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Lst>
  <p:notesMasterIdLst>
    <p:notesMasterId r:id="rId35"/>
  </p:notesMasterIdLst>
  <p:sldIdLst>
    <p:sldId id="257" r:id="rId6"/>
    <p:sldId id="442" r:id="rId7"/>
    <p:sldId id="443" r:id="rId8"/>
    <p:sldId id="258" r:id="rId9"/>
    <p:sldId id="459" r:id="rId10"/>
    <p:sldId id="460" r:id="rId11"/>
    <p:sldId id="461" r:id="rId12"/>
    <p:sldId id="462" r:id="rId13"/>
    <p:sldId id="463" r:id="rId14"/>
    <p:sldId id="260" r:id="rId15"/>
    <p:sldId id="263" r:id="rId16"/>
    <p:sldId id="262" r:id="rId17"/>
    <p:sldId id="261" r:id="rId18"/>
    <p:sldId id="265" r:id="rId19"/>
    <p:sldId id="268" r:id="rId20"/>
    <p:sldId id="267" r:id="rId21"/>
    <p:sldId id="266" r:id="rId22"/>
    <p:sldId id="476" r:id="rId23"/>
    <p:sldId id="449" r:id="rId24"/>
    <p:sldId id="269" r:id="rId25"/>
    <p:sldId id="445" r:id="rId26"/>
    <p:sldId id="450" r:id="rId27"/>
    <p:sldId id="447" r:id="rId28"/>
    <p:sldId id="452" r:id="rId29"/>
    <p:sldId id="453" r:id="rId30"/>
    <p:sldId id="455" r:id="rId31"/>
    <p:sldId id="456" r:id="rId32"/>
    <p:sldId id="457" r:id="rId33"/>
    <p:sldId id="27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B21D7B0-2A47-40F6-B680-ED20889BA7E4}">
          <p14:sldIdLst>
            <p14:sldId id="257"/>
            <p14:sldId id="442"/>
            <p14:sldId id="443"/>
            <p14:sldId id="258"/>
            <p14:sldId id="459"/>
            <p14:sldId id="460"/>
            <p14:sldId id="461"/>
            <p14:sldId id="462"/>
            <p14:sldId id="463"/>
            <p14:sldId id="260"/>
            <p14:sldId id="263"/>
            <p14:sldId id="262"/>
            <p14:sldId id="261"/>
            <p14:sldId id="265"/>
            <p14:sldId id="268"/>
            <p14:sldId id="267"/>
            <p14:sldId id="266"/>
            <p14:sldId id="476"/>
            <p14:sldId id="449"/>
            <p14:sldId id="269"/>
            <p14:sldId id="445"/>
            <p14:sldId id="450"/>
            <p14:sldId id="447"/>
            <p14:sldId id="452"/>
            <p14:sldId id="453"/>
            <p14:sldId id="455"/>
            <p14:sldId id="456"/>
            <p14:sldId id="457"/>
            <p14:sldId id="271"/>
          </p14:sldIdLst>
        </p14:section>
        <p14:section name="Default Section" id="{03512A0A-9A91-4D9E-8209-151AE8905B9D}">
          <p14:sldIdLst/>
        </p14:section>
        <p14:section name="Tool Example" id="{5F79954D-0E09-4801-AFF8-709E027E7F2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9AE34E-CE2D-9AE4-4ABF-700E7C510D8B}" name="Amanda Booze" initials="AB" userId="S::Amanda.Booze@deq.ok.gov::a85c6df4-a98e-4632-b337-5aa8af1b53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46A83C-7F37-4D5E-B439-1D4885ED1A02}" v="352" dt="2025-01-23T19:30:04.3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935" autoAdjust="0"/>
  </p:normalViewPr>
  <p:slideViewPr>
    <p:cSldViewPr snapToGrid="0">
      <p:cViewPr varScale="1">
        <p:scale>
          <a:sx n="93" d="100"/>
          <a:sy n="93" d="100"/>
        </p:scale>
        <p:origin x="123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ED2794-00BB-46AA-BAB4-2B44CB05287B}"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78018B-B849-4766-A702-66CD782284E8}" type="slidenum">
              <a:rPr lang="en-US" smtClean="0"/>
              <a:t>‹#›</a:t>
            </a:fld>
            <a:endParaRPr lang="en-US"/>
          </a:p>
        </p:txBody>
      </p:sp>
    </p:spTree>
    <p:extLst>
      <p:ext uri="{BB962C8B-B14F-4D97-AF65-F5344CB8AC3E}">
        <p14:creationId xmlns:p14="http://schemas.microsoft.com/office/powerpoint/2010/main" val="965273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96013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Who Qualifies for DWSRF loans? </a:t>
            </a:r>
          </a:p>
          <a:p>
            <a:endParaRPr lang="en-US"/>
          </a:p>
          <a:p>
            <a:r>
              <a:rPr lang="en-US"/>
              <a:t>For-profit and non-community systems do not qualify, only non-for-profit and community water systems qualify.  </a:t>
            </a:r>
          </a:p>
          <a:p>
            <a:endParaRPr lang="en-US"/>
          </a:p>
          <a:p>
            <a:r>
              <a:rPr lang="en-US"/>
              <a:t>Eligible projects are: </a:t>
            </a:r>
          </a:p>
          <a:p>
            <a:r>
              <a:rPr lang="en-US"/>
              <a:t>Ineligible projects are:</a:t>
            </a:r>
          </a:p>
          <a:p>
            <a:endParaRPr lang="en-US"/>
          </a:p>
          <a:p>
            <a:r>
              <a:rPr lang="en-US"/>
              <a:t>All projects are Focused on drinking water, not waste water. And all violations must be addressed before receiving funds.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9948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get our loan money two ways, through the states  base grant and the federal BIL funding – Bipartisan Infrastructure Law;  </a:t>
            </a:r>
          </a:p>
          <a:p>
            <a:r>
              <a:rPr lang="en-US"/>
              <a:t>The state money can be used for any thing on the eligible projects list, BIL funding can be used for eligible projects AND, LSL and EC</a:t>
            </a:r>
            <a:endParaRPr lang="en-US">
              <a:ea typeface="Calibri"/>
              <a:cs typeface="Calibri"/>
            </a:endParaRPr>
          </a:p>
          <a:p>
            <a:endParaRPr lang="en-US"/>
          </a:p>
          <a:p>
            <a:r>
              <a:rPr lang="en-US"/>
              <a:t>Now both of these funding sources have potential for free monies or loan forgiveness… </a:t>
            </a: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50060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“free monies”  or loan forgiveness is determined by Disadvantaged Status. </a:t>
            </a:r>
          </a:p>
          <a:p>
            <a:endParaRPr lang="en-US"/>
          </a:p>
          <a:p>
            <a:r>
              <a:rPr lang="en-US"/>
              <a:t>How communities are classified as Disadvantaged and Severely Disadvantaged comes down to the average income of that community.  The U.S. Census Bureau takes the average community income and compares it to the national average income.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If the community makes less than 90% but more than 80% it is dis.</a:t>
            </a:r>
          </a:p>
          <a:p>
            <a:endParaRPr lang="en-US"/>
          </a:p>
          <a:p>
            <a:r>
              <a:rPr lang="en-US"/>
              <a:t>If the community makes less than 80% of the Nation, it is severely dis.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08091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49665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a:t>
            </a:r>
            <a:r>
              <a:rPr lang="en-US" err="1"/>
              <a:t>Oklahomas</a:t>
            </a:r>
            <a:r>
              <a:rPr lang="en-US"/>
              <a:t> DWSRF we have 33 million funding, and 16 million of that is reserved for loan forgiveness.</a:t>
            </a:r>
          </a:p>
          <a:p>
            <a:r>
              <a:rPr lang="en-US"/>
              <a:t>Two subsidies: one for disadvantaged and one for not disadvantaged communities. </a:t>
            </a:r>
          </a:p>
          <a:p>
            <a:r>
              <a:rPr lang="en-US"/>
              <a:t>The second column is for specific areas in a specific part of town.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6912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743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2149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want to use BIL for EC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77781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5A9DE-6D57-43C6-28A8-A6338AC118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0F73DE-6735-8F62-93AB-4D9EBC31D6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231F48-990C-C440-321B-9F7204237CC0}"/>
              </a:ext>
            </a:extLst>
          </p:cNvPr>
          <p:cNvSpPr>
            <a:spLocks noGrp="1"/>
          </p:cNvSpPr>
          <p:nvPr>
            <p:ph type="body" idx="1"/>
          </p:nvPr>
        </p:nvSpPr>
        <p:spPr/>
        <p:txBody>
          <a:bodyPr/>
          <a:lstStyle/>
          <a:p>
            <a:r>
              <a:rPr lang="en-US" dirty="0"/>
              <a:t>120,000 grant maximum; includes the 20% match.  </a:t>
            </a:r>
            <a:br>
              <a:rPr lang="en-US" dirty="0"/>
            </a:br>
            <a:br>
              <a:rPr lang="en-US" dirty="0"/>
            </a:br>
            <a:r>
              <a:rPr lang="en-US" dirty="0">
                <a:effectLst/>
              </a:rPr>
              <a:t>No deadline - grants may be applied for at any time.  An existing grant must be closed and finalized before another application will be approved; however, systems may apply for multiple grants in any given time period.</a:t>
            </a:r>
            <a:endParaRPr lang="en-US" dirty="0"/>
          </a:p>
        </p:txBody>
      </p:sp>
      <p:sp>
        <p:nvSpPr>
          <p:cNvPr id="4" name="Slide Number Placeholder 3">
            <a:extLst>
              <a:ext uri="{FF2B5EF4-FFF2-40B4-BE49-F238E27FC236}">
                <a16:creationId xmlns:a16="http://schemas.microsoft.com/office/drawing/2014/main" id="{E0FBF357-4635-B71A-E3A1-D7D7D24F75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06879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items in bold are what the system is responsible for. Be sure to notates the environmental works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1843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Introduce myself.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8919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F4006-7457-4608-8D99-F47531B503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250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 sure to mention </a:t>
            </a:r>
            <a:r>
              <a:rPr lang="en-US" err="1"/>
              <a:t>vicki</a:t>
            </a:r>
            <a:r>
              <a:rPr lang="en-US"/>
              <a:t> reed. </a:t>
            </a:r>
          </a:p>
        </p:txBody>
      </p:sp>
      <p:sp>
        <p:nvSpPr>
          <p:cNvPr id="4" name="Slide Number Placeholder 3"/>
          <p:cNvSpPr>
            <a:spLocks noGrp="1"/>
          </p:cNvSpPr>
          <p:nvPr>
            <p:ph type="sldNum" sz="quarter" idx="5"/>
          </p:nvPr>
        </p:nvSpPr>
        <p:spPr/>
        <p:txBody>
          <a:bodyPr/>
          <a:lstStyle/>
          <a:p>
            <a:fld id="{4278018B-B849-4766-A702-66CD782284E8}" type="slidenum">
              <a:rPr lang="en-US" smtClean="0"/>
              <a:t>21</a:t>
            </a:fld>
            <a:endParaRPr lang="en-US"/>
          </a:p>
        </p:txBody>
      </p:sp>
    </p:spTree>
    <p:extLst>
      <p:ext uri="{BB962C8B-B14F-4D97-AF65-F5344CB8AC3E}">
        <p14:creationId xmlns:p14="http://schemas.microsoft.com/office/powerpoint/2010/main" val="751288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DEQ does the ranking for disadvantaged status and when complete DEQ will add you to the project priority list and will send a letter to your system informing you that is so.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3483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items in bold are what the system is responsible for. Be sure to notates the environmental works </a:t>
            </a:r>
          </a:p>
          <a:p>
            <a:endParaRPr lang="en-US"/>
          </a:p>
          <a:p>
            <a:r>
              <a:rPr lang="en-US"/>
              <a:t>The planning phase takes a while! Haha</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7257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items in bold are what the system is responsible for. Be sure to notates the environmental works </a:t>
            </a:r>
          </a:p>
          <a:p>
            <a:endParaRPr lang="en-US"/>
          </a:p>
          <a:p>
            <a:r>
              <a:rPr lang="en-US"/>
              <a:t>The planning phase takes a while! Haha</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6731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items in bold are what the system is responsible for. Be sure to notates the environmental works </a:t>
            </a:r>
          </a:p>
          <a:p>
            <a:endParaRPr lang="en-US"/>
          </a:p>
          <a:p>
            <a:r>
              <a:rPr lang="en-US"/>
              <a:t>The planning phase takes a while! Haha</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93200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items in bold are what the system is responsible for. Be sure to notates the environmental works </a:t>
            </a:r>
          </a:p>
          <a:p>
            <a:endParaRPr lang="en-US"/>
          </a:p>
          <a:p>
            <a:r>
              <a:rPr lang="en-US"/>
              <a:t>The planning phase takes a while! Haha</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765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construction ends, this is when </a:t>
            </a:r>
            <a:r>
              <a:rPr lang="en-US" err="1"/>
              <a:t>deobligations</a:t>
            </a:r>
            <a:r>
              <a:rPr lang="en-US"/>
              <a:t> occur and construction has to end by a certain time </a:t>
            </a:r>
            <a:r>
              <a:rPr lang="en-US" err="1"/>
              <a:t>fram</a:t>
            </a:r>
            <a:r>
              <a:rPr lang="en-US"/>
              <a:t> – this may be more for more financial.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037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items in bold are what the system is responsible for. Be sure to notates the environmental works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85382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Candy about our names on this slide. </a:t>
            </a:r>
          </a:p>
        </p:txBody>
      </p:sp>
      <p:sp>
        <p:nvSpPr>
          <p:cNvPr id="4" name="Slide Number Placeholder 3"/>
          <p:cNvSpPr>
            <a:spLocks noGrp="1"/>
          </p:cNvSpPr>
          <p:nvPr>
            <p:ph type="sldNum" sz="quarter" idx="5"/>
          </p:nvPr>
        </p:nvSpPr>
        <p:spPr/>
        <p:txBody>
          <a:bodyPr/>
          <a:lstStyle/>
          <a:p>
            <a:fld id="{4278018B-B849-4766-A702-66CD782284E8}" type="slidenum">
              <a:rPr lang="en-US" smtClean="0"/>
              <a:t>29</a:t>
            </a:fld>
            <a:endParaRPr lang="en-US"/>
          </a:p>
        </p:txBody>
      </p:sp>
    </p:spTree>
    <p:extLst>
      <p:ext uri="{BB962C8B-B14F-4D97-AF65-F5344CB8AC3E}">
        <p14:creationId xmlns:p14="http://schemas.microsoft.com/office/powerpoint/2010/main" val="3469700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588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DWSRF is a loan program that has low-interest rate loans and is available for public water supply systems. It is open all year round, so there is no window for applications, and since its creation in 1996, we have provided over 2 Billion for water infrastructure improvement projects.</a:t>
            </a:r>
            <a:br>
              <a:rPr lang="en-US"/>
            </a:br>
            <a:endParaRPr lang="en-US"/>
          </a:p>
          <a:p>
            <a:r>
              <a:rPr lang="en-US"/>
              <a:t>The DWSRF is co-administered which just means DEQ is responsible for getting systems on the list, going through the environmental and engineering approval process, bids and pay requests. The OWRB is responsible for the loan application process.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F4006-7457-4608-8D99-F47531B503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547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We know “WHAT” DWSRF is now why is DWSRF a good choice? </a:t>
            </a:r>
          </a:p>
          <a:p>
            <a:endParaRPr lang="en-US"/>
          </a:p>
          <a:p>
            <a:r>
              <a:rPr lang="en-US"/>
              <a:t>A lot of Free Things!</a:t>
            </a:r>
            <a:endParaRPr lang="en-US">
              <a:ea typeface="Calibri"/>
              <a:cs typeface="Calibri"/>
            </a:endParaRPr>
          </a:p>
          <a:p>
            <a:endParaRPr lang="en-US"/>
          </a:p>
          <a:p>
            <a:r>
              <a:rPr lang="en-US"/>
              <a:t>Potential for free money, or loan forgiveness, that many systems in OK qualify for; the free monies have broad potential.</a:t>
            </a:r>
            <a:br>
              <a:rPr lang="en-US">
                <a:cs typeface="+mn-lt"/>
              </a:rPr>
            </a:br>
            <a:r>
              <a:rPr lang="en-US"/>
              <a:t> </a:t>
            </a:r>
            <a:endParaRPr lang="en-US">
              <a:ea typeface="Calibri"/>
              <a:cs typeface="Calibri"/>
            </a:endParaRPr>
          </a:p>
          <a:p>
            <a:r>
              <a:rPr lang="en-US"/>
              <a:t>We also have free planning and design assistance as well as free technical assistance. </a:t>
            </a:r>
            <a:endParaRPr lang="en-US">
              <a:ea typeface="Calibri"/>
              <a:cs typeface="Calibri"/>
            </a:endParaRPr>
          </a:p>
          <a:p>
            <a:endParaRPr lang="en-US" sz="1200">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8027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a:ea typeface="Calibri"/>
                <a:cs typeface="Calibri"/>
              </a:rPr>
              <a:t>Low-Interest and </a:t>
            </a:r>
            <a:r>
              <a:rPr lang="en-US" sz="1800">
                <a:latin typeface="Calibri"/>
                <a:ea typeface="Calibri"/>
                <a:cs typeface="Calibri"/>
              </a:rPr>
              <a:t>Long-Term Loan Options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a:ea typeface="Calibri"/>
                <a:cs typeface="Calibri"/>
              </a:rPr>
              <a:t>Interest Rates are 30% below market rate, loans give the option to finance 100% and Terms can be up to 30 years long, depending on the life expectancy of the infrastructure. </a:t>
            </a:r>
            <a:endParaRPr lang="en-US">
              <a:latin typeface="Calibri"/>
              <a:ea typeface="Calibri"/>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6199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a:ea typeface="Calibri"/>
                <a:cs typeface="Calibri"/>
              </a:rPr>
              <a:t>Low Risk! </a:t>
            </a:r>
            <a:endParaRPr lang="en-US">
              <a:latin typeface="Calibri"/>
              <a:ea typeface="Calibri"/>
              <a:cs typeface="Calibri"/>
            </a:endParaRPr>
          </a:p>
          <a:p>
            <a:endParaRPr lang="en-US"/>
          </a:p>
          <a:p>
            <a:r>
              <a:rPr lang="en-US"/>
              <a:t>Your payment can be delayed, and During the construction period there is only the requirement to pay on the interest of the money you have spent, money that has been dispersed, not on the full amount of the loan. And no regular payments until the completion of the construction period. </a:t>
            </a:r>
            <a:endParaRPr lang="en-US">
              <a:ea typeface="Calibri"/>
              <a:cs typeface="Calibri"/>
            </a:endParaRPr>
          </a:p>
          <a:p>
            <a:endParaRPr lang="en-US"/>
          </a:p>
          <a:p>
            <a:r>
              <a:rPr lang="en-US"/>
              <a:t>Also there is no interest till funds are reimbursed, and </a:t>
            </a:r>
            <a:endParaRPr lang="en-US">
              <a:ea typeface="Calibri" panose="020F0502020204030204"/>
              <a:cs typeface="Calibri" panose="020F0502020204030204"/>
            </a:endParaRPr>
          </a:p>
          <a:p>
            <a:endParaRPr lang="en-US"/>
          </a:p>
          <a:p>
            <a:r>
              <a:rPr lang="en-US"/>
              <a:t>no interest if funds go unused or if funds are de-obligated. LOW RISK</a:t>
            </a:r>
            <a:endParaRPr lang="en-US">
              <a:ea typeface="Calibri" panose="020F0502020204030204"/>
              <a:cs typeface="Calibri" panose="020F0502020204030204"/>
            </a:endParaRPr>
          </a:p>
          <a:p>
            <a:endParaRPr lang="en-US"/>
          </a:p>
          <a:p>
            <a:endParaRPr lang="en-US"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537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Flexible!</a:t>
            </a:r>
          </a:p>
          <a:p>
            <a:endParaRPr lang="en-US"/>
          </a:p>
          <a:p>
            <a:r>
              <a:rPr lang="en-US"/>
              <a:t>Flexible with payment schedule. Say your system has a current payment of 500$ for the next twelve months, DWSRF can lower our required payment until that 500$ payment is gone, then bump our payments up to make up for the lower payments in the beginning. </a:t>
            </a:r>
          </a:p>
          <a:p>
            <a:endParaRPr lang="en-US"/>
          </a:p>
          <a:p>
            <a:r>
              <a:rPr lang="en-US"/>
              <a:t>This funding can be combined with other funding from RD, USARD, IHS, CBDG’s, Dept of Commerce, etc. very flexible.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9553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i="1"/>
              <a:t>DWSRF has a lot of free money to grant, low interest and long-term loan options, is low risk, and flexible to system needs. </a:t>
            </a:r>
          </a:p>
          <a:p>
            <a:endParaRPr lang="en-US"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70938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1F37-D4F0-2534-DBB3-8B244FA025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B6CAE2-926D-0F55-13B3-16832055E4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E6CA61-FB76-11E9-BCF6-64963E3213AD}"/>
              </a:ext>
            </a:extLst>
          </p:cNvPr>
          <p:cNvSpPr>
            <a:spLocks noGrp="1"/>
          </p:cNvSpPr>
          <p:nvPr>
            <p:ph type="dt" sz="half" idx="10"/>
          </p:nvPr>
        </p:nvSpPr>
        <p:spPr/>
        <p:txBody>
          <a:bodyPr/>
          <a:lstStyle/>
          <a:p>
            <a:fld id="{164E57EB-3F05-4C4C-878D-B3ABED421F06}" type="datetimeFigureOut">
              <a:rPr lang="en-US" smtClean="0"/>
              <a:t>1/29/2025</a:t>
            </a:fld>
            <a:endParaRPr lang="en-US"/>
          </a:p>
        </p:txBody>
      </p:sp>
      <p:sp>
        <p:nvSpPr>
          <p:cNvPr id="5" name="Footer Placeholder 4">
            <a:extLst>
              <a:ext uri="{FF2B5EF4-FFF2-40B4-BE49-F238E27FC236}">
                <a16:creationId xmlns:a16="http://schemas.microsoft.com/office/drawing/2014/main" id="{AFC4FA43-0083-1F16-9055-2FF080E422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55076A-757C-D382-F38E-845D4AAE2B52}"/>
              </a:ext>
            </a:extLst>
          </p:cNvPr>
          <p:cNvSpPr>
            <a:spLocks noGrp="1"/>
          </p:cNvSpPr>
          <p:nvPr>
            <p:ph type="sldNum" sz="quarter" idx="12"/>
          </p:nvPr>
        </p:nvSpPr>
        <p:spPr/>
        <p:txBody>
          <a:bodyPr/>
          <a:lstStyle/>
          <a:p>
            <a:fld id="{A3D49CEF-3333-475D-A1AE-109B957F6899}" type="slidenum">
              <a:rPr lang="en-US" smtClean="0"/>
              <a:t>‹#›</a:t>
            </a:fld>
            <a:endParaRPr lang="en-US"/>
          </a:p>
        </p:txBody>
      </p:sp>
    </p:spTree>
    <p:extLst>
      <p:ext uri="{BB962C8B-B14F-4D97-AF65-F5344CB8AC3E}">
        <p14:creationId xmlns:p14="http://schemas.microsoft.com/office/powerpoint/2010/main" val="901848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7EA5A-440C-384D-13E0-A7E79ACAB0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0D940F-CE3A-F4A7-7F87-847DD7D3FA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F93BE0-E2A6-ACD9-CA37-3289DD7EED01}"/>
              </a:ext>
            </a:extLst>
          </p:cNvPr>
          <p:cNvSpPr>
            <a:spLocks noGrp="1"/>
          </p:cNvSpPr>
          <p:nvPr>
            <p:ph type="dt" sz="half" idx="10"/>
          </p:nvPr>
        </p:nvSpPr>
        <p:spPr/>
        <p:txBody>
          <a:bodyPr/>
          <a:lstStyle/>
          <a:p>
            <a:fld id="{164E57EB-3F05-4C4C-878D-B3ABED421F06}" type="datetimeFigureOut">
              <a:rPr lang="en-US" smtClean="0"/>
              <a:t>1/29/2025</a:t>
            </a:fld>
            <a:endParaRPr lang="en-US"/>
          </a:p>
        </p:txBody>
      </p:sp>
      <p:sp>
        <p:nvSpPr>
          <p:cNvPr id="5" name="Footer Placeholder 4">
            <a:extLst>
              <a:ext uri="{FF2B5EF4-FFF2-40B4-BE49-F238E27FC236}">
                <a16:creationId xmlns:a16="http://schemas.microsoft.com/office/drawing/2014/main" id="{3087806F-4186-6019-9C2D-9C56322F28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6F1BDA-A1B9-C87C-A484-4C34607C2E1B}"/>
              </a:ext>
            </a:extLst>
          </p:cNvPr>
          <p:cNvSpPr>
            <a:spLocks noGrp="1"/>
          </p:cNvSpPr>
          <p:nvPr>
            <p:ph type="sldNum" sz="quarter" idx="12"/>
          </p:nvPr>
        </p:nvSpPr>
        <p:spPr/>
        <p:txBody>
          <a:bodyPr/>
          <a:lstStyle/>
          <a:p>
            <a:fld id="{A3D49CEF-3333-475D-A1AE-109B957F6899}" type="slidenum">
              <a:rPr lang="en-US" smtClean="0"/>
              <a:t>‹#›</a:t>
            </a:fld>
            <a:endParaRPr lang="en-US"/>
          </a:p>
        </p:txBody>
      </p:sp>
    </p:spTree>
    <p:extLst>
      <p:ext uri="{BB962C8B-B14F-4D97-AF65-F5344CB8AC3E}">
        <p14:creationId xmlns:p14="http://schemas.microsoft.com/office/powerpoint/2010/main" val="3396391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BE296D-1F47-154A-C69D-FF38D7975C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DAF4-F7B0-A452-2B53-40AA4C50EC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43D6B9-2363-2E9E-7758-D2868FE5A916}"/>
              </a:ext>
            </a:extLst>
          </p:cNvPr>
          <p:cNvSpPr>
            <a:spLocks noGrp="1"/>
          </p:cNvSpPr>
          <p:nvPr>
            <p:ph type="dt" sz="half" idx="10"/>
          </p:nvPr>
        </p:nvSpPr>
        <p:spPr/>
        <p:txBody>
          <a:bodyPr/>
          <a:lstStyle/>
          <a:p>
            <a:fld id="{164E57EB-3F05-4C4C-878D-B3ABED421F06}" type="datetimeFigureOut">
              <a:rPr lang="en-US" smtClean="0"/>
              <a:t>1/29/2025</a:t>
            </a:fld>
            <a:endParaRPr lang="en-US"/>
          </a:p>
        </p:txBody>
      </p:sp>
      <p:sp>
        <p:nvSpPr>
          <p:cNvPr id="5" name="Footer Placeholder 4">
            <a:extLst>
              <a:ext uri="{FF2B5EF4-FFF2-40B4-BE49-F238E27FC236}">
                <a16:creationId xmlns:a16="http://schemas.microsoft.com/office/drawing/2014/main" id="{E6DD23C4-74AE-6D8A-CA26-BB9B9C133A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9EFEFD-1329-29D8-668D-6D2C30045E64}"/>
              </a:ext>
            </a:extLst>
          </p:cNvPr>
          <p:cNvSpPr>
            <a:spLocks noGrp="1"/>
          </p:cNvSpPr>
          <p:nvPr>
            <p:ph type="sldNum" sz="quarter" idx="12"/>
          </p:nvPr>
        </p:nvSpPr>
        <p:spPr/>
        <p:txBody>
          <a:bodyPr/>
          <a:lstStyle/>
          <a:p>
            <a:fld id="{A3D49CEF-3333-475D-A1AE-109B957F6899}" type="slidenum">
              <a:rPr lang="en-US" smtClean="0"/>
              <a:t>‹#›</a:t>
            </a:fld>
            <a:endParaRPr lang="en-US"/>
          </a:p>
        </p:txBody>
      </p:sp>
    </p:spTree>
    <p:extLst>
      <p:ext uri="{BB962C8B-B14F-4D97-AF65-F5344CB8AC3E}">
        <p14:creationId xmlns:p14="http://schemas.microsoft.com/office/powerpoint/2010/main" val="3372589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cap="all"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a:p>
        </p:txBody>
      </p:sp>
    </p:spTree>
    <p:extLst>
      <p:ext uri="{BB962C8B-B14F-4D97-AF65-F5344CB8AC3E}">
        <p14:creationId xmlns:p14="http://schemas.microsoft.com/office/powerpoint/2010/main" val="126641117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7948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3136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1507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2741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4867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8216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0895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B0D7-60DD-F2EA-7EEC-13E585BB60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954C07-4D93-FC13-04CE-C77A059D10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CDD186-7EC7-021E-5AF7-A99D744401A1}"/>
              </a:ext>
            </a:extLst>
          </p:cNvPr>
          <p:cNvSpPr>
            <a:spLocks noGrp="1"/>
          </p:cNvSpPr>
          <p:nvPr>
            <p:ph type="dt" sz="half" idx="10"/>
          </p:nvPr>
        </p:nvSpPr>
        <p:spPr/>
        <p:txBody>
          <a:bodyPr/>
          <a:lstStyle/>
          <a:p>
            <a:fld id="{164E57EB-3F05-4C4C-878D-B3ABED421F06}" type="datetimeFigureOut">
              <a:rPr lang="en-US" smtClean="0"/>
              <a:t>1/29/2025</a:t>
            </a:fld>
            <a:endParaRPr lang="en-US"/>
          </a:p>
        </p:txBody>
      </p:sp>
      <p:sp>
        <p:nvSpPr>
          <p:cNvPr id="5" name="Footer Placeholder 4">
            <a:extLst>
              <a:ext uri="{FF2B5EF4-FFF2-40B4-BE49-F238E27FC236}">
                <a16:creationId xmlns:a16="http://schemas.microsoft.com/office/drawing/2014/main" id="{BC3B8D15-4E9D-2514-BF46-DC30E418F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94ACE3-927D-5EDF-EBE1-F6062A1DB1B3}"/>
              </a:ext>
            </a:extLst>
          </p:cNvPr>
          <p:cNvSpPr>
            <a:spLocks noGrp="1"/>
          </p:cNvSpPr>
          <p:nvPr>
            <p:ph type="sldNum" sz="quarter" idx="12"/>
          </p:nvPr>
        </p:nvSpPr>
        <p:spPr/>
        <p:txBody>
          <a:bodyPr/>
          <a:lstStyle/>
          <a:p>
            <a:fld id="{A3D49CEF-3333-475D-A1AE-109B957F6899}" type="slidenum">
              <a:rPr lang="en-US" smtClean="0"/>
              <a:t>‹#›</a:t>
            </a:fld>
            <a:endParaRPr lang="en-US"/>
          </a:p>
        </p:txBody>
      </p:sp>
    </p:spTree>
    <p:extLst>
      <p:ext uri="{BB962C8B-B14F-4D97-AF65-F5344CB8AC3E}">
        <p14:creationId xmlns:p14="http://schemas.microsoft.com/office/powerpoint/2010/main" val="1729555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3353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3887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3289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1017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9FE7C-6CB6-C23B-6585-547EFCFEB4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3532D2-E472-5B5C-8D30-1EDE1CB8B24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55DE14-0607-7064-DF72-F63138E770F6}"/>
              </a:ext>
            </a:extLst>
          </p:cNvPr>
          <p:cNvSpPr>
            <a:spLocks noGrp="1"/>
          </p:cNvSpPr>
          <p:nvPr>
            <p:ph type="dt" sz="half" idx="10"/>
          </p:nvPr>
        </p:nvSpPr>
        <p:spPr/>
        <p:txBody>
          <a:bodyPr/>
          <a:lstStyle/>
          <a:p>
            <a:fld id="{164E57EB-3F05-4C4C-878D-B3ABED421F06}" type="datetimeFigureOut">
              <a:rPr lang="en-US" smtClean="0"/>
              <a:t>1/29/2025</a:t>
            </a:fld>
            <a:endParaRPr lang="en-US"/>
          </a:p>
        </p:txBody>
      </p:sp>
      <p:sp>
        <p:nvSpPr>
          <p:cNvPr id="5" name="Footer Placeholder 4">
            <a:extLst>
              <a:ext uri="{FF2B5EF4-FFF2-40B4-BE49-F238E27FC236}">
                <a16:creationId xmlns:a16="http://schemas.microsoft.com/office/drawing/2014/main" id="{367FEAB2-DDC2-0021-0D15-F26BC3AD5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37BD6-2691-F8C1-2C85-5A9BB63C14C3}"/>
              </a:ext>
            </a:extLst>
          </p:cNvPr>
          <p:cNvSpPr>
            <a:spLocks noGrp="1"/>
          </p:cNvSpPr>
          <p:nvPr>
            <p:ph type="sldNum" sz="quarter" idx="12"/>
          </p:nvPr>
        </p:nvSpPr>
        <p:spPr/>
        <p:txBody>
          <a:bodyPr/>
          <a:lstStyle/>
          <a:p>
            <a:fld id="{A3D49CEF-3333-475D-A1AE-109B957F6899}" type="slidenum">
              <a:rPr lang="en-US" smtClean="0"/>
              <a:t>‹#›</a:t>
            </a:fld>
            <a:endParaRPr lang="en-US"/>
          </a:p>
        </p:txBody>
      </p:sp>
    </p:spTree>
    <p:extLst>
      <p:ext uri="{BB962C8B-B14F-4D97-AF65-F5344CB8AC3E}">
        <p14:creationId xmlns:p14="http://schemas.microsoft.com/office/powerpoint/2010/main" val="2549985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E4368-4638-30D0-B059-EB5EEF5B15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248B51-FF7F-C827-1A11-2BCC8C0034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2CD913-8C48-1F3A-F429-D0A44A1BBD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6FFFA8-1F71-06F2-35E4-A874ABAEBA43}"/>
              </a:ext>
            </a:extLst>
          </p:cNvPr>
          <p:cNvSpPr>
            <a:spLocks noGrp="1"/>
          </p:cNvSpPr>
          <p:nvPr>
            <p:ph type="dt" sz="half" idx="10"/>
          </p:nvPr>
        </p:nvSpPr>
        <p:spPr/>
        <p:txBody>
          <a:bodyPr/>
          <a:lstStyle/>
          <a:p>
            <a:fld id="{164E57EB-3F05-4C4C-878D-B3ABED421F06}" type="datetimeFigureOut">
              <a:rPr lang="en-US" smtClean="0"/>
              <a:t>1/29/2025</a:t>
            </a:fld>
            <a:endParaRPr lang="en-US"/>
          </a:p>
        </p:txBody>
      </p:sp>
      <p:sp>
        <p:nvSpPr>
          <p:cNvPr id="6" name="Footer Placeholder 5">
            <a:extLst>
              <a:ext uri="{FF2B5EF4-FFF2-40B4-BE49-F238E27FC236}">
                <a16:creationId xmlns:a16="http://schemas.microsoft.com/office/drawing/2014/main" id="{5D14DD4E-4E89-2C19-2681-E8C329FC89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51DFCB-A150-A34A-33FF-745AE408785D}"/>
              </a:ext>
            </a:extLst>
          </p:cNvPr>
          <p:cNvSpPr>
            <a:spLocks noGrp="1"/>
          </p:cNvSpPr>
          <p:nvPr>
            <p:ph type="sldNum" sz="quarter" idx="12"/>
          </p:nvPr>
        </p:nvSpPr>
        <p:spPr/>
        <p:txBody>
          <a:bodyPr/>
          <a:lstStyle/>
          <a:p>
            <a:fld id="{A3D49CEF-3333-475D-A1AE-109B957F6899}" type="slidenum">
              <a:rPr lang="en-US" smtClean="0"/>
              <a:t>‹#›</a:t>
            </a:fld>
            <a:endParaRPr lang="en-US"/>
          </a:p>
        </p:txBody>
      </p:sp>
    </p:spTree>
    <p:extLst>
      <p:ext uri="{BB962C8B-B14F-4D97-AF65-F5344CB8AC3E}">
        <p14:creationId xmlns:p14="http://schemas.microsoft.com/office/powerpoint/2010/main" val="2557972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B4C9F-3AE6-3817-AE7A-8C3B4D71E3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E04B19-EB6B-CFD3-D570-DD31C3135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BA47C1-1457-01BB-1439-A3AA48BF23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311EBE-9964-A24F-F775-1020E266F3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F8F072-C88F-E74A-80AB-5E0B51190F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440A0C-12E1-A75B-05D0-D0B926213873}"/>
              </a:ext>
            </a:extLst>
          </p:cNvPr>
          <p:cNvSpPr>
            <a:spLocks noGrp="1"/>
          </p:cNvSpPr>
          <p:nvPr>
            <p:ph type="dt" sz="half" idx="10"/>
          </p:nvPr>
        </p:nvSpPr>
        <p:spPr/>
        <p:txBody>
          <a:bodyPr/>
          <a:lstStyle/>
          <a:p>
            <a:fld id="{164E57EB-3F05-4C4C-878D-B3ABED421F06}" type="datetimeFigureOut">
              <a:rPr lang="en-US" smtClean="0"/>
              <a:t>1/29/2025</a:t>
            </a:fld>
            <a:endParaRPr lang="en-US"/>
          </a:p>
        </p:txBody>
      </p:sp>
      <p:sp>
        <p:nvSpPr>
          <p:cNvPr id="8" name="Footer Placeholder 7">
            <a:extLst>
              <a:ext uri="{FF2B5EF4-FFF2-40B4-BE49-F238E27FC236}">
                <a16:creationId xmlns:a16="http://schemas.microsoft.com/office/drawing/2014/main" id="{BE906919-EC87-4A0E-B807-D48A33992E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EA52B6-DFB1-8304-EAAC-A351EBA931CC}"/>
              </a:ext>
            </a:extLst>
          </p:cNvPr>
          <p:cNvSpPr>
            <a:spLocks noGrp="1"/>
          </p:cNvSpPr>
          <p:nvPr>
            <p:ph type="sldNum" sz="quarter" idx="12"/>
          </p:nvPr>
        </p:nvSpPr>
        <p:spPr/>
        <p:txBody>
          <a:bodyPr/>
          <a:lstStyle/>
          <a:p>
            <a:fld id="{A3D49CEF-3333-475D-A1AE-109B957F6899}" type="slidenum">
              <a:rPr lang="en-US" smtClean="0"/>
              <a:t>‹#›</a:t>
            </a:fld>
            <a:endParaRPr lang="en-US"/>
          </a:p>
        </p:txBody>
      </p:sp>
    </p:spTree>
    <p:extLst>
      <p:ext uri="{BB962C8B-B14F-4D97-AF65-F5344CB8AC3E}">
        <p14:creationId xmlns:p14="http://schemas.microsoft.com/office/powerpoint/2010/main" val="341996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F8BDA-6DF9-6B55-9767-AE15493447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6E3432-78C9-9D4E-2220-66E968B83263}"/>
              </a:ext>
            </a:extLst>
          </p:cNvPr>
          <p:cNvSpPr>
            <a:spLocks noGrp="1"/>
          </p:cNvSpPr>
          <p:nvPr>
            <p:ph type="dt" sz="half" idx="10"/>
          </p:nvPr>
        </p:nvSpPr>
        <p:spPr/>
        <p:txBody>
          <a:bodyPr/>
          <a:lstStyle/>
          <a:p>
            <a:fld id="{164E57EB-3F05-4C4C-878D-B3ABED421F06}" type="datetimeFigureOut">
              <a:rPr lang="en-US" smtClean="0"/>
              <a:t>1/29/2025</a:t>
            </a:fld>
            <a:endParaRPr lang="en-US"/>
          </a:p>
        </p:txBody>
      </p:sp>
      <p:sp>
        <p:nvSpPr>
          <p:cNvPr id="4" name="Footer Placeholder 3">
            <a:extLst>
              <a:ext uri="{FF2B5EF4-FFF2-40B4-BE49-F238E27FC236}">
                <a16:creationId xmlns:a16="http://schemas.microsoft.com/office/drawing/2014/main" id="{201E8C0C-6E57-C26F-D453-11D5117828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5F8B7E-A7A1-E55D-E0C2-2606F9E35356}"/>
              </a:ext>
            </a:extLst>
          </p:cNvPr>
          <p:cNvSpPr>
            <a:spLocks noGrp="1"/>
          </p:cNvSpPr>
          <p:nvPr>
            <p:ph type="sldNum" sz="quarter" idx="12"/>
          </p:nvPr>
        </p:nvSpPr>
        <p:spPr/>
        <p:txBody>
          <a:bodyPr/>
          <a:lstStyle/>
          <a:p>
            <a:fld id="{A3D49CEF-3333-475D-A1AE-109B957F6899}" type="slidenum">
              <a:rPr lang="en-US" smtClean="0"/>
              <a:t>‹#›</a:t>
            </a:fld>
            <a:endParaRPr lang="en-US"/>
          </a:p>
        </p:txBody>
      </p:sp>
    </p:spTree>
    <p:extLst>
      <p:ext uri="{BB962C8B-B14F-4D97-AF65-F5344CB8AC3E}">
        <p14:creationId xmlns:p14="http://schemas.microsoft.com/office/powerpoint/2010/main" val="1428128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7F9B8E-4364-0B50-89DE-A09F2D59DFA8}"/>
              </a:ext>
            </a:extLst>
          </p:cNvPr>
          <p:cNvSpPr>
            <a:spLocks noGrp="1"/>
          </p:cNvSpPr>
          <p:nvPr>
            <p:ph type="dt" sz="half" idx="10"/>
          </p:nvPr>
        </p:nvSpPr>
        <p:spPr/>
        <p:txBody>
          <a:bodyPr/>
          <a:lstStyle/>
          <a:p>
            <a:fld id="{164E57EB-3F05-4C4C-878D-B3ABED421F06}" type="datetimeFigureOut">
              <a:rPr lang="en-US" smtClean="0"/>
              <a:t>1/29/2025</a:t>
            </a:fld>
            <a:endParaRPr lang="en-US"/>
          </a:p>
        </p:txBody>
      </p:sp>
      <p:sp>
        <p:nvSpPr>
          <p:cNvPr id="3" name="Footer Placeholder 2">
            <a:extLst>
              <a:ext uri="{FF2B5EF4-FFF2-40B4-BE49-F238E27FC236}">
                <a16:creationId xmlns:a16="http://schemas.microsoft.com/office/drawing/2014/main" id="{EE8D849E-A6F3-16C9-3295-6EC6F295BB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A8BBE2-D9AD-5832-EF34-00BF1CF68910}"/>
              </a:ext>
            </a:extLst>
          </p:cNvPr>
          <p:cNvSpPr>
            <a:spLocks noGrp="1"/>
          </p:cNvSpPr>
          <p:nvPr>
            <p:ph type="sldNum" sz="quarter" idx="12"/>
          </p:nvPr>
        </p:nvSpPr>
        <p:spPr/>
        <p:txBody>
          <a:bodyPr/>
          <a:lstStyle/>
          <a:p>
            <a:fld id="{A3D49CEF-3333-475D-A1AE-109B957F6899}" type="slidenum">
              <a:rPr lang="en-US" smtClean="0"/>
              <a:t>‹#›</a:t>
            </a:fld>
            <a:endParaRPr lang="en-US"/>
          </a:p>
        </p:txBody>
      </p:sp>
    </p:spTree>
    <p:extLst>
      <p:ext uri="{BB962C8B-B14F-4D97-AF65-F5344CB8AC3E}">
        <p14:creationId xmlns:p14="http://schemas.microsoft.com/office/powerpoint/2010/main" val="2691315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B333B-98F8-FC9A-C023-7CE663F0AA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0F13ED-7705-8B75-68E2-4E4049FFBD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59A300-453C-56E8-DC33-E789A5A775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B147B6-52B2-3295-66A1-DEC087556FA0}"/>
              </a:ext>
            </a:extLst>
          </p:cNvPr>
          <p:cNvSpPr>
            <a:spLocks noGrp="1"/>
          </p:cNvSpPr>
          <p:nvPr>
            <p:ph type="dt" sz="half" idx="10"/>
          </p:nvPr>
        </p:nvSpPr>
        <p:spPr/>
        <p:txBody>
          <a:bodyPr/>
          <a:lstStyle/>
          <a:p>
            <a:fld id="{164E57EB-3F05-4C4C-878D-B3ABED421F06}" type="datetimeFigureOut">
              <a:rPr lang="en-US" smtClean="0"/>
              <a:t>1/29/2025</a:t>
            </a:fld>
            <a:endParaRPr lang="en-US"/>
          </a:p>
        </p:txBody>
      </p:sp>
      <p:sp>
        <p:nvSpPr>
          <p:cNvPr id="6" name="Footer Placeholder 5">
            <a:extLst>
              <a:ext uri="{FF2B5EF4-FFF2-40B4-BE49-F238E27FC236}">
                <a16:creationId xmlns:a16="http://schemas.microsoft.com/office/drawing/2014/main" id="{205A4B59-7B44-D5B6-1F0C-135847BB81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88DFE5-FD33-F02C-666D-71D7C9314E81}"/>
              </a:ext>
            </a:extLst>
          </p:cNvPr>
          <p:cNvSpPr>
            <a:spLocks noGrp="1"/>
          </p:cNvSpPr>
          <p:nvPr>
            <p:ph type="sldNum" sz="quarter" idx="12"/>
          </p:nvPr>
        </p:nvSpPr>
        <p:spPr/>
        <p:txBody>
          <a:bodyPr/>
          <a:lstStyle/>
          <a:p>
            <a:fld id="{A3D49CEF-3333-475D-A1AE-109B957F6899}" type="slidenum">
              <a:rPr lang="en-US" smtClean="0"/>
              <a:t>‹#›</a:t>
            </a:fld>
            <a:endParaRPr lang="en-US"/>
          </a:p>
        </p:txBody>
      </p:sp>
    </p:spTree>
    <p:extLst>
      <p:ext uri="{BB962C8B-B14F-4D97-AF65-F5344CB8AC3E}">
        <p14:creationId xmlns:p14="http://schemas.microsoft.com/office/powerpoint/2010/main" val="2815935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0322C-5BB6-BCBB-95EB-CAEC2C6135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7CC24C-CADA-BF06-CFC9-1E80B25E3D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279A5A-8D70-E064-7894-7603BD971E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E89B65-3E09-A747-71EC-FD1AD6B78BC7}"/>
              </a:ext>
            </a:extLst>
          </p:cNvPr>
          <p:cNvSpPr>
            <a:spLocks noGrp="1"/>
          </p:cNvSpPr>
          <p:nvPr>
            <p:ph type="dt" sz="half" idx="10"/>
          </p:nvPr>
        </p:nvSpPr>
        <p:spPr/>
        <p:txBody>
          <a:bodyPr/>
          <a:lstStyle/>
          <a:p>
            <a:fld id="{164E57EB-3F05-4C4C-878D-B3ABED421F06}" type="datetimeFigureOut">
              <a:rPr lang="en-US" smtClean="0"/>
              <a:t>1/29/2025</a:t>
            </a:fld>
            <a:endParaRPr lang="en-US"/>
          </a:p>
        </p:txBody>
      </p:sp>
      <p:sp>
        <p:nvSpPr>
          <p:cNvPr id="6" name="Footer Placeholder 5">
            <a:extLst>
              <a:ext uri="{FF2B5EF4-FFF2-40B4-BE49-F238E27FC236}">
                <a16:creationId xmlns:a16="http://schemas.microsoft.com/office/drawing/2014/main" id="{8B8E1B1E-6426-107B-5D8B-5921550171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52DA90-D306-FC40-9C43-E6963C72BDBD}"/>
              </a:ext>
            </a:extLst>
          </p:cNvPr>
          <p:cNvSpPr>
            <a:spLocks noGrp="1"/>
          </p:cNvSpPr>
          <p:nvPr>
            <p:ph type="sldNum" sz="quarter" idx="12"/>
          </p:nvPr>
        </p:nvSpPr>
        <p:spPr/>
        <p:txBody>
          <a:bodyPr/>
          <a:lstStyle/>
          <a:p>
            <a:fld id="{A3D49CEF-3333-475D-A1AE-109B957F6899}" type="slidenum">
              <a:rPr lang="en-US" smtClean="0"/>
              <a:t>‹#›</a:t>
            </a:fld>
            <a:endParaRPr lang="en-US"/>
          </a:p>
        </p:txBody>
      </p:sp>
    </p:spTree>
    <p:extLst>
      <p:ext uri="{BB962C8B-B14F-4D97-AF65-F5344CB8AC3E}">
        <p14:creationId xmlns:p14="http://schemas.microsoft.com/office/powerpoint/2010/main" val="617899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AE47D9-8555-6257-2819-476A5B9DF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67D197-01CD-B085-073C-928F8649C7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879FCA-4C2C-8C1A-8023-F4C314230E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64E57EB-3F05-4C4C-878D-B3ABED421F06}" type="datetimeFigureOut">
              <a:rPr lang="en-US" smtClean="0"/>
              <a:t>1/29/2025</a:t>
            </a:fld>
            <a:endParaRPr lang="en-US"/>
          </a:p>
        </p:txBody>
      </p:sp>
      <p:sp>
        <p:nvSpPr>
          <p:cNvPr id="5" name="Footer Placeholder 4">
            <a:extLst>
              <a:ext uri="{FF2B5EF4-FFF2-40B4-BE49-F238E27FC236}">
                <a16:creationId xmlns:a16="http://schemas.microsoft.com/office/drawing/2014/main" id="{18342D3D-A66B-EFA7-F7DB-315F7702D4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78CACB9-0381-890B-CFCF-FBEE931552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3D49CEF-3333-475D-A1AE-109B957F6899}" type="slidenum">
              <a:rPr lang="en-US" smtClean="0"/>
              <a:t>‹#›</a:t>
            </a:fld>
            <a:endParaRPr lang="en-US"/>
          </a:p>
        </p:txBody>
      </p:sp>
    </p:spTree>
    <p:extLst>
      <p:ext uri="{BB962C8B-B14F-4D97-AF65-F5344CB8AC3E}">
        <p14:creationId xmlns:p14="http://schemas.microsoft.com/office/powerpoint/2010/main" val="708092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5320072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publicdomainpictures.net/view-image.php?image=34976&amp;picture=water&amp;large=1"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13.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hyperlink" Target="https://www.deq.ok.gov/water-quality-division/public-water-supply/dwsr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svg"/><Relationship Id="rId2" Type="http://schemas.openxmlformats.org/officeDocument/2006/relationships/notesSlide" Target="../notesSlides/notesSlide29.xml"/><Relationship Id="rId1" Type="http://schemas.openxmlformats.org/officeDocument/2006/relationships/slideLayout" Target="../slideLayouts/slideLayout19.xml"/><Relationship Id="rId6" Type="http://schemas.openxmlformats.org/officeDocument/2006/relationships/image" Target="../media/image26.png"/><Relationship Id="rId11" Type="http://schemas.openxmlformats.org/officeDocument/2006/relationships/hyperlink" Target="mailto:Connie.Guinn@deq.ok.gov" TargetMode="External"/><Relationship Id="rId5" Type="http://schemas.openxmlformats.org/officeDocument/2006/relationships/image" Target="../media/image25.svg"/><Relationship Id="rId10" Type="http://schemas.openxmlformats.org/officeDocument/2006/relationships/hyperlink" Target="mailto:Amanda.booze@deq.ok.gov" TargetMode="External"/><Relationship Id="rId4" Type="http://schemas.openxmlformats.org/officeDocument/2006/relationships/image" Target="../media/image24.png"/><Relationship Id="rId9" Type="http://schemas.openxmlformats.org/officeDocument/2006/relationships/image" Target="../media/image29.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descr="A close-up of a water splash&#10;&#10;Description automatically generated">
            <a:extLst>
              <a:ext uri="{FF2B5EF4-FFF2-40B4-BE49-F238E27FC236}">
                <a16:creationId xmlns:a16="http://schemas.microsoft.com/office/drawing/2014/main" id="{B191E66E-477E-36C1-6EEE-CEEADC42D2E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454" r="23872" b="8637"/>
          <a:stretch/>
        </p:blipFill>
        <p:spPr>
          <a:xfrm>
            <a:off x="3523488" y="10"/>
            <a:ext cx="8668512" cy="6857990"/>
          </a:xfrm>
          <a:prstGeom prst="rect">
            <a:avLst/>
          </a:prstGeom>
          <a:effectLst>
            <a:outerShdw blurRad="38100" dir="5400000" algn="ctr" rotWithShape="0">
              <a:srgbClr val="000000"/>
            </a:outerShdw>
          </a:effectLst>
        </p:spPr>
      </p:pic>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8605FD1-968C-3274-94BF-A2462B818499}"/>
              </a:ext>
            </a:extLst>
          </p:cNvPr>
          <p:cNvSpPr>
            <a:spLocks noGrp="1"/>
          </p:cNvSpPr>
          <p:nvPr>
            <p:ph type="ctrTitle"/>
          </p:nvPr>
        </p:nvSpPr>
        <p:spPr>
          <a:xfrm>
            <a:off x="477981" y="1122363"/>
            <a:ext cx="4023360" cy="3204134"/>
          </a:xfrm>
        </p:spPr>
        <p:txBody>
          <a:bodyPr anchor="b">
            <a:normAutofit/>
          </a:bodyPr>
          <a:lstStyle/>
          <a:p>
            <a:pPr algn="l"/>
            <a:r>
              <a:rPr lang="en-US" sz="4400"/>
              <a:t>Public Water Supply Operator Renewal Training</a:t>
            </a:r>
          </a:p>
        </p:txBody>
      </p:sp>
      <p:sp>
        <p:nvSpPr>
          <p:cNvPr id="3" name="Subtitle 2">
            <a:extLst>
              <a:ext uri="{FF2B5EF4-FFF2-40B4-BE49-F238E27FC236}">
                <a16:creationId xmlns:a16="http://schemas.microsoft.com/office/drawing/2014/main" id="{90EAC931-2013-BFB9-ED19-53EC5F02402F}"/>
              </a:ext>
            </a:extLst>
          </p:cNvPr>
          <p:cNvSpPr>
            <a:spLocks noGrp="1"/>
          </p:cNvSpPr>
          <p:nvPr>
            <p:ph type="subTitle" idx="1"/>
          </p:nvPr>
        </p:nvSpPr>
        <p:spPr>
          <a:xfrm>
            <a:off x="477980" y="4872922"/>
            <a:ext cx="4023359" cy="1208141"/>
          </a:xfrm>
        </p:spPr>
        <p:txBody>
          <a:bodyPr vert="horz" lIns="91440" tIns="45720" rIns="91440" bIns="45720" rtlCol="0" anchor="t">
            <a:normAutofit/>
          </a:bodyPr>
          <a:lstStyle/>
          <a:p>
            <a:pPr algn="l"/>
            <a:r>
              <a:rPr lang="en-US" sz="3600"/>
              <a:t>Winter 2025</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22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FFEB"/>
        </a:solidFill>
        <a:effectLst/>
      </p:bgPr>
    </p:bg>
    <p:spTree>
      <p:nvGrpSpPr>
        <p:cNvPr id="1" name=""/>
        <p:cNvGrpSpPr/>
        <p:nvPr/>
      </p:nvGrpSpPr>
      <p:grpSpPr>
        <a:xfrm>
          <a:off x="0" y="0"/>
          <a:ext cx="0" cy="0"/>
          <a:chOff x="0" y="0"/>
          <a:chExt cx="0" cy="0"/>
        </a:xfrm>
      </p:grpSpPr>
      <p:sp>
        <p:nvSpPr>
          <p:cNvPr id="2" name="TextBox 2"/>
          <p:cNvSpPr txBox="1"/>
          <p:nvPr/>
        </p:nvSpPr>
        <p:spPr>
          <a:xfrm>
            <a:off x="3703258" y="338900"/>
            <a:ext cx="4785485" cy="1190390"/>
          </a:xfrm>
          <a:prstGeom prst="rect">
            <a:avLst/>
          </a:prstGeom>
        </p:spPr>
        <p:txBody>
          <a:bodyPr lIns="0" tIns="0" rIns="0" bIns="0" rtlCol="0" anchor="t">
            <a:spAutoFit/>
          </a:bodyPr>
          <a:lstStyle/>
          <a:p>
            <a:pPr marL="0" marR="0" lvl="0" indent="0" algn="ctr" defTabSz="609630" rtl="0" eaLnBrk="1" fontAlgn="auto" latinLnBrk="0" hangingPunct="1">
              <a:lnSpc>
                <a:spcPct val="156839"/>
              </a:lnSpc>
              <a:spcBef>
                <a:spcPts val="0"/>
              </a:spcBef>
              <a:spcAft>
                <a:spcPts val="0"/>
              </a:spcAft>
              <a:buClrTx/>
              <a:buSzTx/>
              <a:buFontTx/>
              <a:buNone/>
              <a:tabLst/>
              <a:defRPr/>
            </a:pPr>
            <a:r>
              <a:rPr kumimoji="0" lang="en-US" sz="5495" b="0" i="0" u="none" strike="noStrike" kern="1200" cap="none" spc="0" normalizeH="0" baseline="0" noProof="0">
                <a:ln>
                  <a:noFill/>
                </a:ln>
                <a:solidFill>
                  <a:srgbClr val="295B01"/>
                </a:solidFill>
                <a:effectLst/>
                <a:uLnTx/>
                <a:uFillTx/>
                <a:latin typeface="Poppins ExtraBold"/>
                <a:ea typeface="+mn-ea"/>
                <a:cs typeface="+mn-cs"/>
              </a:rPr>
              <a:t>Eligibility</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1893549" y="1529290"/>
            <a:ext cx="8404902" cy="975332"/>
          </a:xfrm>
          <a:prstGeom prst="rect">
            <a:avLst/>
          </a:prstGeom>
        </p:spPr>
        <p:txBody>
          <a:bodyPr lIns="0" tIns="0" rIns="0" bIns="0" rtlCol="0" anchor="t">
            <a:spAutoFit/>
          </a:bodyPr>
          <a:lstStyle/>
          <a:p>
            <a:pPr marL="0" marR="0" lvl="0" indent="0" algn="just" defTabSz="609630" rtl="0" eaLnBrk="1" fontAlgn="auto" latinLnBrk="0" hangingPunct="1">
              <a:lnSpc>
                <a:spcPct val="155710"/>
              </a:lnSpc>
              <a:spcBef>
                <a:spcPts val="0"/>
              </a:spcBef>
              <a:spcAft>
                <a:spcPts val="0"/>
              </a:spcAft>
              <a:buClrTx/>
              <a:buSzTx/>
              <a:buFontTx/>
              <a:buNone/>
              <a:tabLst/>
              <a:defRPr/>
            </a:pPr>
            <a:r>
              <a:rPr kumimoji="0" lang="en-US" sz="2152" b="0" i="0" u="none" strike="noStrike" kern="1200" cap="none" spc="0" normalizeH="0" baseline="0" noProof="0">
                <a:ln>
                  <a:noFill/>
                </a:ln>
                <a:solidFill>
                  <a:srgbClr val="000000"/>
                </a:solidFill>
                <a:effectLst/>
                <a:uLnTx/>
                <a:uFillTx/>
                <a:latin typeface="Open Sans Light"/>
                <a:ea typeface="+mn-ea"/>
                <a:cs typeface="+mn-cs"/>
              </a:rPr>
              <a:t>Applicants must be </a:t>
            </a:r>
            <a:r>
              <a:rPr kumimoji="0" lang="en-US" sz="2152" b="0" i="0" u="sng" strike="noStrike" kern="1200" cap="none" spc="0" normalizeH="0" baseline="0" noProof="0">
                <a:ln>
                  <a:noFill/>
                </a:ln>
                <a:solidFill>
                  <a:srgbClr val="000000"/>
                </a:solidFill>
                <a:effectLst/>
                <a:uLnTx/>
                <a:uFillTx/>
                <a:latin typeface="Open Sans Light"/>
                <a:ea typeface="+mn-ea"/>
                <a:cs typeface="+mn-cs"/>
              </a:rPr>
              <a:t>non-for-profit Community Public Water Supplies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55710"/>
              </a:lnSpc>
              <a:spcBef>
                <a:spcPts val="0"/>
              </a:spcBef>
              <a:spcAft>
                <a:spcPts val="0"/>
              </a:spcAft>
              <a:buClrTx/>
              <a:buSzTx/>
              <a:buFontTx/>
              <a:buNone/>
              <a:tabLst/>
              <a:defRPr/>
            </a:pPr>
            <a:endParaRPr kumimoji="0" lang="en-US" sz="2152" b="0" i="0" u="sng" strike="noStrike" kern="1200" cap="none" spc="0" normalizeH="0" baseline="0" noProof="0">
              <a:ln>
                <a:noFill/>
              </a:ln>
              <a:solidFill>
                <a:srgbClr val="000000"/>
              </a:solidFill>
              <a:effectLst/>
              <a:uLnTx/>
              <a:uFillTx/>
              <a:latin typeface="Open Sans Light"/>
              <a:ea typeface="Open Sans Light"/>
              <a:cs typeface="Open Sans Light"/>
            </a:endParaRPr>
          </a:p>
        </p:txBody>
      </p:sp>
      <p:sp>
        <p:nvSpPr>
          <p:cNvPr id="4" name="TextBox 4"/>
          <p:cNvSpPr txBox="1"/>
          <p:nvPr/>
        </p:nvSpPr>
        <p:spPr>
          <a:xfrm>
            <a:off x="1288780" y="2023912"/>
            <a:ext cx="3587887" cy="587340"/>
          </a:xfrm>
          <a:prstGeom prst="rect">
            <a:avLst/>
          </a:prstGeom>
        </p:spPr>
        <p:txBody>
          <a:bodyPr lIns="0" tIns="0" rIns="0" bIns="0" rtlCol="0" anchor="t">
            <a:spAutoFit/>
          </a:bodyPr>
          <a:lstStyle/>
          <a:p>
            <a:pPr marL="0" marR="0" lvl="0" indent="0" algn="ctr" defTabSz="609630" rtl="0" eaLnBrk="1" fontAlgn="auto" latinLnBrk="0" hangingPunct="1">
              <a:lnSpc>
                <a:spcPct val="157448"/>
              </a:lnSpc>
              <a:spcBef>
                <a:spcPts val="0"/>
              </a:spcBef>
              <a:spcAft>
                <a:spcPts val="0"/>
              </a:spcAft>
              <a:buClrTx/>
              <a:buSzTx/>
              <a:buFontTx/>
              <a:buNone/>
              <a:tabLst/>
              <a:defRPr/>
            </a:pPr>
            <a:r>
              <a:rPr kumimoji="0" lang="en-US" sz="2733" b="0" i="0" u="sng" strike="noStrike" kern="1200" cap="none" spc="0" normalizeH="0" baseline="0" noProof="0">
                <a:ln>
                  <a:noFill/>
                </a:ln>
                <a:solidFill>
                  <a:srgbClr val="008037"/>
                </a:solidFill>
                <a:effectLst/>
                <a:uLnTx/>
                <a:uFillTx/>
                <a:latin typeface="Open Sans Light Bold"/>
                <a:ea typeface="+mn-ea"/>
                <a:cs typeface="+mn-cs"/>
              </a:rPr>
              <a:t>Eligible projects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6756820" y="1982044"/>
            <a:ext cx="3474643" cy="587340"/>
          </a:xfrm>
          <a:prstGeom prst="rect">
            <a:avLst/>
          </a:prstGeom>
        </p:spPr>
        <p:txBody>
          <a:bodyPr lIns="0" tIns="0" rIns="0" bIns="0" rtlCol="0" anchor="t">
            <a:spAutoFit/>
          </a:bodyPr>
          <a:lstStyle/>
          <a:p>
            <a:pPr marL="0" marR="0" lvl="0" indent="0" algn="ctr" defTabSz="609630" rtl="0" eaLnBrk="1" fontAlgn="auto" latinLnBrk="0" hangingPunct="1">
              <a:lnSpc>
                <a:spcPct val="157448"/>
              </a:lnSpc>
              <a:spcBef>
                <a:spcPts val="0"/>
              </a:spcBef>
              <a:spcAft>
                <a:spcPts val="0"/>
              </a:spcAft>
              <a:buClrTx/>
              <a:buSzTx/>
              <a:buFontTx/>
              <a:buNone/>
              <a:tabLst/>
              <a:defRPr/>
            </a:pPr>
            <a:r>
              <a:rPr kumimoji="0" lang="en-US" sz="2733" b="0" i="0" u="sng" strike="noStrike" kern="1200" cap="none" spc="0" normalizeH="0" baseline="0" noProof="0">
                <a:ln>
                  <a:noFill/>
                </a:ln>
                <a:solidFill>
                  <a:srgbClr val="FF0000"/>
                </a:solidFill>
                <a:effectLst/>
                <a:uLnTx/>
                <a:uFillTx/>
                <a:latin typeface="Open Sans Light Bold"/>
                <a:ea typeface="+mn-ea"/>
                <a:cs typeface="+mn-cs"/>
              </a:rPr>
              <a:t>Ineligible projects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414440" y="2640039"/>
            <a:ext cx="5681561" cy="3770584"/>
          </a:xfrm>
          <a:prstGeom prst="rect">
            <a:avLst/>
          </a:prstGeom>
        </p:spPr>
        <p:txBody>
          <a:bodyPr lIns="0" tIns="0" rIns="0" bIns="0" rtlCol="0" anchor="t">
            <a:spAutoFit/>
          </a:bodyPr>
          <a:lstStyle/>
          <a:p>
            <a:pPr marL="0" marR="0" lvl="0" indent="0" algn="ctr" defTabSz="609630" rtl="0" eaLnBrk="1" fontAlgn="auto" latinLnBrk="0" hangingPunct="1">
              <a:lnSpc>
                <a:spcPct val="157975"/>
              </a:lnSpc>
              <a:spcBef>
                <a:spcPts val="0"/>
              </a:spcBef>
              <a:spcAft>
                <a:spcPts val="0"/>
              </a:spcAft>
              <a:buClrTx/>
              <a:buSzTx/>
              <a:buFontTx/>
              <a:buNone/>
              <a:tabLst/>
              <a:defRPr/>
            </a:pPr>
            <a:r>
              <a:rPr kumimoji="0" lang="en-US" sz="2285" b="0" i="0" u="none" strike="noStrike" kern="1200" cap="none" spc="0" normalizeH="0" baseline="0" noProof="0">
                <a:ln>
                  <a:noFill/>
                </a:ln>
                <a:solidFill>
                  <a:srgbClr val="000000"/>
                </a:solidFill>
                <a:effectLst/>
                <a:uLnTx/>
                <a:uFillTx/>
                <a:latin typeface="Open Sans Light Bold"/>
                <a:ea typeface="+mn-ea"/>
                <a:cs typeface="+mn-cs"/>
              </a:rPr>
              <a:t>Water wells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609630" rtl="0" eaLnBrk="1" fontAlgn="auto" latinLnBrk="0" hangingPunct="1">
              <a:lnSpc>
                <a:spcPct val="157975"/>
              </a:lnSpc>
              <a:spcBef>
                <a:spcPts val="0"/>
              </a:spcBef>
              <a:spcAft>
                <a:spcPts val="0"/>
              </a:spcAft>
              <a:buClrTx/>
              <a:buSzTx/>
              <a:buFontTx/>
              <a:buNone/>
              <a:tabLst/>
              <a:defRPr/>
            </a:pPr>
            <a:r>
              <a:rPr kumimoji="0" lang="en-US" sz="2285" b="0" i="0" u="none" strike="noStrike" kern="1200" cap="none" spc="0" normalizeH="0" baseline="0" noProof="0">
                <a:ln>
                  <a:noFill/>
                </a:ln>
                <a:solidFill>
                  <a:srgbClr val="000000"/>
                </a:solidFill>
                <a:effectLst/>
                <a:uLnTx/>
                <a:uFillTx/>
                <a:latin typeface="Open Sans Light Bold"/>
                <a:ea typeface="+mn-ea"/>
                <a:cs typeface="+mn-cs"/>
              </a:rPr>
              <a:t>Water lines</a:t>
            </a:r>
          </a:p>
          <a:p>
            <a:pPr marL="0" marR="0" lvl="0" indent="0" algn="ctr" defTabSz="609630" rtl="0" eaLnBrk="1" fontAlgn="auto" latinLnBrk="0" hangingPunct="1">
              <a:lnSpc>
                <a:spcPct val="157975"/>
              </a:lnSpc>
              <a:spcBef>
                <a:spcPts val="0"/>
              </a:spcBef>
              <a:spcAft>
                <a:spcPts val="0"/>
              </a:spcAft>
              <a:buClrTx/>
              <a:buSzTx/>
              <a:buFontTx/>
              <a:buNone/>
              <a:tabLst/>
              <a:defRPr/>
            </a:pPr>
            <a:r>
              <a:rPr kumimoji="0" lang="en-US" sz="2285" b="0" i="0" u="none" strike="noStrike" kern="1200" cap="none" spc="0" normalizeH="0" baseline="0" noProof="0">
                <a:ln>
                  <a:noFill/>
                </a:ln>
                <a:solidFill>
                  <a:srgbClr val="000000"/>
                </a:solidFill>
                <a:effectLst/>
                <a:uLnTx/>
                <a:uFillTx/>
                <a:latin typeface="Open Sans Light Bold"/>
                <a:ea typeface="+mn-ea"/>
                <a:cs typeface="+mn-cs"/>
              </a:rPr>
              <a:t>Meters</a:t>
            </a:r>
          </a:p>
          <a:p>
            <a:pPr marL="0" marR="0" lvl="0" indent="0" algn="ctr" defTabSz="609630" rtl="0" eaLnBrk="1" fontAlgn="auto" latinLnBrk="0" hangingPunct="1">
              <a:lnSpc>
                <a:spcPct val="157975"/>
              </a:lnSpc>
              <a:spcBef>
                <a:spcPts val="0"/>
              </a:spcBef>
              <a:spcAft>
                <a:spcPts val="0"/>
              </a:spcAft>
              <a:buClrTx/>
              <a:buSzTx/>
              <a:buFontTx/>
              <a:buNone/>
              <a:tabLst/>
              <a:defRPr/>
            </a:pPr>
            <a:r>
              <a:rPr kumimoji="0" lang="en-US" sz="2285" b="0" i="0" u="none" strike="noStrike" kern="1200" cap="none" spc="0" normalizeH="0" baseline="0" noProof="0">
                <a:ln>
                  <a:noFill/>
                </a:ln>
                <a:solidFill>
                  <a:srgbClr val="000000"/>
                </a:solidFill>
                <a:effectLst/>
                <a:uLnTx/>
                <a:uFillTx/>
                <a:latin typeface="Open Sans Light Bold"/>
                <a:ea typeface="+mn-ea"/>
                <a:cs typeface="+mn-cs"/>
              </a:rPr>
              <a:t>Water Treatment Plant/Rehabilitation</a:t>
            </a:r>
          </a:p>
          <a:p>
            <a:pPr marL="0" marR="0" lvl="0" indent="0" algn="ctr" defTabSz="609630" rtl="0" eaLnBrk="1" fontAlgn="auto" latinLnBrk="0" hangingPunct="1">
              <a:lnSpc>
                <a:spcPct val="157975"/>
              </a:lnSpc>
              <a:spcBef>
                <a:spcPts val="0"/>
              </a:spcBef>
              <a:spcAft>
                <a:spcPts val="0"/>
              </a:spcAft>
              <a:buClrTx/>
              <a:buSzTx/>
              <a:buFontTx/>
              <a:buNone/>
              <a:tabLst/>
              <a:defRPr/>
            </a:pPr>
            <a:r>
              <a:rPr kumimoji="0" lang="en-US" sz="2285" b="0" i="0" u="none" strike="noStrike" kern="1200" cap="none" spc="0" normalizeH="0" baseline="0" noProof="0">
                <a:ln>
                  <a:noFill/>
                </a:ln>
                <a:solidFill>
                  <a:srgbClr val="000000"/>
                </a:solidFill>
                <a:effectLst/>
                <a:uLnTx/>
                <a:uFillTx/>
                <a:latin typeface="Open Sans Light Bold"/>
                <a:ea typeface="+mn-ea"/>
                <a:cs typeface="+mn-cs"/>
              </a:rPr>
              <a:t>Storage Tanks</a:t>
            </a:r>
          </a:p>
          <a:p>
            <a:pPr marL="0" marR="0" lvl="0" indent="0" algn="ctr" defTabSz="609630" rtl="0" eaLnBrk="1" fontAlgn="auto" latinLnBrk="0" hangingPunct="1">
              <a:lnSpc>
                <a:spcPct val="148790"/>
              </a:lnSpc>
              <a:spcBef>
                <a:spcPts val="0"/>
              </a:spcBef>
              <a:spcAft>
                <a:spcPts val="0"/>
              </a:spcAft>
              <a:buClrTx/>
              <a:buSzTx/>
              <a:buFontTx/>
              <a:buNone/>
              <a:tabLst/>
              <a:defRPr/>
            </a:pPr>
            <a:endParaRPr kumimoji="0" lang="en-US" sz="2285" b="0" i="0" u="none" strike="noStrike" kern="1200" cap="none" spc="0" normalizeH="0" baseline="0" noProof="0">
              <a:ln>
                <a:noFill/>
              </a:ln>
              <a:solidFill>
                <a:srgbClr val="000000"/>
              </a:solidFill>
              <a:effectLst/>
              <a:uLnTx/>
              <a:uFillTx/>
              <a:latin typeface="Open Sans Light Bold"/>
              <a:ea typeface="+mn-ea"/>
              <a:cs typeface="+mn-cs"/>
            </a:endParaRPr>
          </a:p>
          <a:p>
            <a:pPr marL="0" marR="0" lvl="0" indent="0" algn="ctr" defTabSz="609630" rtl="0" eaLnBrk="1" fontAlgn="auto" latinLnBrk="0" hangingPunct="1">
              <a:lnSpc>
                <a:spcPct val="148790"/>
              </a:lnSpc>
              <a:spcBef>
                <a:spcPts val="0"/>
              </a:spcBef>
              <a:spcAft>
                <a:spcPts val="0"/>
              </a:spcAft>
              <a:buClrTx/>
              <a:buSzTx/>
              <a:buFontTx/>
              <a:buNone/>
              <a:tabLst/>
              <a:defRPr/>
            </a:pPr>
            <a:endParaRPr kumimoji="0" lang="en-US" sz="2285" b="0" i="0" u="none" strike="noStrike" kern="1200" cap="none" spc="0" normalizeH="0" baseline="0" noProof="0">
              <a:ln>
                <a:noFill/>
              </a:ln>
              <a:solidFill>
                <a:srgbClr val="000000"/>
              </a:solidFill>
              <a:effectLst/>
              <a:uLnTx/>
              <a:uFillTx/>
              <a:latin typeface="Open Sans Light Bold"/>
              <a:ea typeface="+mn-ea"/>
              <a:cs typeface="+mn-cs"/>
            </a:endParaRPr>
          </a:p>
        </p:txBody>
      </p:sp>
      <p:sp>
        <p:nvSpPr>
          <p:cNvPr id="7" name="TextBox 7"/>
          <p:cNvSpPr txBox="1"/>
          <p:nvPr/>
        </p:nvSpPr>
        <p:spPr>
          <a:xfrm>
            <a:off x="6159845" y="2504622"/>
            <a:ext cx="4908684" cy="4554132"/>
          </a:xfrm>
          <a:prstGeom prst="rect">
            <a:avLst/>
          </a:prstGeom>
        </p:spPr>
        <p:txBody>
          <a:bodyPr lIns="0" tIns="0" rIns="0" bIns="0" rtlCol="0" anchor="t">
            <a:spAutoFit/>
          </a:bodyPr>
          <a:lstStyle/>
          <a:p>
            <a:pPr marL="0" marR="0" lvl="0" indent="0" algn="ctr" defTabSz="609630" rtl="0" eaLnBrk="1" fontAlgn="auto" latinLnBrk="0" hangingPunct="1">
              <a:lnSpc>
                <a:spcPct val="156759"/>
              </a:lnSpc>
              <a:spcBef>
                <a:spcPts val="0"/>
              </a:spcBef>
              <a:spcAft>
                <a:spcPts val="0"/>
              </a:spcAft>
              <a:buClrTx/>
              <a:buSzTx/>
              <a:buFontTx/>
              <a:buNone/>
              <a:tabLst/>
              <a:defRPr/>
            </a:pPr>
            <a:r>
              <a:rPr kumimoji="0" lang="en-US" sz="2419" b="0" i="0" u="none" strike="noStrike" kern="1200" cap="none" spc="0" normalizeH="0" baseline="0" noProof="0">
                <a:ln>
                  <a:noFill/>
                </a:ln>
                <a:solidFill>
                  <a:srgbClr val="000000"/>
                </a:solidFill>
                <a:effectLst/>
                <a:uLnTx/>
                <a:uFillTx/>
                <a:latin typeface="Open Sans Light Bold"/>
                <a:ea typeface="+mn-ea"/>
                <a:cs typeface="+mn-cs"/>
              </a:rPr>
              <a:t>Growth</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609630" rtl="0" eaLnBrk="1" fontAlgn="auto" latinLnBrk="0" hangingPunct="1">
              <a:lnSpc>
                <a:spcPct val="156759"/>
              </a:lnSpc>
              <a:spcBef>
                <a:spcPts val="0"/>
              </a:spcBef>
              <a:spcAft>
                <a:spcPts val="0"/>
              </a:spcAft>
              <a:buClrTx/>
              <a:buSzTx/>
              <a:buFontTx/>
              <a:buNone/>
              <a:tabLst/>
              <a:defRPr/>
            </a:pPr>
            <a:r>
              <a:rPr kumimoji="0" lang="en-US" sz="2419" b="0" i="0" u="none" strike="noStrike" kern="1200" cap="none" spc="0" normalizeH="0" baseline="0" noProof="0">
                <a:ln>
                  <a:noFill/>
                </a:ln>
                <a:solidFill>
                  <a:srgbClr val="000000"/>
                </a:solidFill>
                <a:effectLst/>
                <a:uLnTx/>
                <a:uFillTx/>
                <a:latin typeface="Open Sans Light Bold"/>
                <a:ea typeface="+mn-ea"/>
                <a:cs typeface="+mn-cs"/>
              </a:rPr>
              <a:t>Fire flow</a:t>
            </a:r>
          </a:p>
          <a:p>
            <a:pPr marL="0" marR="0" lvl="0" indent="0" algn="ctr" defTabSz="609630" rtl="0" eaLnBrk="1" fontAlgn="auto" latinLnBrk="0" hangingPunct="1">
              <a:lnSpc>
                <a:spcPct val="156759"/>
              </a:lnSpc>
              <a:spcBef>
                <a:spcPts val="0"/>
              </a:spcBef>
              <a:spcAft>
                <a:spcPts val="0"/>
              </a:spcAft>
              <a:buClrTx/>
              <a:buSzTx/>
              <a:buFontTx/>
              <a:buNone/>
              <a:tabLst/>
              <a:defRPr/>
            </a:pPr>
            <a:r>
              <a:rPr kumimoji="0" lang="en-US" sz="2419" b="0" i="0" u="none" strike="noStrike" kern="1200" cap="none" spc="0" normalizeH="0" baseline="0" noProof="0">
                <a:ln>
                  <a:noFill/>
                </a:ln>
                <a:solidFill>
                  <a:srgbClr val="000000"/>
                </a:solidFill>
                <a:effectLst/>
                <a:uLnTx/>
                <a:uFillTx/>
                <a:latin typeface="Open Sans Light Bold"/>
                <a:ea typeface="+mn-ea"/>
                <a:cs typeface="+mn-cs"/>
              </a:rPr>
              <a:t>Maintenance</a:t>
            </a:r>
          </a:p>
          <a:p>
            <a:pPr marL="0" marR="0" lvl="0" indent="0" algn="ctr" defTabSz="609630" rtl="0" eaLnBrk="1" fontAlgn="auto" latinLnBrk="0" hangingPunct="1">
              <a:lnSpc>
                <a:spcPct val="156759"/>
              </a:lnSpc>
              <a:spcBef>
                <a:spcPts val="0"/>
              </a:spcBef>
              <a:spcAft>
                <a:spcPts val="0"/>
              </a:spcAft>
              <a:buClrTx/>
              <a:buSzTx/>
              <a:buFontTx/>
              <a:buNone/>
              <a:tabLst/>
              <a:defRPr/>
            </a:pPr>
            <a:r>
              <a:rPr kumimoji="0" lang="en-US" sz="2419" b="0" i="0" u="none" strike="noStrike" kern="1200" cap="none" spc="0" normalizeH="0" baseline="0" noProof="0">
                <a:ln>
                  <a:noFill/>
                </a:ln>
                <a:solidFill>
                  <a:srgbClr val="000000"/>
                </a:solidFill>
                <a:effectLst/>
                <a:uLnTx/>
                <a:uFillTx/>
                <a:latin typeface="Open Sans Light Bold"/>
                <a:ea typeface="+mn-ea"/>
                <a:cs typeface="+mn-cs"/>
              </a:rPr>
              <a:t>Wastewater</a:t>
            </a:r>
          </a:p>
          <a:p>
            <a:pPr marL="0" marR="0" lvl="0" indent="0" algn="ctr" defTabSz="609630" rtl="0" eaLnBrk="1" fontAlgn="auto" latinLnBrk="0" hangingPunct="1">
              <a:lnSpc>
                <a:spcPct val="156759"/>
              </a:lnSpc>
              <a:spcBef>
                <a:spcPts val="0"/>
              </a:spcBef>
              <a:spcAft>
                <a:spcPts val="0"/>
              </a:spcAft>
              <a:buClrTx/>
              <a:buSzTx/>
              <a:buFontTx/>
              <a:buNone/>
              <a:tabLst/>
              <a:defRPr/>
            </a:pPr>
            <a:r>
              <a:rPr kumimoji="0" lang="en-US" sz="2419" b="0" i="0" u="none" strike="noStrike" kern="1200" cap="none" spc="0" normalizeH="0" baseline="0" noProof="0">
                <a:ln>
                  <a:noFill/>
                </a:ln>
                <a:solidFill>
                  <a:srgbClr val="000000"/>
                </a:solidFill>
                <a:effectLst/>
                <a:uLnTx/>
                <a:uFillTx/>
                <a:latin typeface="Open Sans Light Bold"/>
                <a:ea typeface="+mn-ea"/>
                <a:cs typeface="+mn-cs"/>
              </a:rPr>
              <a:t>Dredging Lakes</a:t>
            </a:r>
          </a:p>
          <a:p>
            <a:pPr marL="0" marR="0" lvl="0" indent="0" algn="ctr" defTabSz="609630" rtl="0" eaLnBrk="1" fontAlgn="auto" latinLnBrk="0" hangingPunct="1">
              <a:lnSpc>
                <a:spcPct val="156759"/>
              </a:lnSpc>
              <a:spcBef>
                <a:spcPts val="0"/>
              </a:spcBef>
              <a:spcAft>
                <a:spcPts val="0"/>
              </a:spcAft>
              <a:buClrTx/>
              <a:buSzTx/>
              <a:buFontTx/>
              <a:buNone/>
              <a:tabLst/>
              <a:defRPr/>
            </a:pPr>
            <a:r>
              <a:rPr kumimoji="0" lang="en-US" sz="2419" b="0" i="0" u="none" strike="noStrike" kern="1200" cap="none" spc="0" normalizeH="0" baseline="0" noProof="0">
                <a:ln>
                  <a:noFill/>
                </a:ln>
                <a:solidFill>
                  <a:srgbClr val="000000"/>
                </a:solidFill>
                <a:effectLst/>
                <a:uLnTx/>
                <a:uFillTx/>
                <a:latin typeface="Open Sans Light Bold"/>
                <a:ea typeface="+mn-ea"/>
                <a:cs typeface="+mn-cs"/>
              </a:rPr>
              <a:t>Dams*</a:t>
            </a:r>
          </a:p>
          <a:p>
            <a:pPr marL="0" marR="0" lvl="0" indent="0" algn="ctr" defTabSz="609630" rtl="0" eaLnBrk="1" fontAlgn="auto" latinLnBrk="0" hangingPunct="1">
              <a:lnSpc>
                <a:spcPct val="203271"/>
              </a:lnSpc>
              <a:spcBef>
                <a:spcPts val="0"/>
              </a:spcBef>
              <a:spcAft>
                <a:spcPts val="0"/>
              </a:spcAft>
              <a:buClrTx/>
              <a:buSzTx/>
              <a:buFontTx/>
              <a:buNone/>
              <a:tabLst/>
              <a:defRPr/>
            </a:pPr>
            <a:endParaRPr kumimoji="0" lang="en-US" sz="1819" b="0" i="0" u="none" strike="noStrike" kern="1200" cap="none" spc="0" normalizeH="0" baseline="0" noProof="0">
              <a:ln>
                <a:noFill/>
              </a:ln>
              <a:solidFill>
                <a:srgbClr val="000000"/>
              </a:solidFill>
              <a:effectLst/>
              <a:uLnTx/>
              <a:uFillTx/>
              <a:latin typeface="Open Sans Light Bold Italics"/>
              <a:ea typeface="+mn-ea"/>
              <a:cs typeface="+mn-cs"/>
            </a:endParaRPr>
          </a:p>
          <a:p>
            <a:pPr marL="0" marR="0" lvl="0" indent="0" algn="ctr" defTabSz="609630" rtl="0" eaLnBrk="1" fontAlgn="auto" latinLnBrk="0" hangingPunct="1">
              <a:lnSpc>
                <a:spcPct val="203271"/>
              </a:lnSpc>
              <a:spcBef>
                <a:spcPts val="0"/>
              </a:spcBef>
              <a:spcAft>
                <a:spcPts val="0"/>
              </a:spcAft>
              <a:buClrTx/>
              <a:buSzTx/>
              <a:buFontTx/>
              <a:buNone/>
              <a:tabLst/>
              <a:defRPr/>
            </a:pPr>
            <a:endParaRPr kumimoji="0" lang="en-US" sz="1819" b="0" i="0" u="none" strike="noStrike" kern="1200" cap="none" spc="0" normalizeH="0" baseline="0" noProof="0">
              <a:ln>
                <a:noFill/>
              </a:ln>
              <a:solidFill>
                <a:srgbClr val="000000"/>
              </a:solidFill>
              <a:effectLst/>
              <a:uLnTx/>
              <a:uFillTx/>
              <a:latin typeface="Open Sans Light Bold Italics"/>
              <a:ea typeface="+mn-ea"/>
              <a:cs typeface="+mn-cs"/>
            </a:endParaRPr>
          </a:p>
        </p:txBody>
      </p:sp>
      <p:sp>
        <p:nvSpPr>
          <p:cNvPr id="8" name="TextBox 8"/>
          <p:cNvSpPr txBox="1"/>
          <p:nvPr/>
        </p:nvSpPr>
        <p:spPr>
          <a:xfrm>
            <a:off x="899172" y="6276491"/>
            <a:ext cx="9229280" cy="459998"/>
          </a:xfrm>
          <a:prstGeom prst="rect">
            <a:avLst/>
          </a:prstGeom>
        </p:spPr>
        <p:txBody>
          <a:bodyPr lIns="0" tIns="0" rIns="0" bIns="0" rtlCol="0" anchor="t">
            <a:spAutoFit/>
          </a:bodyPr>
          <a:lstStyle/>
          <a:p>
            <a:pPr marL="0" marR="0" lvl="0" indent="0" algn="just" defTabSz="609630" rtl="0" eaLnBrk="1" fontAlgn="auto" latinLnBrk="0" hangingPunct="1">
              <a:lnSpc>
                <a:spcPct val="155710"/>
              </a:lnSpc>
              <a:spcBef>
                <a:spcPts val="0"/>
              </a:spcBef>
              <a:spcAft>
                <a:spcPts val="0"/>
              </a:spcAft>
              <a:buClrTx/>
              <a:buSzTx/>
              <a:buFontTx/>
              <a:buNone/>
              <a:tabLst/>
              <a:defRPr/>
            </a:pPr>
            <a:r>
              <a:rPr kumimoji="0" lang="en-US" sz="2152" b="0" i="0" u="none" strike="noStrike" kern="1200" cap="none" spc="0" normalizeH="0" baseline="0" noProof="0">
                <a:ln>
                  <a:noFill/>
                </a:ln>
                <a:solidFill>
                  <a:srgbClr val="000000"/>
                </a:solidFill>
                <a:effectLst/>
                <a:uLnTx/>
                <a:uFillTx/>
                <a:latin typeface="Open Sans Light"/>
                <a:ea typeface="+mn-ea"/>
                <a:cs typeface="+mn-cs"/>
              </a:rPr>
              <a:t>Violations must be addressed prior to or as part of the project, if applicable</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1013D406-95FF-604F-19C9-7A4E8E6AB3BE}"/>
              </a:ext>
            </a:extLst>
          </p:cNvPr>
          <p:cNvSpPr txBox="1"/>
          <p:nvPr/>
        </p:nvSpPr>
        <p:spPr>
          <a:xfrm>
            <a:off x="9502878" y="5817908"/>
            <a:ext cx="2689122" cy="646331"/>
          </a:xfrm>
          <a:prstGeom prst="rect">
            <a:avLst/>
          </a:prstGeom>
          <a:noFill/>
        </p:spPr>
        <p:txBody>
          <a:bodyPr wrap="square" rtlCol="0">
            <a:spAutoFit/>
          </a:bodyPr>
          <a:lstStyle/>
          <a:p>
            <a:r>
              <a:rPr kumimoji="0" lang="en-US" sz="1800" b="0" i="0" u="none" strike="noStrike" kern="1200" cap="none" spc="0" normalizeH="0" baseline="0" noProof="0">
                <a:ln>
                  <a:noFill/>
                </a:ln>
                <a:solidFill>
                  <a:srgbClr val="000000"/>
                </a:solidFill>
                <a:effectLst/>
                <a:uLnTx/>
                <a:uFillTx/>
                <a:latin typeface="Open Sans Light Bold Italics"/>
                <a:ea typeface="+mn-ea"/>
                <a:cs typeface="+mn-cs"/>
              </a:rPr>
              <a:t>*Special Requirements</a:t>
            </a:r>
          </a:p>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Freeform 2"/>
          <p:cNvSpPr/>
          <p:nvPr/>
        </p:nvSpPr>
        <p:spPr>
          <a:xfrm>
            <a:off x="3744896" y="1414626"/>
            <a:ext cx="4702209" cy="4702209"/>
          </a:xfrm>
          <a:custGeom>
            <a:avLst/>
            <a:gdLst/>
            <a:ahLst/>
            <a:cxnLst/>
            <a:rect l="l" t="t" r="r" b="b"/>
            <a:pathLst>
              <a:path w="7053313" h="7053313">
                <a:moveTo>
                  <a:pt x="0" y="0"/>
                </a:moveTo>
                <a:lnTo>
                  <a:pt x="7053312" y="0"/>
                </a:lnTo>
                <a:lnTo>
                  <a:pt x="7053312" y="7053313"/>
                </a:lnTo>
                <a:lnTo>
                  <a:pt x="0" y="7053313"/>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229208" y="339401"/>
            <a:ext cx="7733584" cy="1005468"/>
          </a:xfrm>
          <a:prstGeom prst="rect">
            <a:avLst/>
          </a:prstGeom>
        </p:spPr>
        <p:txBody>
          <a:bodyPr lIns="0" tIns="0" rIns="0" bIns="0" rtlCol="0" anchor="t">
            <a:spAutoFit/>
          </a:bodyPr>
          <a:lstStyle/>
          <a:p>
            <a:pPr marL="0" marR="0" lvl="0" indent="0" algn="ctr" defTabSz="609630" rtl="0" eaLnBrk="1" fontAlgn="auto" latinLnBrk="0" hangingPunct="1">
              <a:lnSpc>
                <a:spcPct val="156105"/>
              </a:lnSpc>
              <a:spcBef>
                <a:spcPts val="0"/>
              </a:spcBef>
              <a:spcAft>
                <a:spcPts val="0"/>
              </a:spcAft>
              <a:buClrTx/>
              <a:buSzTx/>
              <a:buFontTx/>
              <a:buNone/>
              <a:tabLst/>
              <a:defRPr/>
            </a:pPr>
            <a:r>
              <a:rPr kumimoji="0" lang="en-US" sz="4666" b="0" i="0" u="none" strike="noStrike" kern="1200" cap="none" spc="0" normalizeH="0" baseline="0" noProof="0">
                <a:ln>
                  <a:noFill/>
                </a:ln>
                <a:solidFill>
                  <a:srgbClr val="1B4201"/>
                </a:solidFill>
                <a:effectLst/>
                <a:uLnTx/>
                <a:uFillTx/>
                <a:latin typeface="Poppins ExtraBold"/>
                <a:ea typeface="+mn-ea"/>
                <a:cs typeface="+mn-cs"/>
              </a:rPr>
              <a:t>Types of DWSRF Funding</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0" y="1562922"/>
            <a:ext cx="3527933" cy="4091901"/>
            <a:chOff x="-1000156" y="0"/>
            <a:chExt cx="7055865" cy="8183802"/>
          </a:xfrm>
        </p:grpSpPr>
        <p:grpSp>
          <p:nvGrpSpPr>
            <p:cNvPr id="5" name="Group 5"/>
            <p:cNvGrpSpPr/>
            <p:nvPr/>
          </p:nvGrpSpPr>
          <p:grpSpPr>
            <a:xfrm>
              <a:off x="783945" y="0"/>
              <a:ext cx="4487818" cy="448781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2">
                  <a:lumMod val="60000"/>
                  <a:lumOff val="40000"/>
                </a:schemeClr>
              </a:solidFill>
              <a:ln w="47625" cap="sq">
                <a:solidFill>
                  <a:srgbClr val="F5F5F5"/>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02772" y="49965"/>
                <a:ext cx="660400" cy="659344"/>
              </a:xfrm>
              <a:prstGeom prst="rect">
                <a:avLst/>
              </a:prstGeom>
            </p:spPr>
            <p:txBody>
              <a:bodyPr lIns="33867" tIns="33867" rIns="33867" bIns="33867" rtlCol="0" anchor="ctr"/>
              <a:lstStyle/>
              <a:p>
                <a:pPr marL="0" marR="0" lvl="0" indent="0" algn="ctr" defTabSz="609630" rtl="0" eaLnBrk="1" fontAlgn="auto" latinLnBrk="0" hangingPunct="1">
                  <a:lnSpc>
                    <a:spcPct val="164166"/>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p:txBody>
          </p:sp>
        </p:grpSp>
        <p:sp>
          <p:nvSpPr>
            <p:cNvPr id="8" name="TextBox 8"/>
            <p:cNvSpPr txBox="1"/>
            <p:nvPr/>
          </p:nvSpPr>
          <p:spPr>
            <a:xfrm>
              <a:off x="877008" y="538604"/>
              <a:ext cx="4232235" cy="2553006"/>
            </a:xfrm>
            <a:prstGeom prst="rect">
              <a:avLst/>
            </a:prstGeom>
          </p:spPr>
          <p:txBody>
            <a:bodyPr lIns="0" tIns="0" rIns="0" bIns="0" rtlCol="0" anchor="t">
              <a:spAutoFit/>
            </a:bodyPr>
            <a:lstStyle/>
            <a:p>
              <a:pPr marL="0" marR="0" lvl="0" indent="0" algn="ctr" defTabSz="609630" rtl="0" eaLnBrk="1" fontAlgn="auto" latinLnBrk="0" hangingPunct="1">
                <a:lnSpc>
                  <a:spcPct val="156610"/>
                </a:lnSpc>
                <a:spcBef>
                  <a:spcPts val="0"/>
                </a:spcBef>
                <a:spcAft>
                  <a:spcPts val="0"/>
                </a:spcAft>
                <a:buClrTx/>
                <a:buSzTx/>
                <a:buFontTx/>
                <a:buNone/>
                <a:tabLst/>
                <a:defRPr/>
              </a:pPr>
              <a:r>
                <a:rPr kumimoji="0" lang="en-US" sz="5940" b="0" i="0" u="none" strike="noStrike" kern="1200" cap="none" spc="0" normalizeH="0" baseline="0" noProof="0">
                  <a:ln>
                    <a:noFill/>
                  </a:ln>
                  <a:solidFill>
                    <a:srgbClr val="000000"/>
                  </a:solidFill>
                  <a:effectLst/>
                  <a:uLnTx/>
                  <a:uFillTx/>
                  <a:latin typeface="Open Sans"/>
                  <a:ea typeface="+mn-ea"/>
                  <a:cs typeface="+mn-cs"/>
                </a:rPr>
                <a:t>Base</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000156" y="4967408"/>
              <a:ext cx="7055865" cy="3216394"/>
            </a:xfrm>
            <a:prstGeom prst="rect">
              <a:avLst/>
            </a:prstGeom>
          </p:spPr>
          <p:txBody>
            <a:bodyPr wrap="square" lIns="0" tIns="0" rIns="0" bIns="0" rtlCol="0" anchor="t">
              <a:spAutoFit/>
            </a:bodyPr>
            <a:lstStyle/>
            <a:p>
              <a:pPr marL="457200" marR="0" lvl="0" indent="-457200" algn="ctr" defTabSz="609630" rtl="0" eaLnBrk="1" fontAlgn="auto" latinLnBrk="0" hangingPunct="1">
                <a:lnSpc>
                  <a:spcPct val="157288"/>
                </a:lnSpc>
                <a:spcBef>
                  <a:spcPts val="0"/>
                </a:spcBef>
                <a:spcAft>
                  <a:spcPts val="0"/>
                </a:spcAft>
                <a:buClrTx/>
                <a:buSzTx/>
                <a:buFont typeface="Arial" panose="020B0604020202020204" pitchFamily="34" charset="0"/>
                <a:buChar char="•"/>
                <a:tabLst/>
                <a:defRPr/>
              </a:pPr>
              <a:r>
                <a:rPr kumimoji="0" lang="en-US" sz="2527" b="0" i="0" u="none" strike="noStrike" kern="1200" cap="none" spc="0" normalizeH="0" baseline="0" noProof="0">
                  <a:ln>
                    <a:noFill/>
                  </a:ln>
                  <a:solidFill>
                    <a:srgbClr val="1B4201"/>
                  </a:solidFill>
                  <a:effectLst/>
                  <a:uLnTx/>
                  <a:uFillTx/>
                  <a:latin typeface="Open Sans Bold"/>
                  <a:ea typeface="+mn-ea"/>
                  <a:cs typeface="+mn-cs"/>
                </a:rPr>
                <a:t>General Supplemental </a:t>
              </a:r>
            </a:p>
            <a:p>
              <a:pPr marL="0" marR="0" lvl="0" indent="0" algn="ctr" defTabSz="609630" rtl="0" eaLnBrk="1" fontAlgn="auto" latinLnBrk="0" hangingPunct="1">
                <a:lnSpc>
                  <a:spcPct val="157288"/>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6277212"/>
              <a:ext cx="6055709" cy="553998"/>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9056041" y="1482574"/>
            <a:ext cx="2155593" cy="2143567"/>
            <a:chOff x="0" y="0"/>
            <a:chExt cx="843184" cy="838480"/>
          </a:xfrm>
        </p:grpSpPr>
        <p:sp>
          <p:nvSpPr>
            <p:cNvPr id="12" name="Freeform 12"/>
            <p:cNvSpPr/>
            <p:nvPr/>
          </p:nvSpPr>
          <p:spPr>
            <a:xfrm>
              <a:off x="0" y="0"/>
              <a:ext cx="843184" cy="838480"/>
            </a:xfrm>
            <a:custGeom>
              <a:avLst/>
              <a:gdLst/>
              <a:ahLst/>
              <a:cxnLst/>
              <a:rect l="l" t="t" r="r" b="b"/>
              <a:pathLst>
                <a:path w="843184" h="838480">
                  <a:moveTo>
                    <a:pt x="421592" y="0"/>
                  </a:moveTo>
                  <a:cubicBezTo>
                    <a:pt x="188753" y="0"/>
                    <a:pt x="0" y="187700"/>
                    <a:pt x="0" y="419240"/>
                  </a:cubicBezTo>
                  <a:cubicBezTo>
                    <a:pt x="0" y="650780"/>
                    <a:pt x="188753" y="838480"/>
                    <a:pt x="421592" y="838480"/>
                  </a:cubicBezTo>
                  <a:cubicBezTo>
                    <a:pt x="654431" y="838480"/>
                    <a:pt x="843184" y="650780"/>
                    <a:pt x="843184" y="419240"/>
                  </a:cubicBezTo>
                  <a:cubicBezTo>
                    <a:pt x="843184" y="187700"/>
                    <a:pt x="654431" y="0"/>
                    <a:pt x="421592" y="0"/>
                  </a:cubicBezTo>
                  <a:close/>
                </a:path>
              </a:pathLst>
            </a:custGeom>
            <a:solidFill>
              <a:srgbClr val="FF914D"/>
            </a:solidFill>
            <a:ln w="47625" cap="sq">
              <a:solidFill>
                <a:srgbClr val="F5F5F5"/>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79049" y="40508"/>
              <a:ext cx="685087" cy="719365"/>
            </a:xfrm>
            <a:prstGeom prst="rect">
              <a:avLst/>
            </a:prstGeom>
          </p:spPr>
          <p:txBody>
            <a:bodyPr lIns="36081" tIns="36081" rIns="36081" bIns="36081" rtlCol="0" anchor="ctr"/>
            <a:lstStyle/>
            <a:p>
              <a:pPr marL="0" marR="0" lvl="0" indent="0" algn="ctr" defTabSz="609630" rtl="0" eaLnBrk="1" fontAlgn="auto" latinLnBrk="0" hangingPunct="1">
                <a:lnSpc>
                  <a:spcPct val="164166"/>
                </a:lnSpc>
                <a:spcBef>
                  <a:spcPct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p:txBody>
        </p:sp>
      </p:grpSp>
      <p:sp>
        <p:nvSpPr>
          <p:cNvPr id="14" name="TextBox 14"/>
          <p:cNvSpPr txBox="1"/>
          <p:nvPr/>
        </p:nvSpPr>
        <p:spPr>
          <a:xfrm>
            <a:off x="9543650" y="1790104"/>
            <a:ext cx="1180374" cy="1233094"/>
          </a:xfrm>
          <a:prstGeom prst="rect">
            <a:avLst/>
          </a:prstGeom>
        </p:spPr>
        <p:txBody>
          <a:bodyPr wrap="square" lIns="0" tIns="0" rIns="0" bIns="0" rtlCol="0" anchor="t">
            <a:spAutoFit/>
          </a:bodyPr>
          <a:lstStyle/>
          <a:p>
            <a:pPr marL="0" marR="0" lvl="0" indent="0" algn="ctr" defTabSz="609630" rtl="0" eaLnBrk="1" fontAlgn="auto" latinLnBrk="0" hangingPunct="1">
              <a:lnSpc>
                <a:spcPct val="156057"/>
              </a:lnSpc>
              <a:spcBef>
                <a:spcPts val="0"/>
              </a:spcBef>
              <a:spcAft>
                <a:spcPts val="0"/>
              </a:spcAft>
              <a:buClrTx/>
              <a:buSzTx/>
              <a:buFontTx/>
              <a:buNone/>
              <a:tabLst/>
              <a:defRPr/>
            </a:pPr>
            <a:r>
              <a:rPr kumimoji="0" lang="en-US" sz="5769" b="0" i="0" u="none" strike="noStrike" kern="1200" cap="none" spc="0" normalizeH="0" baseline="0" noProof="0">
                <a:ln>
                  <a:noFill/>
                </a:ln>
                <a:solidFill>
                  <a:srgbClr val="000000"/>
                </a:solidFill>
                <a:effectLst/>
                <a:uLnTx/>
                <a:uFillTx/>
                <a:latin typeface="Open Sans"/>
                <a:ea typeface="+mn-ea"/>
                <a:cs typeface="+mn-cs"/>
              </a:rPr>
              <a:t>BIL</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7411453" y="3763846"/>
            <a:ext cx="4580979" cy="2378215"/>
          </a:xfrm>
          <a:prstGeom prst="rect">
            <a:avLst/>
          </a:prstGeom>
        </p:spPr>
        <p:txBody>
          <a:bodyPr wrap="square" lIns="0" tIns="0" rIns="0" bIns="0" rtlCol="0" anchor="t">
            <a:spAutoFit/>
          </a:bodyPr>
          <a:lstStyle/>
          <a:p>
            <a:pPr marL="457200" marR="0" lvl="0" indent="-457200" algn="ctr" defTabSz="609630" rtl="0" eaLnBrk="1" fontAlgn="auto" latinLnBrk="0" hangingPunct="1">
              <a:lnSpc>
                <a:spcPct val="157466"/>
              </a:lnSpc>
              <a:spcBef>
                <a:spcPts val="0"/>
              </a:spcBef>
              <a:spcAft>
                <a:spcPts val="0"/>
              </a:spcAft>
              <a:buClrTx/>
              <a:buSzTx/>
              <a:buFont typeface="Arial" panose="020B0604020202020204" pitchFamily="34" charset="0"/>
              <a:buChar char="•"/>
              <a:tabLst/>
              <a:defRPr/>
            </a:pPr>
            <a:r>
              <a:rPr kumimoji="0" lang="en-US" sz="2531" b="0" i="0" u="none" strike="noStrike" kern="1200" cap="none" spc="0" normalizeH="0" baseline="0" noProof="0">
                <a:ln>
                  <a:noFill/>
                </a:ln>
                <a:solidFill>
                  <a:srgbClr val="1B4201"/>
                </a:solidFill>
                <a:effectLst/>
                <a:uLnTx/>
                <a:uFillTx/>
                <a:latin typeface="Open Sans Bold"/>
                <a:ea typeface="+mn-ea"/>
                <a:cs typeface="+mn-cs"/>
              </a:rPr>
              <a:t>General Supplemental</a:t>
            </a:r>
          </a:p>
          <a:p>
            <a:pPr marL="457200" marR="0" lvl="0" indent="-457200" algn="ctr" defTabSz="609630" rtl="0" eaLnBrk="1" fontAlgn="auto" latinLnBrk="0" hangingPunct="1">
              <a:lnSpc>
                <a:spcPct val="157466"/>
              </a:lnSpc>
              <a:spcBef>
                <a:spcPts val="0"/>
              </a:spcBef>
              <a:spcAft>
                <a:spcPts val="0"/>
              </a:spcAft>
              <a:buClrTx/>
              <a:buSzTx/>
              <a:buFont typeface="Arial" panose="020B0604020202020204" pitchFamily="34" charset="0"/>
              <a:buChar char="•"/>
              <a:tabLst/>
              <a:defRPr/>
            </a:pPr>
            <a:r>
              <a:rPr lang="en-US" sz="2531">
                <a:solidFill>
                  <a:srgbClr val="1B4201"/>
                </a:solidFill>
                <a:latin typeface="Open Sans Bold"/>
              </a:rPr>
              <a:t>Lead Service Line Inventory &amp; Replacement</a:t>
            </a:r>
          </a:p>
          <a:p>
            <a:pPr marL="457200" marR="0" lvl="0" indent="-457200" algn="ctr" defTabSz="609630" rtl="0" eaLnBrk="1" fontAlgn="auto" latinLnBrk="0" hangingPunct="1">
              <a:lnSpc>
                <a:spcPct val="157466"/>
              </a:lnSpc>
              <a:spcBef>
                <a:spcPts val="0"/>
              </a:spcBef>
              <a:spcAft>
                <a:spcPts val="0"/>
              </a:spcAft>
              <a:buClrTx/>
              <a:buSzTx/>
              <a:buFont typeface="Arial" panose="020B0604020202020204" pitchFamily="34" charset="0"/>
              <a:buChar char="•"/>
              <a:tabLst/>
              <a:defRPr/>
            </a:pPr>
            <a:r>
              <a:rPr kumimoji="0" lang="en-US" sz="2531" b="0" i="0" u="none" strike="noStrike" kern="1200" cap="none" spc="0" normalizeH="0" baseline="0" noProof="0">
                <a:ln>
                  <a:noFill/>
                </a:ln>
                <a:solidFill>
                  <a:srgbClr val="1B4201"/>
                </a:solidFill>
                <a:effectLst/>
                <a:uLnTx/>
                <a:uFillTx/>
                <a:latin typeface="Open Sans Bold"/>
                <a:ea typeface="+mn-ea"/>
                <a:cs typeface="+mn-cs"/>
              </a:rPr>
              <a:t>Emerging Contaminants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Freeform 12">
            <a:extLst>
              <a:ext uri="{FF2B5EF4-FFF2-40B4-BE49-F238E27FC236}">
                <a16:creationId xmlns:a16="http://schemas.microsoft.com/office/drawing/2014/main" id="{0F054621-0650-FDBC-B44E-FC40F5DE040E}"/>
              </a:ext>
            </a:extLst>
          </p:cNvPr>
          <p:cNvSpPr/>
          <p:nvPr/>
        </p:nvSpPr>
        <p:spPr>
          <a:xfrm>
            <a:off x="4645335" y="1694812"/>
            <a:ext cx="1843624" cy="1807762"/>
          </a:xfrm>
          <a:custGeom>
            <a:avLst/>
            <a:gdLst/>
            <a:ahLst/>
            <a:cxnLst/>
            <a:rect l="l" t="t" r="r" b="b"/>
            <a:pathLst>
              <a:path w="843184" h="838480">
                <a:moveTo>
                  <a:pt x="421592" y="0"/>
                </a:moveTo>
                <a:cubicBezTo>
                  <a:pt x="188753" y="0"/>
                  <a:pt x="0" y="187700"/>
                  <a:pt x="0" y="419240"/>
                </a:cubicBezTo>
                <a:cubicBezTo>
                  <a:pt x="0" y="650780"/>
                  <a:pt x="188753" y="838480"/>
                  <a:pt x="421592" y="838480"/>
                </a:cubicBezTo>
                <a:cubicBezTo>
                  <a:pt x="654431" y="838480"/>
                  <a:pt x="843184" y="650780"/>
                  <a:pt x="843184" y="419240"/>
                </a:cubicBezTo>
                <a:cubicBezTo>
                  <a:pt x="843184" y="187700"/>
                  <a:pt x="654431" y="0"/>
                  <a:pt x="421592" y="0"/>
                </a:cubicBezTo>
                <a:close/>
              </a:path>
            </a:pathLst>
          </a:custGeom>
          <a:solidFill>
            <a:schemeClr val="tx2">
              <a:lumMod val="60000"/>
              <a:lumOff val="40000"/>
            </a:schemeClr>
          </a:solidFill>
          <a:ln w="47625" cap="sq">
            <a:solidFill>
              <a:srgbClr val="F5F5F5"/>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1">
            <a:extLst>
              <a:ext uri="{FF2B5EF4-FFF2-40B4-BE49-F238E27FC236}">
                <a16:creationId xmlns:a16="http://schemas.microsoft.com/office/drawing/2014/main" id="{56BC460D-AB6C-2CF1-CDAC-E26E3AD71657}"/>
              </a:ext>
            </a:extLst>
          </p:cNvPr>
          <p:cNvGrpSpPr/>
          <p:nvPr/>
        </p:nvGrpSpPr>
        <p:grpSpPr>
          <a:xfrm>
            <a:off x="4645335" y="4412279"/>
            <a:ext cx="1890252" cy="1807762"/>
            <a:chOff x="0" y="0"/>
            <a:chExt cx="843184" cy="838480"/>
          </a:xfrm>
        </p:grpSpPr>
        <p:sp>
          <p:nvSpPr>
            <p:cNvPr id="16" name="Freeform 12">
              <a:extLst>
                <a:ext uri="{FF2B5EF4-FFF2-40B4-BE49-F238E27FC236}">
                  <a16:creationId xmlns:a16="http://schemas.microsoft.com/office/drawing/2014/main" id="{6B9A230B-BEEB-D749-E29C-2DF4B49BCD35}"/>
                </a:ext>
              </a:extLst>
            </p:cNvPr>
            <p:cNvSpPr/>
            <p:nvPr/>
          </p:nvSpPr>
          <p:spPr>
            <a:xfrm>
              <a:off x="0" y="0"/>
              <a:ext cx="843184" cy="838480"/>
            </a:xfrm>
            <a:custGeom>
              <a:avLst/>
              <a:gdLst/>
              <a:ahLst/>
              <a:cxnLst/>
              <a:rect l="l" t="t" r="r" b="b"/>
              <a:pathLst>
                <a:path w="843184" h="838480">
                  <a:moveTo>
                    <a:pt x="421592" y="0"/>
                  </a:moveTo>
                  <a:cubicBezTo>
                    <a:pt x="188753" y="0"/>
                    <a:pt x="0" y="187700"/>
                    <a:pt x="0" y="419240"/>
                  </a:cubicBezTo>
                  <a:cubicBezTo>
                    <a:pt x="0" y="650780"/>
                    <a:pt x="188753" y="838480"/>
                    <a:pt x="421592" y="838480"/>
                  </a:cubicBezTo>
                  <a:cubicBezTo>
                    <a:pt x="654431" y="838480"/>
                    <a:pt x="843184" y="650780"/>
                    <a:pt x="843184" y="419240"/>
                  </a:cubicBezTo>
                  <a:cubicBezTo>
                    <a:pt x="843184" y="187700"/>
                    <a:pt x="654431" y="0"/>
                    <a:pt x="421592" y="0"/>
                  </a:cubicBezTo>
                  <a:close/>
                </a:path>
              </a:pathLst>
            </a:custGeom>
            <a:solidFill>
              <a:srgbClr val="FF914D"/>
            </a:solidFill>
            <a:ln w="47625" cap="sq">
              <a:solidFill>
                <a:srgbClr val="F5F5F5"/>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3">
              <a:extLst>
                <a:ext uri="{FF2B5EF4-FFF2-40B4-BE49-F238E27FC236}">
                  <a16:creationId xmlns:a16="http://schemas.microsoft.com/office/drawing/2014/main" id="{36AFB24F-DD54-496F-6750-7558ED7DF2F4}"/>
                </a:ext>
              </a:extLst>
            </p:cNvPr>
            <p:cNvSpPr txBox="1"/>
            <p:nvPr/>
          </p:nvSpPr>
          <p:spPr>
            <a:xfrm>
              <a:off x="79049" y="40508"/>
              <a:ext cx="685087" cy="719365"/>
            </a:xfrm>
            <a:prstGeom prst="rect">
              <a:avLst/>
            </a:prstGeom>
          </p:spPr>
          <p:txBody>
            <a:bodyPr lIns="36081" tIns="36081" rIns="36081" bIns="36081" rtlCol="0" anchor="ctr"/>
            <a:lstStyle/>
            <a:p>
              <a:pPr marL="0" marR="0" lvl="0" indent="0" algn="ctr" defTabSz="609630" rtl="0" eaLnBrk="1" fontAlgn="auto" latinLnBrk="0" hangingPunct="1">
                <a:lnSpc>
                  <a:spcPct val="164166"/>
                </a:lnSpc>
                <a:spcBef>
                  <a:spcPct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p:txBody>
        </p:sp>
      </p:grpSp>
      <p:sp>
        <p:nvSpPr>
          <p:cNvPr id="6" name="Freeform 6"/>
          <p:cNvSpPr/>
          <p:nvPr/>
        </p:nvSpPr>
        <p:spPr>
          <a:xfrm>
            <a:off x="930154" y="4953052"/>
            <a:ext cx="2778063" cy="1715453"/>
          </a:xfrm>
          <a:custGeom>
            <a:avLst/>
            <a:gdLst/>
            <a:ahLst/>
            <a:cxnLst/>
            <a:rect l="l" t="t" r="r" b="b"/>
            <a:pathLst>
              <a:path w="4167094" h="2573180">
                <a:moveTo>
                  <a:pt x="0" y="0"/>
                </a:moveTo>
                <a:lnTo>
                  <a:pt x="4167094" y="0"/>
                </a:lnTo>
                <a:lnTo>
                  <a:pt x="4167094" y="2573180"/>
                </a:lnTo>
                <a:lnTo>
                  <a:pt x="0" y="2573180"/>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8324576" y="4852558"/>
            <a:ext cx="2820935" cy="1715453"/>
          </a:xfrm>
          <a:custGeom>
            <a:avLst/>
            <a:gdLst/>
            <a:ahLst/>
            <a:cxnLst/>
            <a:rect l="l" t="t" r="r" b="b"/>
            <a:pathLst>
              <a:path w="4231402" h="2573180">
                <a:moveTo>
                  <a:pt x="0" y="0"/>
                </a:moveTo>
                <a:lnTo>
                  <a:pt x="4231402" y="0"/>
                </a:lnTo>
                <a:lnTo>
                  <a:pt x="4231402" y="2573180"/>
                </a:lnTo>
                <a:lnTo>
                  <a:pt x="0" y="2573180"/>
                </a:lnTo>
                <a:lnTo>
                  <a:pt x="0" y="0"/>
                </a:lnTo>
                <a:close/>
              </a:path>
            </a:pathLst>
          </a:custGeom>
          <a:blipFill>
            <a:blip r:embed="rId4"/>
            <a:stretch>
              <a:fillRect t="-955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623" y="2220271"/>
            <a:ext cx="4275491" cy="2204514"/>
          </a:xfrm>
          <a:prstGeom prst="rect">
            <a:avLst/>
          </a:prstGeom>
        </p:spPr>
        <p:txBody>
          <a:bodyPr lIns="0" tIns="0" rIns="0" bIns="0" rtlCol="0" anchor="t">
            <a:spAutoFit/>
          </a:bodyPr>
          <a:lstStyle/>
          <a:p>
            <a:pPr marL="402590" marR="0" lvl="1" indent="-201295" algn="l" defTabSz="609630" rtl="0" eaLnBrk="1" fontAlgn="auto" latinLnBrk="0" hangingPunct="1">
              <a:lnSpc>
                <a:spcPct val="156936"/>
              </a:lnSpc>
              <a:spcBef>
                <a:spcPts val="0"/>
              </a:spcBef>
              <a:spcAft>
                <a:spcPts val="0"/>
              </a:spcAft>
              <a:buClrTx/>
              <a:buSzTx/>
              <a:buFont typeface="Arial"/>
              <a:buChar char="•"/>
              <a:tabLst/>
              <a:defRPr/>
            </a:pPr>
            <a:r>
              <a:rPr kumimoji="0" lang="en-US" sz="1867" b="0" i="0" u="none" strike="noStrike" kern="1200" cap="none" spc="0" normalizeH="0" baseline="0" noProof="0">
                <a:ln>
                  <a:noFill/>
                </a:ln>
                <a:solidFill>
                  <a:srgbClr val="04051F"/>
                </a:solidFill>
                <a:effectLst/>
                <a:uLnTx/>
                <a:uFillTx/>
                <a:latin typeface="Open Sans Light Bold"/>
                <a:ea typeface="+mn-ea"/>
                <a:cs typeface="+mn-cs"/>
              </a:rPr>
              <a:t>Based on National Median Household Income</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402590" marR="0" lvl="1" indent="-201295" algn="l" defTabSz="609630" rtl="0" eaLnBrk="1" fontAlgn="auto" latinLnBrk="0" hangingPunct="1">
              <a:lnSpc>
                <a:spcPct val="156936"/>
              </a:lnSpc>
              <a:spcBef>
                <a:spcPts val="0"/>
              </a:spcBef>
              <a:spcAft>
                <a:spcPts val="0"/>
              </a:spcAft>
              <a:buClrTx/>
              <a:buSzTx/>
              <a:buFont typeface="Arial"/>
              <a:buChar char="•"/>
              <a:tabLst/>
              <a:defRPr/>
            </a:pPr>
            <a:r>
              <a:rPr kumimoji="0" lang="en-US" sz="1867" b="0" i="0" u="none" strike="noStrike" kern="1200" cap="none" spc="0" normalizeH="0" baseline="0" noProof="0">
                <a:ln>
                  <a:noFill/>
                </a:ln>
                <a:solidFill>
                  <a:srgbClr val="04051F"/>
                </a:solidFill>
                <a:effectLst/>
                <a:uLnTx/>
                <a:uFillTx/>
                <a:latin typeface="Open Sans Light Bold"/>
                <a:ea typeface="+mn-ea"/>
                <a:cs typeface="+mn-cs"/>
              </a:rPr>
              <a:t>Systems serving population with NMHI greater than 80%, but less than 90% of national average</a:t>
            </a:r>
          </a:p>
        </p:txBody>
      </p:sp>
      <p:sp>
        <p:nvSpPr>
          <p:cNvPr id="9" name="TextBox 9"/>
          <p:cNvSpPr txBox="1"/>
          <p:nvPr/>
        </p:nvSpPr>
        <p:spPr>
          <a:xfrm>
            <a:off x="2598493" y="92000"/>
            <a:ext cx="6835217" cy="1500091"/>
          </a:xfrm>
          <a:prstGeom prst="rect">
            <a:avLst/>
          </a:prstGeom>
        </p:spPr>
        <p:txBody>
          <a:bodyPr lIns="0" tIns="0" rIns="0" bIns="0" rtlCol="0" anchor="t">
            <a:spAutoFit/>
          </a:bodyPr>
          <a:lstStyle/>
          <a:p>
            <a:pPr marL="0" marR="0" lvl="0" indent="0" algn="ctr" defTabSz="609630" rtl="0" eaLnBrk="1" fontAlgn="auto" latinLnBrk="0" hangingPunct="1">
              <a:lnSpc>
                <a:spcPct val="102621"/>
              </a:lnSpc>
              <a:spcBef>
                <a:spcPts val="0"/>
              </a:spcBef>
              <a:spcAft>
                <a:spcPts val="0"/>
              </a:spcAft>
              <a:buClrTx/>
              <a:buSzTx/>
              <a:buFontTx/>
              <a:buNone/>
              <a:tabLst/>
              <a:defRPr/>
            </a:pPr>
            <a:r>
              <a:rPr kumimoji="0" lang="en-US" sz="4467" b="0" i="0" u="none" strike="noStrike" kern="1200" cap="none" spc="0" normalizeH="0" baseline="0" noProof="0">
                <a:ln>
                  <a:noFill/>
                </a:ln>
                <a:solidFill>
                  <a:srgbClr val="04051F"/>
                </a:solidFill>
                <a:effectLst/>
                <a:uLnTx/>
                <a:uFillTx/>
                <a:latin typeface="Poppins ExtraBold"/>
                <a:ea typeface="+mn-ea"/>
                <a:cs typeface="+mn-cs"/>
              </a:rPr>
              <a:t>Funding -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609630" rtl="0" eaLnBrk="1" fontAlgn="auto" latinLnBrk="0" hangingPunct="1">
              <a:lnSpc>
                <a:spcPct val="156286"/>
              </a:lnSpc>
              <a:spcBef>
                <a:spcPts val="0"/>
              </a:spcBef>
              <a:spcAft>
                <a:spcPts val="0"/>
              </a:spcAft>
              <a:buClrTx/>
              <a:buSzTx/>
              <a:buFontTx/>
              <a:buNone/>
              <a:tabLst/>
              <a:defRPr/>
            </a:pPr>
            <a:r>
              <a:rPr kumimoji="0" lang="en-US" sz="3667" b="0" i="0" u="none" strike="noStrike" kern="1200" cap="none" spc="0" normalizeH="0" baseline="0" noProof="0">
                <a:ln>
                  <a:noFill/>
                </a:ln>
                <a:solidFill>
                  <a:srgbClr val="04051F"/>
                </a:solidFill>
                <a:effectLst/>
                <a:uLnTx/>
                <a:uFillTx/>
                <a:latin typeface="Poppins ExtraBold"/>
                <a:ea typeface="+mn-ea"/>
                <a:cs typeface="+mn-cs"/>
              </a:rPr>
              <a:t>Disadvantaged Community</a:t>
            </a:r>
            <a:endParaRPr kumimoji="0" lang="en-US" sz="3667" b="0" i="0" u="none" strike="noStrike" kern="1200" cap="none" spc="0" normalizeH="0" baseline="0" noProof="0">
              <a:ln>
                <a:noFill/>
              </a:ln>
              <a:solidFill>
                <a:srgbClr val="04051F"/>
              </a:solidFill>
              <a:effectLst/>
              <a:uLnTx/>
              <a:uFillTx/>
              <a:latin typeface="Poppins ExtraBold"/>
              <a:ea typeface="+mn-ea"/>
              <a:cs typeface="Poppins ExtraBold"/>
            </a:endParaRPr>
          </a:p>
        </p:txBody>
      </p:sp>
      <p:sp>
        <p:nvSpPr>
          <p:cNvPr id="10" name="TextBox 10"/>
          <p:cNvSpPr txBox="1"/>
          <p:nvPr/>
        </p:nvSpPr>
        <p:spPr>
          <a:xfrm>
            <a:off x="1101200" y="1592091"/>
            <a:ext cx="2435971" cy="510974"/>
          </a:xfrm>
          <a:prstGeom prst="rect">
            <a:avLst/>
          </a:prstGeom>
        </p:spPr>
        <p:txBody>
          <a:bodyPr lIns="0" tIns="0" rIns="0" bIns="0" rtlCol="0" anchor="t">
            <a:spAutoFit/>
          </a:bodyPr>
          <a:lstStyle/>
          <a:p>
            <a:pPr marL="0" marR="0" lvl="0" indent="0" algn="just" defTabSz="609630" rtl="0" eaLnBrk="1" fontAlgn="auto" latinLnBrk="0" hangingPunct="1">
              <a:lnSpc>
                <a:spcPct val="155555"/>
              </a:lnSpc>
              <a:spcBef>
                <a:spcPts val="0"/>
              </a:spcBef>
              <a:spcAft>
                <a:spcPts val="0"/>
              </a:spcAft>
              <a:buClrTx/>
              <a:buSzTx/>
              <a:buFontTx/>
              <a:buNone/>
              <a:tabLst/>
              <a:defRPr/>
            </a:pPr>
            <a:r>
              <a:rPr kumimoji="0" lang="en-US" sz="2400" b="0" i="0" u="none" strike="noStrike" kern="1200" cap="none" spc="0" normalizeH="0" baseline="0" noProof="0">
                <a:ln>
                  <a:noFill/>
                </a:ln>
                <a:solidFill>
                  <a:srgbClr val="04051F"/>
                </a:solidFill>
                <a:effectLst/>
                <a:uLnTx/>
                <a:uFillTx/>
                <a:latin typeface="Open Sans Extra Bold"/>
                <a:ea typeface="+mn-ea"/>
                <a:cs typeface="+mn-cs"/>
              </a:rPr>
              <a:t>Disadvantaged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7881360" y="1578901"/>
            <a:ext cx="3864645" cy="510974"/>
          </a:xfrm>
          <a:prstGeom prst="rect">
            <a:avLst/>
          </a:prstGeom>
        </p:spPr>
        <p:txBody>
          <a:bodyPr lIns="0" tIns="0" rIns="0" bIns="0" rtlCol="0" anchor="t">
            <a:spAutoFit/>
          </a:bodyPr>
          <a:lstStyle/>
          <a:p>
            <a:pPr marL="0" marR="0" lvl="0" indent="0" algn="l" defTabSz="609630" rtl="0" eaLnBrk="1" fontAlgn="auto" latinLnBrk="0" hangingPunct="1">
              <a:lnSpc>
                <a:spcPct val="155555"/>
              </a:lnSpc>
              <a:spcBef>
                <a:spcPts val="0"/>
              </a:spcBef>
              <a:spcAft>
                <a:spcPts val="0"/>
              </a:spcAft>
              <a:buClrTx/>
              <a:buSzTx/>
              <a:buFontTx/>
              <a:buNone/>
              <a:tabLst/>
              <a:defRPr/>
            </a:pPr>
            <a:r>
              <a:rPr kumimoji="0" lang="en-US" sz="2400" b="0" i="0" u="none" strike="noStrike" kern="1200" cap="none" spc="0" normalizeH="0" baseline="0" noProof="0">
                <a:ln>
                  <a:noFill/>
                </a:ln>
                <a:solidFill>
                  <a:srgbClr val="04051F"/>
                </a:solidFill>
                <a:effectLst/>
                <a:uLnTx/>
                <a:uFillTx/>
                <a:latin typeface="Open Sans Extra Bold"/>
                <a:ea typeface="+mn-ea"/>
                <a:cs typeface="+mn-cs"/>
              </a:rPr>
              <a:t>Severely Disadvantaged</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7723148" y="2220271"/>
            <a:ext cx="4160160" cy="2204514"/>
          </a:xfrm>
          <a:prstGeom prst="rect">
            <a:avLst/>
          </a:prstGeom>
        </p:spPr>
        <p:txBody>
          <a:bodyPr lIns="0" tIns="0" rIns="0" bIns="0" rtlCol="0" anchor="t">
            <a:spAutoFit/>
          </a:bodyPr>
          <a:lstStyle/>
          <a:p>
            <a:pPr marL="402590" marR="0" lvl="1" indent="-201295" algn="l" defTabSz="609630" rtl="0" eaLnBrk="1" fontAlgn="auto" latinLnBrk="0" hangingPunct="1">
              <a:lnSpc>
                <a:spcPct val="156936"/>
              </a:lnSpc>
              <a:spcBef>
                <a:spcPts val="0"/>
              </a:spcBef>
              <a:spcAft>
                <a:spcPts val="0"/>
              </a:spcAft>
              <a:buClrTx/>
              <a:buSzTx/>
              <a:buFont typeface="Arial"/>
              <a:buChar char="•"/>
              <a:tabLst/>
              <a:defRPr/>
            </a:pPr>
            <a:r>
              <a:rPr kumimoji="0" lang="en-US" sz="1867" b="0" i="0" u="none" strike="noStrike" kern="1200" cap="none" spc="0" normalizeH="0" baseline="0" noProof="0">
                <a:ln>
                  <a:noFill/>
                </a:ln>
                <a:solidFill>
                  <a:srgbClr val="04051F"/>
                </a:solidFill>
                <a:effectLst/>
                <a:uLnTx/>
                <a:uFillTx/>
                <a:latin typeface="Open Sans Light Bold"/>
                <a:ea typeface="+mn-ea"/>
                <a:cs typeface="+mn-cs"/>
              </a:rPr>
              <a:t>Based on National Median Household Income</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402590" marR="0" lvl="1" indent="-201295" algn="l" defTabSz="609630" rtl="0" eaLnBrk="1" fontAlgn="auto" latinLnBrk="0" hangingPunct="1">
              <a:lnSpc>
                <a:spcPct val="156936"/>
              </a:lnSpc>
              <a:spcBef>
                <a:spcPts val="0"/>
              </a:spcBef>
              <a:spcAft>
                <a:spcPts val="0"/>
              </a:spcAft>
              <a:buClrTx/>
              <a:buSzTx/>
              <a:buFont typeface="Arial"/>
              <a:buChar char="•"/>
              <a:tabLst/>
              <a:defRPr/>
            </a:pPr>
            <a:r>
              <a:rPr kumimoji="0" lang="en-US" sz="1867" b="0" i="0" u="none" strike="noStrike" kern="1200" cap="none" spc="0" normalizeH="0" baseline="0" noProof="0">
                <a:ln>
                  <a:noFill/>
                </a:ln>
                <a:solidFill>
                  <a:srgbClr val="04051F"/>
                </a:solidFill>
                <a:effectLst/>
                <a:uLnTx/>
                <a:uFillTx/>
                <a:latin typeface="Open Sans Light Bold"/>
                <a:ea typeface="+mn-ea"/>
                <a:cs typeface="+mn-cs"/>
              </a:rPr>
              <a:t>Systems serving population with NMHI less than 80% of national average</a:t>
            </a:r>
          </a:p>
        </p:txBody>
      </p:sp>
      <p:sp>
        <p:nvSpPr>
          <p:cNvPr id="14" name="TextBox 13">
            <a:extLst>
              <a:ext uri="{FF2B5EF4-FFF2-40B4-BE49-F238E27FC236}">
                <a16:creationId xmlns:a16="http://schemas.microsoft.com/office/drawing/2014/main" id="{7565F66A-2604-FEC0-F41A-E44264077D57}"/>
              </a:ext>
            </a:extLst>
          </p:cNvPr>
          <p:cNvSpPr txBox="1"/>
          <p:nvPr/>
        </p:nvSpPr>
        <p:spPr>
          <a:xfrm>
            <a:off x="5009765" y="2337083"/>
            <a:ext cx="10593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BASE</a:t>
            </a:r>
            <a:endPar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C6D25F70-C41B-E769-5B73-17218FB1AAA4}"/>
              </a:ext>
            </a:extLst>
          </p:cNvPr>
          <p:cNvSpPr txBox="1"/>
          <p:nvPr/>
        </p:nvSpPr>
        <p:spPr>
          <a:xfrm>
            <a:off x="5196278" y="5023772"/>
            <a:ext cx="8728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BIL</a:t>
            </a: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5720CB4F-DBD9-FB5B-F322-D6BDBDB27938}"/>
              </a:ext>
            </a:extLst>
          </p:cNvPr>
          <p:cNvSpPr txBox="1"/>
          <p:nvPr/>
        </p:nvSpPr>
        <p:spPr>
          <a:xfrm>
            <a:off x="5100378" y="3665039"/>
            <a:ext cx="1045909" cy="584775"/>
          </a:xfrm>
          <a:prstGeom prst="rect">
            <a:avLst/>
          </a:prstGeom>
          <a:noFill/>
        </p:spPr>
        <p:txBody>
          <a:bodyPr wrap="square" rtlCol="0">
            <a:spAutoFit/>
          </a:bodyPr>
          <a:lstStyle/>
          <a:p>
            <a:r>
              <a:rPr lang="en-US" sz="3200" b="1"/>
              <a:t>AND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3" name="TextBox 3"/>
          <p:cNvSpPr txBox="1"/>
          <p:nvPr/>
        </p:nvSpPr>
        <p:spPr>
          <a:xfrm>
            <a:off x="4985431" y="1427982"/>
            <a:ext cx="3863037" cy="5444696"/>
          </a:xfrm>
          <a:prstGeom prst="rect">
            <a:avLst/>
          </a:prstGeom>
        </p:spPr>
        <p:txBody>
          <a:bodyPr lIns="0" tIns="0" rIns="0" bIns="0" rtlCol="0" anchor="t">
            <a:spAutoFit/>
          </a:bodyPr>
          <a:lstStyle/>
          <a:p>
            <a:pPr marL="0" marR="0" lvl="0" indent="0" algn="l" defTabSz="609630" rtl="0" eaLnBrk="1" fontAlgn="auto" latinLnBrk="0" hangingPunct="1">
              <a:lnSpc>
                <a:spcPct val="247592"/>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a:p>
            <a:pPr marL="342900" marR="0" lvl="0" indent="-342900" algn="ctr" defTabSz="609630" rtl="0" eaLnBrk="1" fontAlgn="auto" latinLnBrk="0" hangingPunct="1">
              <a:lnSpc>
                <a:spcPct val="156296"/>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srgbClr val="FFFFFF"/>
                </a:solidFill>
                <a:effectLst/>
                <a:uLnTx/>
                <a:uFillTx/>
                <a:latin typeface="Open Sans Light"/>
                <a:ea typeface="+mn-ea"/>
                <a:cs typeface="+mn-cs"/>
              </a:rPr>
              <a:t>$</a:t>
            </a:r>
            <a:r>
              <a:rPr kumimoji="0" lang="en-US" sz="2100" b="0" i="0" u="none" strike="noStrike" kern="1200" cap="none" spc="0" normalizeH="0" baseline="0" noProof="0">
                <a:ln>
                  <a:noFill/>
                </a:ln>
                <a:solidFill>
                  <a:srgbClr val="FFFFFF"/>
                </a:solidFill>
                <a:effectLst/>
                <a:uLnTx/>
                <a:uFillTx/>
                <a:latin typeface="Open Sans Light Bold"/>
                <a:ea typeface="+mn-ea"/>
                <a:cs typeface="+mn-cs"/>
              </a:rPr>
              <a:t>30.7 billion dedicated to DWSRF.​</a:t>
            </a:r>
          </a:p>
          <a:p>
            <a:pPr marL="912495" marR="0" lvl="2" indent="-227330" algn="l" defTabSz="609630" rtl="0" eaLnBrk="1" fontAlgn="auto" latinLnBrk="0" hangingPunct="1">
              <a:lnSpc>
                <a:spcPct val="156296"/>
              </a:lnSpc>
              <a:spcBef>
                <a:spcPts val="0"/>
              </a:spcBef>
              <a:spcAft>
                <a:spcPts val="0"/>
              </a:spcAft>
              <a:buClrTx/>
              <a:buSzTx/>
              <a:buFont typeface="Arial"/>
              <a:buChar char="•"/>
              <a:tabLst/>
              <a:defRPr/>
            </a:pPr>
            <a:r>
              <a:rPr kumimoji="0" lang="en-US" sz="2100" b="0" i="0" u="none" strike="noStrike" kern="1200" cap="none" spc="0" normalizeH="0" baseline="0" noProof="0">
                <a:ln>
                  <a:noFill/>
                </a:ln>
                <a:solidFill>
                  <a:srgbClr val="FFFFFF"/>
                </a:solidFill>
                <a:effectLst/>
                <a:uLnTx/>
                <a:uFillTx/>
                <a:latin typeface="Open Sans Light Bold"/>
                <a:ea typeface="+mn-ea"/>
                <a:cs typeface="+mn-cs"/>
              </a:rPr>
              <a:t>$11.7 billion for the General Supplemental.</a:t>
            </a:r>
          </a:p>
          <a:p>
            <a:pPr marL="912495" marR="0" lvl="2" indent="-227330" algn="l" defTabSz="609630" rtl="0" eaLnBrk="1" fontAlgn="auto" latinLnBrk="0" hangingPunct="1">
              <a:lnSpc>
                <a:spcPct val="156296"/>
              </a:lnSpc>
              <a:spcBef>
                <a:spcPts val="0"/>
              </a:spcBef>
              <a:spcAft>
                <a:spcPts val="0"/>
              </a:spcAft>
              <a:buClrTx/>
              <a:buSzTx/>
              <a:buFont typeface="Arial"/>
              <a:buChar char="•"/>
              <a:tabLst/>
              <a:defRPr/>
            </a:pPr>
            <a:r>
              <a:rPr kumimoji="0" lang="en-US" sz="2100" b="0" i="0" u="none" strike="noStrike" kern="1200" cap="none" spc="0" normalizeH="0" baseline="0" noProof="0">
                <a:ln>
                  <a:noFill/>
                </a:ln>
                <a:solidFill>
                  <a:srgbClr val="FFFFFF"/>
                </a:solidFill>
                <a:effectLst/>
                <a:uLnTx/>
                <a:uFillTx/>
                <a:latin typeface="Open Sans Light Bold"/>
                <a:ea typeface="+mn-ea"/>
                <a:cs typeface="+mn-cs"/>
              </a:rPr>
              <a:t>$15 billion for Lead Service Line Replacement.​</a:t>
            </a:r>
          </a:p>
          <a:p>
            <a:pPr marL="912495" marR="0" lvl="2" indent="-227330" algn="l" defTabSz="609630" rtl="0" eaLnBrk="1" fontAlgn="auto" latinLnBrk="0" hangingPunct="1">
              <a:lnSpc>
                <a:spcPct val="156296"/>
              </a:lnSpc>
              <a:spcBef>
                <a:spcPts val="0"/>
              </a:spcBef>
              <a:spcAft>
                <a:spcPts val="0"/>
              </a:spcAft>
              <a:buClrTx/>
              <a:buSzTx/>
              <a:buFont typeface="Arial"/>
              <a:buChar char="•"/>
              <a:tabLst/>
              <a:defRPr/>
            </a:pPr>
            <a:r>
              <a:rPr kumimoji="0" lang="en-US" sz="2100" b="0" i="0" u="none" strike="noStrike" kern="1200" cap="none" spc="0" normalizeH="0" baseline="0" noProof="0">
                <a:ln>
                  <a:noFill/>
                </a:ln>
                <a:solidFill>
                  <a:srgbClr val="FFFFFF"/>
                </a:solidFill>
                <a:effectLst/>
                <a:uLnTx/>
                <a:uFillTx/>
                <a:latin typeface="Open Sans Light Bold"/>
                <a:ea typeface="+mn-ea"/>
                <a:cs typeface="+mn-cs"/>
              </a:rPr>
              <a:t>$4 billion for Emerging Contaminants.​</a:t>
            </a:r>
          </a:p>
          <a:p>
            <a:pPr marL="0" marR="0" lvl="0" indent="0" algn="l" defTabSz="609630" rtl="0" eaLnBrk="1" fontAlgn="auto" latinLnBrk="0" hangingPunct="1">
              <a:lnSpc>
                <a:spcPct val="156296"/>
              </a:lnSpc>
              <a:spcBef>
                <a:spcPts val="0"/>
              </a:spcBef>
              <a:spcAft>
                <a:spcPts val="0"/>
              </a:spcAft>
              <a:buClrTx/>
              <a:buSzTx/>
              <a:buFontTx/>
              <a:buNone/>
              <a:tabLst/>
              <a:defRPr/>
            </a:pPr>
            <a:endParaRPr kumimoji="0" lang="en-US" sz="2110" b="0" i="0" u="none" strike="noStrike" kern="1200" cap="none" spc="0" normalizeH="0" baseline="0" noProof="0">
              <a:ln>
                <a:noFill/>
              </a:ln>
              <a:solidFill>
                <a:srgbClr val="FFFFFF"/>
              </a:solidFill>
              <a:effectLst/>
              <a:uLnTx/>
              <a:uFillTx/>
              <a:latin typeface="Open Sans Light Bold"/>
              <a:ea typeface="+mn-ea"/>
              <a:cs typeface="+mn-cs"/>
            </a:endParaRPr>
          </a:p>
        </p:txBody>
      </p:sp>
      <p:sp>
        <p:nvSpPr>
          <p:cNvPr id="4" name="TextBox 4"/>
          <p:cNvSpPr txBox="1"/>
          <p:nvPr/>
        </p:nvSpPr>
        <p:spPr>
          <a:xfrm>
            <a:off x="1308304" y="397728"/>
            <a:ext cx="9575393" cy="907621"/>
          </a:xfrm>
          <a:prstGeom prst="rect">
            <a:avLst/>
          </a:prstGeom>
        </p:spPr>
        <p:txBody>
          <a:bodyPr lIns="0" tIns="0" rIns="0" bIns="0" rtlCol="0" anchor="t">
            <a:spAutoFit/>
          </a:bodyPr>
          <a:lstStyle/>
          <a:p>
            <a:pPr marL="0" marR="0" lvl="0" indent="0" algn="l" defTabSz="609630" rtl="0" eaLnBrk="1" fontAlgn="auto" latinLnBrk="0" hangingPunct="1">
              <a:lnSpc>
                <a:spcPct val="156005"/>
              </a:lnSpc>
              <a:spcBef>
                <a:spcPts val="0"/>
              </a:spcBef>
              <a:spcAft>
                <a:spcPts val="0"/>
              </a:spcAft>
              <a:buClrTx/>
              <a:buSzTx/>
              <a:buFontTx/>
              <a:buNone/>
              <a:tabLst/>
              <a:defRPr/>
            </a:pPr>
            <a:r>
              <a:rPr kumimoji="0" lang="en-US" sz="4212" b="0" i="0" u="none" strike="noStrike" kern="1200" cap="none" spc="0" normalizeH="0" baseline="0" noProof="0">
                <a:ln>
                  <a:noFill/>
                </a:ln>
                <a:solidFill>
                  <a:srgbClr val="FFFFFF"/>
                </a:solidFill>
                <a:effectLst/>
                <a:uLnTx/>
                <a:uFillTx/>
                <a:latin typeface="Poppins ExtraBold"/>
                <a:ea typeface="+mn-ea"/>
                <a:cs typeface="+mn-cs"/>
              </a:rPr>
              <a:t>Bipartisan Infrastructure Law </a:t>
            </a:r>
            <a:r>
              <a:rPr kumimoji="0" lang="en-US" sz="2800" b="0" i="0" u="none" strike="noStrike" kern="1200" cap="none" spc="0" normalizeH="0" baseline="0" noProof="0">
                <a:ln>
                  <a:noFill/>
                </a:ln>
                <a:solidFill>
                  <a:srgbClr val="FFFFFF"/>
                </a:solidFill>
                <a:effectLst/>
                <a:uLnTx/>
                <a:uFillTx/>
                <a:latin typeface="Poppins ExtraBold"/>
                <a:ea typeface="+mn-ea"/>
                <a:cs typeface="+mn-cs"/>
              </a:rPr>
              <a:t>(BIL)</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382626" y="2062613"/>
            <a:ext cx="3992771" cy="3995581"/>
          </a:xfrm>
          <a:prstGeom prst="rect">
            <a:avLst/>
          </a:prstGeom>
        </p:spPr>
        <p:txBody>
          <a:bodyPr lIns="0" tIns="0" rIns="0" bIns="0" rtlCol="0" anchor="t">
            <a:spAutoFit/>
          </a:bodyPr>
          <a:lstStyle/>
          <a:p>
            <a:pPr marL="455295" marR="0" lvl="1" indent="-227330" algn="just" defTabSz="609630" rtl="0" eaLnBrk="1" fontAlgn="auto" latinLnBrk="0" hangingPunct="1">
              <a:lnSpc>
                <a:spcPct val="156296"/>
              </a:lnSpc>
              <a:spcBef>
                <a:spcPts val="0"/>
              </a:spcBef>
              <a:spcAft>
                <a:spcPts val="0"/>
              </a:spcAft>
              <a:buClrTx/>
              <a:buSzTx/>
              <a:buFont typeface="Arial"/>
              <a:buChar char="•"/>
              <a:tabLst/>
              <a:defRPr/>
            </a:pPr>
            <a:r>
              <a:rPr kumimoji="0" lang="en-US" sz="2110" b="0" i="0" u="none" strike="noStrike" kern="1200" cap="none" spc="0" normalizeH="0" baseline="0" noProof="0">
                <a:ln>
                  <a:noFill/>
                </a:ln>
                <a:solidFill>
                  <a:srgbClr val="FFFFFF"/>
                </a:solidFill>
                <a:effectLst/>
                <a:uLnTx/>
                <a:uFillTx/>
                <a:latin typeface="Open Sans Light Bold"/>
                <a:ea typeface="+mn-ea"/>
                <a:cs typeface="+mn-cs"/>
              </a:rPr>
              <a:t>Passed on November 6, 2021, by Congress.​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56296"/>
              </a:lnSpc>
              <a:spcBef>
                <a:spcPts val="0"/>
              </a:spcBef>
              <a:spcAft>
                <a:spcPts val="0"/>
              </a:spcAft>
              <a:buClrTx/>
              <a:buSzTx/>
              <a:buFontTx/>
              <a:buNone/>
              <a:tabLst/>
              <a:defRPr/>
            </a:pPr>
            <a:endParaRPr kumimoji="0" lang="en-US" sz="2110" b="0" i="0" u="none" strike="noStrike" kern="1200" cap="none" spc="0" normalizeH="0" baseline="0" noProof="0">
              <a:ln>
                <a:noFill/>
              </a:ln>
              <a:solidFill>
                <a:srgbClr val="FFFFFF"/>
              </a:solidFill>
              <a:effectLst/>
              <a:uLnTx/>
              <a:uFillTx/>
              <a:latin typeface="Open Sans Light Bold"/>
              <a:ea typeface="+mn-ea"/>
              <a:cs typeface="+mn-cs"/>
            </a:endParaRPr>
          </a:p>
          <a:p>
            <a:pPr marL="455295" marR="0" lvl="1" indent="-227330" algn="l" defTabSz="609630" rtl="0" eaLnBrk="1" fontAlgn="auto" latinLnBrk="0" hangingPunct="1">
              <a:lnSpc>
                <a:spcPct val="156296"/>
              </a:lnSpc>
              <a:spcBef>
                <a:spcPts val="0"/>
              </a:spcBef>
              <a:spcAft>
                <a:spcPts val="0"/>
              </a:spcAft>
              <a:buClrTx/>
              <a:buSzTx/>
              <a:buFont typeface="Arial"/>
              <a:buChar char="•"/>
              <a:tabLst/>
              <a:defRPr/>
            </a:pPr>
            <a:r>
              <a:rPr kumimoji="0" lang="en-US" sz="2110" b="0" i="0" u="none" strike="noStrike" kern="1200" cap="none" spc="0" normalizeH="0" baseline="0" noProof="0">
                <a:ln>
                  <a:noFill/>
                </a:ln>
                <a:solidFill>
                  <a:srgbClr val="FFFFFF"/>
                </a:solidFill>
                <a:effectLst/>
                <a:uLnTx/>
                <a:uFillTx/>
                <a:latin typeface="Open Sans Light Bold"/>
                <a:ea typeface="+mn-ea"/>
                <a:cs typeface="+mn-cs"/>
              </a:rPr>
              <a:t>Over $50 billion to EPA to improve drinking water, wastewater, and stormwater infrastructure.​</a:t>
            </a:r>
          </a:p>
          <a:p>
            <a:pPr marL="0" marR="0" lvl="0" indent="0" algn="just" defTabSz="609630" rtl="0" eaLnBrk="1" fontAlgn="auto" latinLnBrk="0" hangingPunct="1">
              <a:lnSpc>
                <a:spcPct val="156296"/>
              </a:lnSpc>
              <a:spcBef>
                <a:spcPts val="0"/>
              </a:spcBef>
              <a:spcAft>
                <a:spcPts val="0"/>
              </a:spcAft>
              <a:buClrTx/>
              <a:buSzTx/>
              <a:buFontTx/>
              <a:buNone/>
              <a:tabLst/>
              <a:defRPr/>
            </a:pPr>
            <a:endParaRPr kumimoji="0" lang="en-US" sz="2110" b="0" i="0" u="none" strike="noStrike" kern="1200" cap="none" spc="0" normalizeH="0" baseline="0" noProof="0">
              <a:ln>
                <a:noFill/>
              </a:ln>
              <a:solidFill>
                <a:srgbClr val="FFFFFF"/>
              </a:solidFill>
              <a:effectLst/>
              <a:uLnTx/>
              <a:uFillTx/>
              <a:latin typeface="Open Sans Light Bold"/>
              <a:ea typeface="+mn-ea"/>
              <a:cs typeface="+mn-cs"/>
            </a:endParaRPr>
          </a:p>
        </p:txBody>
      </p:sp>
      <p:grpSp>
        <p:nvGrpSpPr>
          <p:cNvPr id="6" name="Group 11">
            <a:extLst>
              <a:ext uri="{FF2B5EF4-FFF2-40B4-BE49-F238E27FC236}">
                <a16:creationId xmlns:a16="http://schemas.microsoft.com/office/drawing/2014/main" id="{348354FC-BFAB-B965-6401-1405694D5652}"/>
              </a:ext>
            </a:extLst>
          </p:cNvPr>
          <p:cNvGrpSpPr/>
          <p:nvPr/>
        </p:nvGrpSpPr>
        <p:grpSpPr>
          <a:xfrm>
            <a:off x="9826388" y="1427982"/>
            <a:ext cx="1787708" cy="1738299"/>
            <a:chOff x="0" y="0"/>
            <a:chExt cx="843184" cy="838480"/>
          </a:xfrm>
        </p:grpSpPr>
        <p:sp>
          <p:nvSpPr>
            <p:cNvPr id="7" name="Freeform 12">
              <a:extLst>
                <a:ext uri="{FF2B5EF4-FFF2-40B4-BE49-F238E27FC236}">
                  <a16:creationId xmlns:a16="http://schemas.microsoft.com/office/drawing/2014/main" id="{37C58E48-CE89-BD0D-42B4-2B182DFA2C71}"/>
                </a:ext>
              </a:extLst>
            </p:cNvPr>
            <p:cNvSpPr/>
            <p:nvPr/>
          </p:nvSpPr>
          <p:spPr>
            <a:xfrm>
              <a:off x="0" y="0"/>
              <a:ext cx="843184" cy="838480"/>
            </a:xfrm>
            <a:custGeom>
              <a:avLst/>
              <a:gdLst/>
              <a:ahLst/>
              <a:cxnLst/>
              <a:rect l="l" t="t" r="r" b="b"/>
              <a:pathLst>
                <a:path w="843184" h="838480">
                  <a:moveTo>
                    <a:pt x="421592" y="0"/>
                  </a:moveTo>
                  <a:cubicBezTo>
                    <a:pt x="188753" y="0"/>
                    <a:pt x="0" y="187700"/>
                    <a:pt x="0" y="419240"/>
                  </a:cubicBezTo>
                  <a:cubicBezTo>
                    <a:pt x="0" y="650780"/>
                    <a:pt x="188753" y="838480"/>
                    <a:pt x="421592" y="838480"/>
                  </a:cubicBezTo>
                  <a:cubicBezTo>
                    <a:pt x="654431" y="838480"/>
                    <a:pt x="843184" y="650780"/>
                    <a:pt x="843184" y="419240"/>
                  </a:cubicBezTo>
                  <a:cubicBezTo>
                    <a:pt x="843184" y="187700"/>
                    <a:pt x="654431" y="0"/>
                    <a:pt x="421592" y="0"/>
                  </a:cubicBezTo>
                  <a:close/>
                </a:path>
              </a:pathLst>
            </a:custGeom>
            <a:solidFill>
              <a:srgbClr val="FF914D"/>
            </a:solidFill>
            <a:ln w="47625" cap="sq">
              <a:solidFill>
                <a:srgbClr val="F5F5F5"/>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13">
              <a:extLst>
                <a:ext uri="{FF2B5EF4-FFF2-40B4-BE49-F238E27FC236}">
                  <a16:creationId xmlns:a16="http://schemas.microsoft.com/office/drawing/2014/main" id="{1DBAD7C9-61E4-9830-3419-8452C615AA2E}"/>
                </a:ext>
              </a:extLst>
            </p:cNvPr>
            <p:cNvSpPr txBox="1"/>
            <p:nvPr/>
          </p:nvSpPr>
          <p:spPr>
            <a:xfrm>
              <a:off x="79049" y="40508"/>
              <a:ext cx="685087" cy="719365"/>
            </a:xfrm>
            <a:prstGeom prst="rect">
              <a:avLst/>
            </a:prstGeom>
          </p:spPr>
          <p:txBody>
            <a:bodyPr lIns="36081" tIns="36081" rIns="36081" bIns="36081" rtlCol="0" anchor="ctr"/>
            <a:lstStyle/>
            <a:p>
              <a:pPr marL="0" marR="0" lvl="0" indent="0" algn="ctr" defTabSz="609630" rtl="0" eaLnBrk="1" fontAlgn="auto" latinLnBrk="0" hangingPunct="1">
                <a:lnSpc>
                  <a:spcPct val="164166"/>
                </a:lnSpc>
                <a:spcBef>
                  <a:spcPct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p:txBody>
        </p:sp>
      </p:grpSp>
      <p:sp>
        <p:nvSpPr>
          <p:cNvPr id="13" name="TextBox 12">
            <a:extLst>
              <a:ext uri="{FF2B5EF4-FFF2-40B4-BE49-F238E27FC236}">
                <a16:creationId xmlns:a16="http://schemas.microsoft.com/office/drawing/2014/main" id="{D8B977BB-8615-2647-A8FB-CE2A4465405F}"/>
              </a:ext>
            </a:extLst>
          </p:cNvPr>
          <p:cNvSpPr txBox="1"/>
          <p:nvPr/>
        </p:nvSpPr>
        <p:spPr>
          <a:xfrm>
            <a:off x="10176037" y="1725344"/>
            <a:ext cx="1020169" cy="947311"/>
          </a:xfrm>
          <a:prstGeom prst="rect">
            <a:avLst/>
          </a:prstGeom>
          <a:noFill/>
        </p:spPr>
        <p:txBody>
          <a:bodyPr wrap="square">
            <a:spAutoFit/>
          </a:bodyPr>
          <a:lstStyle/>
          <a:p>
            <a:pPr marL="0" marR="0" lvl="0" indent="0" algn="r" defTabSz="609630" rtl="0" eaLnBrk="1" fontAlgn="auto" latinLnBrk="0" hangingPunct="1">
              <a:lnSpc>
                <a:spcPct val="156057"/>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Open Sans"/>
                <a:ea typeface="+mn-ea"/>
                <a:cs typeface="+mn-cs"/>
              </a:rPr>
              <a:t>BIL</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Freeform 2"/>
          <p:cNvSpPr/>
          <p:nvPr/>
        </p:nvSpPr>
        <p:spPr>
          <a:xfrm rot="20530088">
            <a:off x="320921" y="106168"/>
            <a:ext cx="1643544" cy="1643544"/>
          </a:xfrm>
          <a:custGeom>
            <a:avLst/>
            <a:gdLst/>
            <a:ahLst/>
            <a:cxnLst/>
            <a:rect l="l" t="t" r="r" b="b"/>
            <a:pathLst>
              <a:path w="2465316" h="2465316">
                <a:moveTo>
                  <a:pt x="0" y="0"/>
                </a:moveTo>
                <a:lnTo>
                  <a:pt x="2465317" y="0"/>
                </a:lnTo>
                <a:lnTo>
                  <a:pt x="2465317" y="2465316"/>
                </a:lnTo>
                <a:lnTo>
                  <a:pt x="0" y="246531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0" y="4588907"/>
            <a:ext cx="3761405" cy="1318247"/>
          </a:xfrm>
          <a:custGeom>
            <a:avLst/>
            <a:gdLst/>
            <a:ahLst/>
            <a:cxnLst/>
            <a:rect l="l" t="t" r="r" b="b"/>
            <a:pathLst>
              <a:path w="5642107" h="1977370">
                <a:moveTo>
                  <a:pt x="0" y="0"/>
                </a:moveTo>
                <a:lnTo>
                  <a:pt x="5642107" y="0"/>
                </a:lnTo>
                <a:lnTo>
                  <a:pt x="5642107" y="1977369"/>
                </a:lnTo>
                <a:lnTo>
                  <a:pt x="0" y="1977369"/>
                </a:lnTo>
                <a:lnTo>
                  <a:pt x="0" y="0"/>
                </a:lnTo>
                <a:close/>
              </a:path>
            </a:pathLst>
          </a:custGeom>
          <a:blipFill>
            <a:blip r:embed="rId4"/>
            <a:stretch>
              <a:fillRect t="-55016" r="-1593" b="-804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8539073" y="4915860"/>
            <a:ext cx="3657511" cy="1318247"/>
          </a:xfrm>
          <a:custGeom>
            <a:avLst/>
            <a:gdLst/>
            <a:ahLst/>
            <a:cxnLst/>
            <a:rect l="l" t="t" r="r" b="b"/>
            <a:pathLst>
              <a:path w="5486266" h="1977370">
                <a:moveTo>
                  <a:pt x="0" y="0"/>
                </a:moveTo>
                <a:lnTo>
                  <a:pt x="5486266" y="0"/>
                </a:lnTo>
                <a:lnTo>
                  <a:pt x="5486266" y="1977369"/>
                </a:lnTo>
                <a:lnTo>
                  <a:pt x="0" y="1977369"/>
                </a:lnTo>
                <a:lnTo>
                  <a:pt x="0" y="0"/>
                </a:lnTo>
                <a:close/>
              </a:path>
            </a:pathLst>
          </a:custGeom>
          <a:blipFill>
            <a:blip r:embed="rId5"/>
            <a:stretch>
              <a:fillRect t="-56109" b="-2885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2638266" y="338430"/>
            <a:ext cx="6915468" cy="1005468"/>
          </a:xfrm>
          <a:prstGeom prst="rect">
            <a:avLst/>
          </a:prstGeom>
        </p:spPr>
        <p:txBody>
          <a:bodyPr lIns="0" tIns="0" rIns="0" bIns="0" rtlCol="0" anchor="t">
            <a:spAutoFit/>
          </a:bodyPr>
          <a:lstStyle/>
          <a:p>
            <a:pPr marL="0" marR="0" lvl="0" indent="0" algn="ctr" defTabSz="609630" rtl="0" eaLnBrk="1" fontAlgn="auto" latinLnBrk="0" hangingPunct="1">
              <a:lnSpc>
                <a:spcPct val="156105"/>
              </a:lnSpc>
              <a:spcBef>
                <a:spcPts val="0"/>
              </a:spcBef>
              <a:spcAft>
                <a:spcPts val="0"/>
              </a:spcAft>
              <a:buClrTx/>
              <a:buSzTx/>
              <a:buFontTx/>
              <a:buNone/>
              <a:tabLst/>
              <a:defRPr/>
            </a:pPr>
            <a:r>
              <a:rPr kumimoji="0" lang="en-US" sz="4666" b="0" i="0" u="none" strike="noStrike" kern="1200" cap="none" spc="0" normalizeH="0" baseline="0" noProof="0">
                <a:ln>
                  <a:noFill/>
                </a:ln>
                <a:solidFill>
                  <a:srgbClr val="000000"/>
                </a:solidFill>
                <a:effectLst/>
                <a:uLnTx/>
                <a:uFillTx/>
                <a:latin typeface="Poppins ExtraBold"/>
                <a:ea typeface="+mn-ea"/>
                <a:cs typeface="+mn-cs"/>
              </a:rPr>
              <a:t>General Supplemental</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rot="218583">
            <a:off x="475605" y="-103125"/>
            <a:ext cx="11128691" cy="1962132"/>
            <a:chOff x="334884" y="-1278900"/>
            <a:chExt cx="22257381" cy="3924263"/>
          </a:xfrm>
        </p:grpSpPr>
        <p:grpSp>
          <p:nvGrpSpPr>
            <p:cNvPr id="7" name="Group 7"/>
            <p:cNvGrpSpPr/>
            <p:nvPr/>
          </p:nvGrpSpPr>
          <p:grpSpPr>
            <a:xfrm>
              <a:off x="334884" y="-1278900"/>
              <a:ext cx="22257381" cy="3924263"/>
              <a:chOff x="76200" y="-356109"/>
              <a:chExt cx="6197555" cy="1092709"/>
            </a:xfrm>
          </p:grpSpPr>
          <p:sp>
            <p:nvSpPr>
              <p:cNvPr id="8" name="Freeform 8"/>
              <p:cNvSpPr/>
              <p:nvPr/>
            </p:nvSpPr>
            <p:spPr>
              <a:xfrm>
                <a:off x="5460955" y="-356109"/>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w="76200" cap="sq">
                <a:solidFill>
                  <a:srgbClr val="FFFFFF"/>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ct val="164166"/>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p:txBody>
          </p:sp>
        </p:grpSp>
        <p:sp>
          <p:nvSpPr>
            <p:cNvPr id="10" name="TextBox 10"/>
            <p:cNvSpPr txBox="1"/>
            <p:nvPr/>
          </p:nvSpPr>
          <p:spPr>
            <a:xfrm rot="21381417">
              <a:off x="19782696" y="-831740"/>
              <a:ext cx="2805138" cy="1665456"/>
            </a:xfrm>
            <a:prstGeom prst="rect">
              <a:avLst/>
            </a:prstGeom>
          </p:spPr>
          <p:txBody>
            <a:bodyPr lIns="0" tIns="0" rIns="0" bIns="0" rtlCol="0" anchor="t">
              <a:spAutoFit/>
            </a:bodyPr>
            <a:lstStyle/>
            <a:p>
              <a:pPr marL="0" marR="0" lvl="0" indent="0" algn="ctr" defTabSz="609630" rtl="0" eaLnBrk="1" fontAlgn="auto" latinLnBrk="0" hangingPunct="1">
                <a:lnSpc>
                  <a:spcPct val="156536"/>
                </a:lnSpc>
                <a:spcBef>
                  <a:spcPts val="0"/>
                </a:spcBef>
                <a:spcAft>
                  <a:spcPts val="0"/>
                </a:spcAft>
                <a:buClrTx/>
                <a:buSzTx/>
                <a:buFontTx/>
                <a:buNone/>
                <a:tabLst/>
                <a:defRPr/>
              </a:pPr>
              <a:r>
                <a:rPr kumimoji="0" lang="en-US" sz="3875" b="0" i="0" u="none" strike="noStrike" kern="1200" cap="none" spc="0" normalizeH="0" baseline="0" noProof="0">
                  <a:ln>
                    <a:noFill/>
                  </a:ln>
                  <a:solidFill>
                    <a:srgbClr val="000000"/>
                  </a:solidFill>
                  <a:effectLst/>
                  <a:uLnTx/>
                  <a:uFillTx/>
                  <a:latin typeface="Open Sans"/>
                  <a:ea typeface="+mn-ea"/>
                  <a:cs typeface="+mn-cs"/>
                </a:rPr>
                <a:t>BIL</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219534" y="1618084"/>
            <a:ext cx="11821646" cy="3163691"/>
            <a:chOff x="0" y="-540118"/>
            <a:chExt cx="23643291" cy="6327381"/>
          </a:xfrm>
        </p:grpSpPr>
        <p:sp>
          <p:nvSpPr>
            <p:cNvPr id="12" name="TextBox 12"/>
            <p:cNvSpPr txBox="1"/>
            <p:nvPr/>
          </p:nvSpPr>
          <p:spPr>
            <a:xfrm>
              <a:off x="7384182" y="554126"/>
              <a:ext cx="8674970" cy="4405821"/>
            </a:xfrm>
            <a:prstGeom prst="rect">
              <a:avLst/>
            </a:prstGeom>
          </p:spPr>
          <p:txBody>
            <a:bodyPr wrap="square" lIns="0" tIns="0" rIns="0" bIns="0" rtlCol="0" anchor="t">
              <a:spAutoFit/>
            </a:bodyPr>
            <a:lstStyle/>
            <a:p>
              <a:pPr marL="402590" marR="0" lvl="1" indent="-201295" algn="l" defTabSz="609630" rtl="0" eaLnBrk="1" fontAlgn="auto" latinLnBrk="0" hangingPunct="1">
                <a:lnSpc>
                  <a:spcPct val="156936"/>
                </a:lnSpc>
                <a:spcBef>
                  <a:spcPct val="0"/>
                </a:spcBef>
                <a:spcAft>
                  <a:spcPts val="0"/>
                </a:spcAft>
                <a:buClrTx/>
                <a:buSzTx/>
                <a:buFont typeface="Arial"/>
                <a:buChar char="•"/>
                <a:tabLst/>
                <a:defRPr/>
              </a:pPr>
              <a:r>
                <a:rPr kumimoji="0" lang="en-US" sz="1866" b="0" i="0" u="none" strike="noStrike" kern="1200" cap="none" spc="0" normalizeH="0" baseline="0" noProof="0">
                  <a:ln>
                    <a:noFill/>
                  </a:ln>
                  <a:solidFill>
                    <a:srgbClr val="000000"/>
                  </a:solidFill>
                  <a:effectLst/>
                  <a:uLnTx/>
                  <a:uFillTx/>
                  <a:latin typeface="Open Sans Light"/>
                  <a:ea typeface="+mn-ea"/>
                  <a:cs typeface="+mn-cs"/>
                </a:rPr>
                <a:t>Serving </a:t>
              </a:r>
              <a:r>
                <a:rPr kumimoji="0" lang="en-US" sz="1866" b="1" i="0" u="none" strike="noStrike" kern="1200" cap="none" spc="0" normalizeH="0" baseline="0" noProof="0">
                  <a:ln>
                    <a:noFill/>
                  </a:ln>
                  <a:solidFill>
                    <a:srgbClr val="000000"/>
                  </a:solidFill>
                  <a:effectLst/>
                  <a:uLnTx/>
                  <a:uFillTx/>
                  <a:latin typeface="Open Sans Light"/>
                  <a:ea typeface="+mn-ea"/>
                  <a:cs typeface="+mn-cs"/>
                </a:rPr>
                <a:t>10,000 people or fewer</a:t>
              </a:r>
              <a:r>
                <a:rPr kumimoji="0" lang="en-US" sz="1866" b="0" i="0" u="none" strike="noStrike" kern="1200" cap="none" spc="0" normalizeH="0" baseline="0" noProof="0">
                  <a:ln>
                    <a:noFill/>
                  </a:ln>
                  <a:solidFill>
                    <a:srgbClr val="000000"/>
                  </a:solidFill>
                  <a:effectLst/>
                  <a:uLnTx/>
                  <a:uFillTx/>
                  <a:latin typeface="Open Sans Light"/>
                  <a:ea typeface="+mn-ea"/>
                  <a:cs typeface="+mn-cs"/>
                </a:rPr>
                <a:t>, may receive </a:t>
              </a:r>
              <a:r>
                <a:rPr kumimoji="0" lang="en-US" sz="1866" b="1" i="0" u="none" strike="noStrike" kern="1200" cap="none" spc="0" normalizeH="0" baseline="0" noProof="0">
                  <a:ln>
                    <a:noFill/>
                  </a:ln>
                  <a:solidFill>
                    <a:srgbClr val="000000"/>
                  </a:solidFill>
                  <a:effectLst/>
                  <a:uLnTx/>
                  <a:uFillTx/>
                  <a:latin typeface="Open Sans Light"/>
                  <a:ea typeface="+mn-ea"/>
                  <a:cs typeface="+mn-cs"/>
                </a:rPr>
                <a:t>100% up to $800,000</a:t>
              </a:r>
              <a:r>
                <a:rPr kumimoji="0" lang="en-US" sz="1866" b="0" i="0" u="none" strike="noStrike" kern="1200" cap="none" spc="0" normalizeH="0" baseline="0" noProof="0">
                  <a:ln>
                    <a:noFill/>
                  </a:ln>
                  <a:solidFill>
                    <a:srgbClr val="000000"/>
                  </a:solidFill>
                  <a:effectLst/>
                  <a:uLnTx/>
                  <a:uFillTx/>
                  <a:latin typeface="Open Sans Light"/>
                  <a:ea typeface="+mn-ea"/>
                  <a:cs typeface="+mn-cs"/>
                </a:rPr>
                <a:t>.</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402590" marR="0" lvl="1" indent="-201295" algn="l" defTabSz="609630" rtl="0" eaLnBrk="1" fontAlgn="auto" latinLnBrk="0" hangingPunct="1">
                <a:lnSpc>
                  <a:spcPct val="156936"/>
                </a:lnSpc>
                <a:spcBef>
                  <a:spcPct val="0"/>
                </a:spcBef>
                <a:spcAft>
                  <a:spcPts val="0"/>
                </a:spcAft>
                <a:buClrTx/>
                <a:buSzTx/>
                <a:buFont typeface="Arial"/>
                <a:buChar char="•"/>
                <a:tabLst/>
                <a:defRPr/>
              </a:pPr>
              <a:r>
                <a:rPr kumimoji="0" lang="en-US" sz="1866" b="0" i="0" u="none" strike="noStrike" kern="1200" cap="none" spc="0" normalizeH="0" baseline="0" noProof="0">
                  <a:ln>
                    <a:noFill/>
                  </a:ln>
                  <a:solidFill>
                    <a:srgbClr val="000000"/>
                  </a:solidFill>
                  <a:effectLst/>
                  <a:uLnTx/>
                  <a:uFillTx/>
                  <a:latin typeface="Open Sans Light"/>
                  <a:ea typeface="+mn-ea"/>
                  <a:cs typeface="+mn-cs"/>
                </a:rPr>
                <a:t>Serving </a:t>
              </a:r>
              <a:r>
                <a:rPr kumimoji="0" lang="en-US" sz="1866" b="1" i="0" u="none" strike="noStrike" kern="1200" cap="none" spc="0" normalizeH="0" baseline="0" noProof="0">
                  <a:ln>
                    <a:noFill/>
                  </a:ln>
                  <a:solidFill>
                    <a:srgbClr val="000000"/>
                  </a:solidFill>
                  <a:effectLst/>
                  <a:uLnTx/>
                  <a:uFillTx/>
                  <a:latin typeface="Open Sans Light"/>
                  <a:ea typeface="+mn-ea"/>
                  <a:cs typeface="+mn-cs"/>
                </a:rPr>
                <a:t>more than 10,000 people</a:t>
              </a:r>
              <a:r>
                <a:rPr kumimoji="0" lang="en-US" sz="1866" b="0" i="0" u="none" strike="noStrike" kern="1200" cap="none" spc="0" normalizeH="0" baseline="0" noProof="0">
                  <a:ln>
                    <a:noFill/>
                  </a:ln>
                  <a:solidFill>
                    <a:srgbClr val="000000"/>
                  </a:solidFill>
                  <a:effectLst/>
                  <a:uLnTx/>
                  <a:uFillTx/>
                  <a:latin typeface="Open Sans Light"/>
                  <a:ea typeface="+mn-ea"/>
                  <a:cs typeface="+mn-cs"/>
                </a:rPr>
                <a:t>, may receive </a:t>
              </a:r>
              <a:r>
                <a:rPr kumimoji="0" lang="en-US" sz="1866" b="1" i="0" u="none" strike="noStrike" kern="1200" cap="none" spc="0" normalizeH="0" baseline="0" noProof="0">
                  <a:ln>
                    <a:noFill/>
                  </a:ln>
                  <a:solidFill>
                    <a:srgbClr val="000000"/>
                  </a:solidFill>
                  <a:effectLst/>
                  <a:uLnTx/>
                  <a:uFillTx/>
                  <a:latin typeface="Open Sans Light"/>
                  <a:ea typeface="+mn-ea"/>
                  <a:cs typeface="+mn-cs"/>
                </a:rPr>
                <a:t>25% of the loan amount or $1 million</a:t>
              </a:r>
              <a:r>
                <a:rPr kumimoji="0" lang="en-US" sz="1866" b="0" i="0" u="none" strike="noStrike" kern="1200" cap="none" spc="0" normalizeH="0" baseline="0" noProof="0">
                  <a:ln>
                    <a:noFill/>
                  </a:ln>
                  <a:solidFill>
                    <a:srgbClr val="000000"/>
                  </a:solidFill>
                  <a:effectLst/>
                  <a:uLnTx/>
                  <a:uFillTx/>
                  <a:latin typeface="Open Sans Light"/>
                  <a:ea typeface="+mn-ea"/>
                  <a:cs typeface="+mn-cs"/>
                </a:rPr>
                <a:t>, whichever is less.​</a:t>
              </a:r>
              <a:endParaRPr kumimoji="0" lang="en-US" sz="1866" b="0" i="0" u="none" strike="noStrike" kern="1200" cap="none" spc="0" normalizeH="0" baseline="0" noProof="0">
                <a:ln>
                  <a:noFill/>
                </a:ln>
                <a:solidFill>
                  <a:srgbClr val="000000"/>
                </a:solidFill>
                <a:effectLst/>
                <a:uLnTx/>
                <a:uFillTx/>
                <a:latin typeface="Open Sans Light"/>
                <a:ea typeface="Open Sans Light"/>
                <a:cs typeface="Open Sans Light"/>
              </a:endParaRPr>
            </a:p>
          </p:txBody>
        </p:sp>
        <p:sp>
          <p:nvSpPr>
            <p:cNvPr id="13" name="TextBox 13"/>
            <p:cNvSpPr txBox="1"/>
            <p:nvPr/>
          </p:nvSpPr>
          <p:spPr>
            <a:xfrm>
              <a:off x="8316600" y="-540118"/>
              <a:ext cx="5667162" cy="835230"/>
            </a:xfrm>
            <a:prstGeom prst="rect">
              <a:avLst/>
            </a:prstGeom>
          </p:spPr>
          <p:txBody>
            <a:bodyPr lIns="0" tIns="0" rIns="0" bIns="0" rtlCol="0" anchor="t">
              <a:spAutoFit/>
            </a:bodyPr>
            <a:lstStyle/>
            <a:p>
              <a:pPr marL="0" marR="0" lvl="0" indent="0" algn="ctr" defTabSz="609630" rtl="0" eaLnBrk="1" fontAlgn="auto" latinLnBrk="0" hangingPunct="1">
                <a:lnSpc>
                  <a:spcPct val="158245"/>
                </a:lnSpc>
                <a:spcBef>
                  <a:spcPct val="0"/>
                </a:spcBef>
                <a:spcAft>
                  <a:spcPts val="0"/>
                </a:spcAft>
                <a:buClrTx/>
                <a:buSzTx/>
                <a:buFontTx/>
                <a:buNone/>
                <a:tabLst/>
                <a:defRPr/>
              </a:pPr>
              <a:r>
                <a:rPr kumimoji="0" lang="en-US" sz="1933" b="1" i="0" u="sng" strike="noStrike" kern="1200" cap="none" spc="0" normalizeH="0" baseline="0" noProof="0">
                  <a:ln>
                    <a:noFill/>
                  </a:ln>
                  <a:solidFill>
                    <a:srgbClr val="000000"/>
                  </a:solidFill>
                  <a:effectLst/>
                  <a:uLnTx/>
                  <a:uFillTx/>
                  <a:latin typeface="Open Sans Light Bold"/>
                  <a:ea typeface="+mn-ea"/>
                  <a:cs typeface="+mn-cs"/>
                </a:rPr>
                <a:t>Subsidy Disadvantaged</a:t>
              </a:r>
              <a:endParaRPr kumimoji="0" lang="en-US" sz="1800" b="1" i="0" u="sng"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6095025" y="477732"/>
              <a:ext cx="7548266" cy="5309531"/>
            </a:xfrm>
            <a:prstGeom prst="rect">
              <a:avLst/>
            </a:prstGeom>
          </p:spPr>
          <p:txBody>
            <a:bodyPr wrap="square" lIns="0" tIns="0" rIns="0" bIns="0" rtlCol="0" anchor="t">
              <a:spAutoFit/>
            </a:bodyPr>
            <a:lstStyle/>
            <a:p>
              <a:pPr marL="402590" marR="0" lvl="1" indent="-201295" algn="l" defTabSz="609630" rtl="0" eaLnBrk="1" fontAlgn="auto" latinLnBrk="0" hangingPunct="1">
                <a:lnSpc>
                  <a:spcPct val="156936"/>
                </a:lnSpc>
                <a:spcBef>
                  <a:spcPts val="0"/>
                </a:spcBef>
                <a:spcAft>
                  <a:spcPts val="0"/>
                </a:spcAft>
                <a:buClrTx/>
                <a:buSzTx/>
                <a:buFont typeface="Arial"/>
                <a:buChar char="•"/>
                <a:tabLst/>
                <a:defRPr/>
              </a:pPr>
              <a:r>
                <a:rPr kumimoji="0" lang="en-US" sz="1866" b="0" i="0" u="none" strike="noStrike" kern="1200" cap="none" spc="0" normalizeH="0" baseline="0" noProof="0">
                  <a:ln>
                    <a:noFill/>
                  </a:ln>
                  <a:solidFill>
                    <a:srgbClr val="000000"/>
                  </a:solidFill>
                  <a:effectLst/>
                  <a:uLnTx/>
                  <a:uFillTx/>
                  <a:latin typeface="Open Sans Light"/>
                  <a:ea typeface="+mn-ea"/>
                  <a:cs typeface="+mn-cs"/>
                </a:rPr>
                <a:t>Areas of low income (below 90% NMHI) and people of color may receive loan forgiveness of up to $800,000 or the cost of the project to serve that area, whichever is less.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16456891" y="-506224"/>
              <a:ext cx="6978860" cy="835230"/>
            </a:xfrm>
            <a:prstGeom prst="rect">
              <a:avLst/>
            </a:prstGeom>
          </p:spPr>
          <p:txBody>
            <a:bodyPr lIns="0" tIns="0" rIns="0" bIns="0" rtlCol="0" anchor="t">
              <a:spAutoFit/>
            </a:bodyPr>
            <a:lstStyle/>
            <a:p>
              <a:pPr marL="0" marR="0" lvl="0" indent="0" algn="ctr" defTabSz="609630" rtl="0" eaLnBrk="1" fontAlgn="auto" latinLnBrk="0" hangingPunct="1">
                <a:lnSpc>
                  <a:spcPct val="158245"/>
                </a:lnSpc>
                <a:spcBef>
                  <a:spcPct val="0"/>
                </a:spcBef>
                <a:spcAft>
                  <a:spcPts val="0"/>
                </a:spcAft>
                <a:buClrTx/>
                <a:buSzTx/>
                <a:buFontTx/>
                <a:buNone/>
                <a:tabLst/>
                <a:defRPr/>
              </a:pPr>
              <a:r>
                <a:rPr kumimoji="0" lang="en-US" sz="1933" b="1" i="0" u="sng" strike="noStrike" kern="1200" cap="none" spc="0" normalizeH="0" baseline="0" noProof="0">
                  <a:ln>
                    <a:noFill/>
                  </a:ln>
                  <a:solidFill>
                    <a:srgbClr val="000000"/>
                  </a:solidFill>
                  <a:effectLst/>
                  <a:uLnTx/>
                  <a:uFillTx/>
                  <a:latin typeface="Open Sans Light Bold"/>
                  <a:ea typeface="+mn-ea"/>
                  <a:cs typeface="+mn-cs"/>
                </a:rPr>
                <a:t>Subsidy Not Disadvantaged</a:t>
              </a:r>
              <a:endParaRPr kumimoji="0" lang="en-US" sz="1800" b="1" i="0" u="sng"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476506"/>
              <a:ext cx="7409976" cy="3154069"/>
            </a:xfrm>
            <a:prstGeom prst="rect">
              <a:avLst/>
            </a:prstGeom>
          </p:spPr>
          <p:txBody>
            <a:bodyPr lIns="0" tIns="0" rIns="0" bIns="0" rtlCol="0" anchor="t">
              <a:spAutoFit/>
            </a:bodyPr>
            <a:lstStyle/>
            <a:p>
              <a:pPr marL="402590" marR="0" lvl="1" indent="-201295" algn="just" defTabSz="609630" rtl="0" eaLnBrk="1" fontAlgn="auto" latinLnBrk="0" hangingPunct="1">
                <a:lnSpc>
                  <a:spcPct val="253333"/>
                </a:lnSpc>
                <a:spcBef>
                  <a:spcPts val="0"/>
                </a:spcBef>
                <a:spcAft>
                  <a:spcPts val="0"/>
                </a:spcAft>
                <a:buClrTx/>
                <a:buSzTx/>
                <a:buFont typeface="Arial"/>
                <a:buChar char="•"/>
                <a:tabLst/>
                <a:defRPr/>
              </a:pPr>
              <a:r>
                <a:rPr kumimoji="0" lang="en-US" sz="1866" b="0" i="0" u="none" strike="noStrike" kern="1200" cap="none" spc="0" normalizeH="0" baseline="0" noProof="0">
                  <a:ln>
                    <a:noFill/>
                  </a:ln>
                  <a:solidFill>
                    <a:srgbClr val="000000"/>
                  </a:solidFill>
                  <a:effectLst/>
                  <a:uLnTx/>
                  <a:uFillTx/>
                  <a:latin typeface="Open Sans Light"/>
                  <a:ea typeface="+mn-ea"/>
                  <a:cs typeface="+mn-cs"/>
                </a:rPr>
                <a:t>Total SFY 25 = </a:t>
              </a:r>
              <a:r>
                <a:rPr kumimoji="0" lang="en-US" sz="1866" b="1" i="0" u="none" strike="noStrike" kern="1200" cap="none" spc="0" normalizeH="0" baseline="0" noProof="0">
                  <a:ln>
                    <a:noFill/>
                  </a:ln>
                  <a:solidFill>
                    <a:srgbClr val="000000"/>
                  </a:solidFill>
                  <a:effectLst/>
                  <a:uLnTx/>
                  <a:uFillTx/>
                  <a:latin typeface="Open Sans Light"/>
                  <a:ea typeface="+mn-ea"/>
                  <a:cs typeface="+mn-cs"/>
                </a:rPr>
                <a:t>$33,407,000</a:t>
              </a:r>
              <a:endParaRPr kumimoji="0" lang="en-US" sz="1800" b="1" i="0" u="none" strike="noStrike" kern="1200" cap="none" spc="0" normalizeH="0" baseline="0" noProof="0">
                <a:ln>
                  <a:noFill/>
                </a:ln>
                <a:solidFill>
                  <a:prstClr val="black"/>
                </a:solidFill>
                <a:effectLst/>
                <a:uLnTx/>
                <a:uFillTx/>
                <a:latin typeface="Calibri"/>
                <a:ea typeface="+mn-ea"/>
                <a:cs typeface="+mn-cs"/>
              </a:endParaRPr>
            </a:p>
            <a:p>
              <a:pPr marL="402590" marR="0" lvl="1" indent="-201295" algn="just" defTabSz="609630" rtl="0" eaLnBrk="1" fontAlgn="auto" latinLnBrk="0" hangingPunct="1">
                <a:lnSpc>
                  <a:spcPct val="156936"/>
                </a:lnSpc>
                <a:spcBef>
                  <a:spcPct val="0"/>
                </a:spcBef>
                <a:spcAft>
                  <a:spcPts val="0"/>
                </a:spcAft>
                <a:buClrTx/>
                <a:buSzTx/>
                <a:buFont typeface="Arial"/>
                <a:buChar char="•"/>
                <a:tabLst/>
                <a:defRPr/>
              </a:pPr>
              <a:r>
                <a:rPr kumimoji="0" lang="en-US" sz="1866" b="0" i="0" u="none" strike="noStrike" kern="1200" cap="none" spc="0" normalizeH="0" baseline="0" noProof="0">
                  <a:ln>
                    <a:noFill/>
                  </a:ln>
                  <a:solidFill>
                    <a:srgbClr val="000000"/>
                  </a:solidFill>
                  <a:effectLst/>
                  <a:uLnTx/>
                  <a:uFillTx/>
                  <a:latin typeface="Open Sans Light"/>
                  <a:ea typeface="+mn-ea"/>
                  <a:cs typeface="+mn-cs"/>
                </a:rPr>
                <a:t>49% to be provided as subsidy, or </a:t>
              </a:r>
              <a:r>
                <a:rPr kumimoji="0" lang="en-US" sz="1866" b="1" i="0" u="none" strike="noStrike" kern="1200" cap="none" spc="0" normalizeH="0" baseline="0" noProof="0">
                  <a:ln>
                    <a:noFill/>
                  </a:ln>
                  <a:solidFill>
                    <a:srgbClr val="000000"/>
                  </a:solidFill>
                  <a:effectLst/>
                  <a:uLnTx/>
                  <a:uFillTx/>
                  <a:latin typeface="Open Sans Light"/>
                  <a:ea typeface="+mn-ea"/>
                  <a:cs typeface="+mn-cs"/>
                </a:rPr>
                <a:t>$16,369,430</a:t>
              </a:r>
              <a:endParaRPr kumimoji="0" lang="en-US" sz="1866" b="1" i="0" u="none" strike="noStrike" kern="1200" cap="none" spc="0" normalizeH="0" baseline="0" noProof="0">
                <a:ln>
                  <a:noFill/>
                </a:ln>
                <a:solidFill>
                  <a:srgbClr val="000000"/>
                </a:solidFill>
                <a:effectLst/>
                <a:uLnTx/>
                <a:uFillTx/>
                <a:latin typeface="Open Sans Light"/>
                <a:ea typeface="Open Sans Light"/>
                <a:cs typeface="Open Sans Light"/>
              </a:endParaRPr>
            </a:p>
          </p:txBody>
        </p:sp>
        <p:sp>
          <p:nvSpPr>
            <p:cNvPr id="17" name="TextBox 17"/>
            <p:cNvSpPr txBox="1"/>
            <p:nvPr/>
          </p:nvSpPr>
          <p:spPr>
            <a:xfrm>
              <a:off x="1606526" y="-495842"/>
              <a:ext cx="4706778" cy="835230"/>
            </a:xfrm>
            <a:prstGeom prst="rect">
              <a:avLst/>
            </a:prstGeom>
          </p:spPr>
          <p:txBody>
            <a:bodyPr lIns="0" tIns="0" rIns="0" bIns="0" rtlCol="0" anchor="t">
              <a:spAutoFit/>
            </a:bodyPr>
            <a:lstStyle/>
            <a:p>
              <a:pPr marL="0" marR="0" lvl="0" indent="0" algn="ctr" defTabSz="609630" rtl="0" eaLnBrk="1" fontAlgn="auto" latinLnBrk="0" hangingPunct="1">
                <a:lnSpc>
                  <a:spcPct val="158245"/>
                </a:lnSpc>
                <a:spcBef>
                  <a:spcPct val="0"/>
                </a:spcBef>
                <a:spcAft>
                  <a:spcPts val="0"/>
                </a:spcAft>
                <a:buClrTx/>
                <a:buSzTx/>
                <a:buFontTx/>
                <a:buNone/>
                <a:tabLst/>
                <a:defRPr/>
              </a:pPr>
              <a:r>
                <a:rPr kumimoji="0" lang="en-US" sz="1933" b="1" i="0" u="sng" strike="noStrike" kern="1200" cap="none" spc="0" normalizeH="0" baseline="0" noProof="0">
                  <a:ln>
                    <a:noFill/>
                  </a:ln>
                  <a:solidFill>
                    <a:srgbClr val="000000"/>
                  </a:solidFill>
                  <a:effectLst/>
                  <a:uLnTx/>
                  <a:uFillTx/>
                  <a:latin typeface="Open Sans Light Bold"/>
                  <a:ea typeface="+mn-ea"/>
                  <a:cs typeface="+mn-cs"/>
                </a:rPr>
                <a:t>SFY  2025 Summary</a:t>
              </a:r>
              <a:endParaRPr kumimoji="0" lang="en-US" sz="1800" b="1" i="0" u="sng"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1874104" y="6003770"/>
            <a:ext cx="8549130" cy="718402"/>
            <a:chOff x="-221622" y="12930"/>
            <a:chExt cx="17098260" cy="718402"/>
          </a:xfrm>
        </p:grpSpPr>
        <p:sp>
          <p:nvSpPr>
            <p:cNvPr id="19" name="AutoShape 19"/>
            <p:cNvSpPr/>
            <p:nvPr/>
          </p:nvSpPr>
          <p:spPr>
            <a:xfrm>
              <a:off x="0" y="19050"/>
              <a:ext cx="16876638" cy="0"/>
            </a:xfrm>
            <a:prstGeom prst="line">
              <a:avLst/>
            </a:prstGeom>
            <a:ln w="38100" cap="flat">
              <a:solidFill>
                <a:srgbClr val="008037"/>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221622" y="12930"/>
              <a:ext cx="16876638" cy="718402"/>
            </a:xfrm>
            <a:prstGeom prst="rect">
              <a:avLst/>
            </a:prstGeom>
          </p:spPr>
          <p:txBody>
            <a:bodyPr lIns="0" tIns="0" rIns="0" bIns="0" rtlCol="0" anchor="t">
              <a:spAutoFit/>
            </a:bodyPr>
            <a:lstStyle/>
            <a:p>
              <a:pPr marL="0" marR="0" lvl="0" indent="0" algn="ctr" defTabSz="609630" rtl="0" eaLnBrk="1" fontAlgn="auto" latinLnBrk="0" hangingPunct="1">
                <a:lnSpc>
                  <a:spcPct val="158562"/>
                </a:lnSpc>
                <a:spcBef>
                  <a:spcPts val="0"/>
                </a:spcBef>
                <a:spcAft>
                  <a:spcPts val="0"/>
                </a:spcAft>
                <a:buClrTx/>
                <a:buSzTx/>
                <a:buFontTx/>
                <a:buNone/>
                <a:tabLst/>
                <a:defRPr/>
              </a:pPr>
              <a:r>
                <a:rPr kumimoji="0" lang="en-US" sz="1733" b="0" i="0" u="none" strike="noStrike" kern="1200" cap="none" spc="0" normalizeH="0" baseline="0" noProof="0">
                  <a:ln>
                    <a:noFill/>
                  </a:ln>
                  <a:solidFill>
                    <a:srgbClr val="000000"/>
                  </a:solidFill>
                  <a:effectLst/>
                  <a:uLnTx/>
                  <a:uFillTx/>
                  <a:latin typeface="Open Sans Light Bold Italics"/>
                  <a:ea typeface="+mn-ea"/>
                  <a:cs typeface="+mn-cs"/>
                </a:rPr>
                <a:t>Note: BIL Funding is for...​</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22026"/>
                </a:lnSpc>
                <a:spcBef>
                  <a:spcPts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Bold Italics"/>
                <a:ea typeface="+mn-ea"/>
                <a:cs typeface="+mn-cs"/>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alpha val="69000"/>
          </a:schemeClr>
        </a:solidFill>
        <a:effectLst/>
      </p:bgPr>
    </p:bg>
    <p:spTree>
      <p:nvGrpSpPr>
        <p:cNvPr id="1" name=""/>
        <p:cNvGrpSpPr/>
        <p:nvPr/>
      </p:nvGrpSpPr>
      <p:grpSpPr>
        <a:xfrm>
          <a:off x="0" y="0"/>
          <a:ext cx="0" cy="0"/>
          <a:chOff x="0" y="0"/>
          <a:chExt cx="0" cy="0"/>
        </a:xfrm>
      </p:grpSpPr>
      <p:sp>
        <p:nvSpPr>
          <p:cNvPr id="2" name="TextBox 2"/>
          <p:cNvSpPr txBox="1"/>
          <p:nvPr/>
        </p:nvSpPr>
        <p:spPr>
          <a:xfrm>
            <a:off x="1852803" y="1284292"/>
            <a:ext cx="8270419" cy="4145494"/>
          </a:xfrm>
          <a:prstGeom prst="rect">
            <a:avLst/>
          </a:prstGeom>
        </p:spPr>
        <p:txBody>
          <a:bodyPr lIns="0" tIns="0" rIns="0" bIns="0" rtlCol="0" anchor="t">
            <a:spAutoFit/>
          </a:bodyPr>
          <a:lstStyle/>
          <a:p>
            <a:pPr marL="488950" marR="0" lvl="1" indent="-244475" algn="just" defTabSz="609630" rtl="0" eaLnBrk="1" fontAlgn="auto" latinLnBrk="0" hangingPunct="1">
              <a:lnSpc>
                <a:spcPct val="156691"/>
              </a:lnSpc>
              <a:spcBef>
                <a:spcPts val="0"/>
              </a:spcBef>
              <a:spcAft>
                <a:spcPts val="0"/>
              </a:spcAft>
              <a:buClrTx/>
              <a:buSzTx/>
              <a:buFont typeface="Arial"/>
              <a:buChar char="•"/>
              <a:tabLst/>
              <a:defRPr/>
            </a:pPr>
            <a:r>
              <a:rPr kumimoji="0" lang="en-US" sz="2266" b="0" i="0" u="none" strike="noStrike" kern="1200" cap="none" spc="0" normalizeH="0" baseline="0" noProof="0">
                <a:ln>
                  <a:noFill/>
                </a:ln>
                <a:solidFill>
                  <a:srgbClr val="000000"/>
                </a:solidFill>
                <a:effectLst/>
                <a:uLnTx/>
                <a:uFillTx/>
                <a:latin typeface="Open Sans Light"/>
                <a:ea typeface="+mn-ea"/>
                <a:cs typeface="+mn-cs"/>
              </a:rPr>
              <a:t>Deadline was October 2024</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609630" rtl="0" eaLnBrk="1" fontAlgn="auto" latinLnBrk="0" hangingPunct="1">
              <a:lnSpc>
                <a:spcPct val="159037"/>
              </a:lnSpc>
              <a:spcBef>
                <a:spcPts val="0"/>
              </a:spcBef>
              <a:spcAft>
                <a:spcPts val="0"/>
              </a:spcAft>
              <a:buClrTx/>
              <a:buSzTx/>
              <a:buFontTx/>
              <a:buNone/>
              <a:tabLst/>
              <a:defRPr/>
            </a:pPr>
            <a:r>
              <a:rPr kumimoji="0" lang="en-US" sz="1533" b="0" i="0" u="none" strike="noStrike" kern="1200" cap="none" spc="0" normalizeH="0" baseline="0" noProof="0">
                <a:ln>
                  <a:noFill/>
                </a:ln>
                <a:solidFill>
                  <a:srgbClr val="000000"/>
                </a:solidFill>
                <a:effectLst/>
                <a:uLnTx/>
                <a:uFillTx/>
                <a:latin typeface="Open Sans Light Bold"/>
                <a:ea typeface="+mn-ea"/>
                <a:cs typeface="+mn-cs"/>
              </a:rPr>
              <a:t> (This should be a “living” document as inventory process is expected to be ongoing.)</a:t>
            </a:r>
          </a:p>
          <a:p>
            <a:pPr marL="488950" marR="0" lvl="1" indent="-244475" algn="l" defTabSz="609630" rtl="0" eaLnBrk="1" fontAlgn="auto" latinLnBrk="0" hangingPunct="1">
              <a:lnSpc>
                <a:spcPct val="156691"/>
              </a:lnSpc>
              <a:spcBef>
                <a:spcPts val="0"/>
              </a:spcBef>
              <a:spcAft>
                <a:spcPts val="0"/>
              </a:spcAft>
              <a:buClrTx/>
              <a:buSzTx/>
              <a:buFont typeface="Arial"/>
              <a:buChar char="•"/>
              <a:tabLst/>
              <a:defRPr/>
            </a:pPr>
            <a:r>
              <a:rPr kumimoji="0" lang="en-US" sz="2266" b="0" i="0" u="none" strike="noStrike" kern="1200" cap="none" spc="0" normalizeH="0" baseline="0" noProof="0">
                <a:ln>
                  <a:noFill/>
                </a:ln>
                <a:solidFill>
                  <a:srgbClr val="000000"/>
                </a:solidFill>
                <a:effectLst/>
                <a:uLnTx/>
                <a:uFillTx/>
                <a:latin typeface="Open Sans Light"/>
                <a:ea typeface="+mn-ea"/>
                <a:cs typeface="+mn-cs"/>
              </a:rPr>
              <a:t>Systems under 3,300 must </a:t>
            </a:r>
            <a:r>
              <a:rPr kumimoji="0" lang="en-US" sz="2266" b="1" i="0" u="none" strike="noStrike" kern="1200" cap="none" spc="0" normalizeH="0" baseline="0" noProof="0">
                <a:ln>
                  <a:noFill/>
                </a:ln>
                <a:solidFill>
                  <a:srgbClr val="000000"/>
                </a:solidFill>
                <a:effectLst/>
                <a:uLnTx/>
                <a:uFillTx/>
                <a:latin typeface="Open Sans Light"/>
                <a:ea typeface="+mn-ea"/>
                <a:cs typeface="+mn-cs"/>
              </a:rPr>
              <a:t>complete inventory </a:t>
            </a:r>
            <a:r>
              <a:rPr kumimoji="0" lang="en-US" sz="2266" b="0" i="0" u="none" strike="noStrike" kern="1200" cap="none" spc="0" normalizeH="0" baseline="0" noProof="0">
                <a:ln>
                  <a:noFill/>
                </a:ln>
                <a:solidFill>
                  <a:srgbClr val="000000"/>
                </a:solidFill>
                <a:effectLst/>
                <a:uLnTx/>
                <a:uFillTx/>
                <a:latin typeface="Open Sans Light"/>
                <a:ea typeface="+mn-ea"/>
                <a:cs typeface="+mn-cs"/>
              </a:rPr>
              <a:t>before eligible for funding to do investigation and/or replacement. </a:t>
            </a:r>
            <a:endParaRPr kumimoji="0" lang="en-US" sz="2266" b="0" i="0" u="none" strike="noStrike" kern="1200" cap="none" spc="0" normalizeH="0" baseline="0" noProof="0">
              <a:ln>
                <a:noFill/>
              </a:ln>
              <a:solidFill>
                <a:srgbClr val="000000"/>
              </a:solidFill>
              <a:effectLst/>
              <a:uLnTx/>
              <a:uFillTx/>
              <a:latin typeface="Open Sans Light"/>
              <a:ea typeface="Open Sans Light"/>
              <a:cs typeface="Open Sans Light"/>
            </a:endParaRPr>
          </a:p>
          <a:p>
            <a:pPr marL="488950" marR="0" lvl="1" indent="-244475" algn="just" defTabSz="609630" rtl="0" eaLnBrk="1" fontAlgn="auto" latinLnBrk="0" hangingPunct="1">
              <a:lnSpc>
                <a:spcPct val="156691"/>
              </a:lnSpc>
              <a:spcBef>
                <a:spcPts val="0"/>
              </a:spcBef>
              <a:spcAft>
                <a:spcPts val="0"/>
              </a:spcAft>
              <a:buClrTx/>
              <a:buSzTx/>
              <a:buFont typeface="Arial"/>
              <a:buChar char="•"/>
              <a:tabLst/>
              <a:defRPr/>
            </a:pPr>
            <a:r>
              <a:rPr kumimoji="0" lang="en-US" sz="2266" b="0" i="0" u="none" strike="noStrike" kern="1200" cap="none" spc="0" normalizeH="0" baseline="0" noProof="0">
                <a:ln>
                  <a:noFill/>
                </a:ln>
                <a:solidFill>
                  <a:srgbClr val="000000"/>
                </a:solidFill>
                <a:effectLst/>
                <a:uLnTx/>
                <a:uFillTx/>
                <a:latin typeface="Open Sans Light"/>
                <a:ea typeface="+mn-ea"/>
                <a:cs typeface="+mn-cs"/>
              </a:rPr>
              <a:t>Technical Assistance provided by ORWA and OSU </a:t>
            </a:r>
            <a:endParaRPr kumimoji="0" lang="en-US" sz="2266" b="0" i="0" u="none" strike="noStrike" kern="1200" cap="none" spc="0" normalizeH="0" baseline="0" noProof="0">
              <a:ln>
                <a:noFill/>
              </a:ln>
              <a:solidFill>
                <a:srgbClr val="000000"/>
              </a:solidFill>
              <a:effectLst/>
              <a:uLnTx/>
              <a:uFillTx/>
              <a:latin typeface="Open Sans Light"/>
              <a:ea typeface="Open Sans Light"/>
              <a:cs typeface="Open Sans Light"/>
            </a:endParaRPr>
          </a:p>
          <a:p>
            <a:pPr marL="488950" marR="0" lvl="1" indent="-244475" algn="just" defTabSz="609630" rtl="0" eaLnBrk="1" fontAlgn="auto" latinLnBrk="0" hangingPunct="1">
              <a:lnSpc>
                <a:spcPct val="156691"/>
              </a:lnSpc>
              <a:spcBef>
                <a:spcPts val="0"/>
              </a:spcBef>
              <a:spcAft>
                <a:spcPts val="0"/>
              </a:spcAft>
              <a:buClrTx/>
              <a:buSzTx/>
              <a:buFont typeface="Arial"/>
              <a:buChar char="•"/>
              <a:tabLst/>
              <a:defRPr/>
            </a:pPr>
            <a:r>
              <a:rPr kumimoji="0" lang="en-US" sz="2266" b="0" i="0" u="none" strike="noStrike" kern="1200" cap="none" spc="0" normalizeH="0" baseline="0" noProof="0">
                <a:ln>
                  <a:noFill/>
                </a:ln>
                <a:solidFill>
                  <a:srgbClr val="000000"/>
                </a:solidFill>
                <a:effectLst/>
                <a:uLnTx/>
                <a:uFillTx/>
                <a:latin typeface="Open Sans Light"/>
                <a:ea typeface="+mn-ea"/>
                <a:cs typeface="+mn-cs"/>
              </a:rPr>
              <a:t>No PPL letter required, </a:t>
            </a:r>
            <a:r>
              <a:rPr kumimoji="0" lang="en-US" sz="2266" b="1" i="0" u="none" strike="noStrike" kern="1200" cap="none" spc="0" normalizeH="0" baseline="0" noProof="0">
                <a:ln>
                  <a:noFill/>
                </a:ln>
                <a:solidFill>
                  <a:srgbClr val="000000"/>
                </a:solidFill>
                <a:effectLst/>
                <a:uLnTx/>
                <a:uFillTx/>
                <a:latin typeface="Open Sans Light"/>
                <a:ea typeface="+mn-ea"/>
                <a:cs typeface="+mn-cs"/>
              </a:rPr>
              <a:t>no cost to the water system</a:t>
            </a:r>
            <a:r>
              <a:rPr kumimoji="0" lang="en-US" sz="2266" b="0" i="0" u="none" strike="noStrike" kern="1200" cap="none" spc="0" normalizeH="0" baseline="0" noProof="0">
                <a:ln>
                  <a:noFill/>
                </a:ln>
                <a:solidFill>
                  <a:srgbClr val="000000"/>
                </a:solidFill>
                <a:effectLst/>
                <a:uLnTx/>
                <a:uFillTx/>
                <a:latin typeface="Open Sans Light"/>
                <a:ea typeface="+mn-ea"/>
                <a:cs typeface="+mn-cs"/>
              </a:rPr>
              <a:t>, no billing involved</a:t>
            </a:r>
            <a:endParaRPr kumimoji="0" lang="en-US" sz="2266" b="0" i="0" u="none" strike="noStrike" kern="1200" cap="none" spc="0" normalizeH="0" baseline="0" noProof="0">
              <a:ln>
                <a:noFill/>
              </a:ln>
              <a:solidFill>
                <a:srgbClr val="000000"/>
              </a:solidFill>
              <a:effectLst/>
              <a:uLnTx/>
              <a:uFillTx/>
              <a:latin typeface="Open Sans Light"/>
              <a:ea typeface="Open Sans Light"/>
              <a:cs typeface="Open Sans Light"/>
            </a:endParaRPr>
          </a:p>
          <a:p>
            <a:pPr marL="244475" marR="0" lvl="1" indent="0" algn="ctr" defTabSz="609630" rtl="0" eaLnBrk="1" fontAlgn="auto" latinLnBrk="0" hangingPunct="1">
              <a:lnSpc>
                <a:spcPct val="156691"/>
              </a:lnSpc>
              <a:spcBef>
                <a:spcPts val="0"/>
              </a:spcBef>
              <a:spcAft>
                <a:spcPts val="0"/>
              </a:spcAft>
              <a:buClrTx/>
              <a:buSzTx/>
              <a:buFontTx/>
              <a:buNone/>
              <a:tabLst/>
              <a:defRPr/>
            </a:pPr>
            <a:r>
              <a:rPr kumimoji="0" lang="en-US" sz="2266" b="0" i="0" u="sng" strike="noStrike" kern="1200" cap="none" spc="0" normalizeH="0" baseline="0" noProof="0">
                <a:ln>
                  <a:noFill/>
                </a:ln>
                <a:solidFill>
                  <a:srgbClr val="000000"/>
                </a:solidFill>
                <a:effectLst/>
                <a:uLnTx/>
                <a:uFillTx/>
                <a:latin typeface="Open Sans Light Bold"/>
                <a:ea typeface="+mn-ea"/>
                <a:cs typeface="+mn-cs"/>
              </a:rPr>
              <a:t>https://www.deq.ok.gov/lead-service-line-inventory/</a:t>
            </a:r>
          </a:p>
        </p:txBody>
      </p:sp>
      <p:sp>
        <p:nvSpPr>
          <p:cNvPr id="3" name="Freeform 3"/>
          <p:cNvSpPr/>
          <p:nvPr/>
        </p:nvSpPr>
        <p:spPr>
          <a:xfrm>
            <a:off x="326945" y="5498908"/>
            <a:ext cx="3328362" cy="1326144"/>
          </a:xfrm>
          <a:custGeom>
            <a:avLst/>
            <a:gdLst/>
            <a:ahLst/>
            <a:cxnLst/>
            <a:rect l="l" t="t" r="r" b="b"/>
            <a:pathLst>
              <a:path w="4992543" h="1989216">
                <a:moveTo>
                  <a:pt x="0" y="0"/>
                </a:moveTo>
                <a:lnTo>
                  <a:pt x="4992543" y="0"/>
                </a:lnTo>
                <a:lnTo>
                  <a:pt x="4992543" y="1989217"/>
                </a:lnTo>
                <a:lnTo>
                  <a:pt x="0" y="1989217"/>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8470948" y="5515656"/>
            <a:ext cx="3321297" cy="1295523"/>
          </a:xfrm>
          <a:custGeom>
            <a:avLst/>
            <a:gdLst/>
            <a:ahLst/>
            <a:cxnLst/>
            <a:rect l="l" t="t" r="r" b="b"/>
            <a:pathLst>
              <a:path w="4981945" h="1943285">
                <a:moveTo>
                  <a:pt x="0" y="0"/>
                </a:moveTo>
                <a:lnTo>
                  <a:pt x="4981945" y="0"/>
                </a:lnTo>
                <a:lnTo>
                  <a:pt x="4981945" y="1943285"/>
                </a:lnTo>
                <a:lnTo>
                  <a:pt x="0" y="1943285"/>
                </a:lnTo>
                <a:lnTo>
                  <a:pt x="0" y="0"/>
                </a:lnTo>
                <a:close/>
              </a:path>
            </a:pathLst>
          </a:custGeom>
          <a:blipFill>
            <a:blip r:embed="rId4"/>
            <a:stretch>
              <a:fillRect t="-55261" b="-95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2600506" y="253518"/>
            <a:ext cx="6990989" cy="907621"/>
          </a:xfrm>
          <a:prstGeom prst="rect">
            <a:avLst/>
          </a:prstGeom>
        </p:spPr>
        <p:txBody>
          <a:bodyPr lIns="0" tIns="0" rIns="0" bIns="0" rtlCol="0" anchor="t">
            <a:spAutoFit/>
          </a:bodyPr>
          <a:lstStyle/>
          <a:p>
            <a:pPr marL="0" marR="0" lvl="0" indent="0" algn="l" defTabSz="609630" rtl="0" eaLnBrk="1" fontAlgn="auto" latinLnBrk="0" hangingPunct="1">
              <a:lnSpc>
                <a:spcPct val="156005"/>
              </a:lnSpc>
              <a:spcBef>
                <a:spcPts val="0"/>
              </a:spcBef>
              <a:spcAft>
                <a:spcPts val="0"/>
              </a:spcAft>
              <a:buClrTx/>
              <a:buSzTx/>
              <a:buFontTx/>
              <a:buNone/>
              <a:tabLst/>
              <a:defRPr/>
            </a:pPr>
            <a:r>
              <a:rPr kumimoji="0" lang="en-US" sz="4212" b="0" i="0" u="none" strike="noStrike" kern="1200" cap="none" spc="0" normalizeH="0" baseline="0" noProof="0">
                <a:ln>
                  <a:noFill/>
                </a:ln>
                <a:solidFill>
                  <a:srgbClr val="000000"/>
                </a:solidFill>
                <a:effectLst/>
                <a:uLnTx/>
                <a:uFillTx/>
                <a:latin typeface="Poppins ExtraBold"/>
                <a:ea typeface="+mn-ea"/>
                <a:cs typeface="+mn-cs"/>
              </a:rPr>
              <a:t>LSL Inventory Assistance</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20598851">
            <a:off x="146234" y="84780"/>
            <a:ext cx="1643544" cy="1643544"/>
          </a:xfrm>
          <a:custGeom>
            <a:avLst/>
            <a:gdLst/>
            <a:ahLst/>
            <a:cxnLst/>
            <a:rect l="l" t="t" r="r" b="b"/>
            <a:pathLst>
              <a:path w="2465316" h="2465316">
                <a:moveTo>
                  <a:pt x="0" y="0"/>
                </a:moveTo>
                <a:lnTo>
                  <a:pt x="2465317" y="0"/>
                </a:lnTo>
                <a:lnTo>
                  <a:pt x="2465317" y="2465316"/>
                </a:lnTo>
                <a:lnTo>
                  <a:pt x="0" y="246531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218583">
            <a:off x="560576" y="-126584"/>
            <a:ext cx="10994555" cy="1906431"/>
            <a:chOff x="334884" y="-1167497"/>
            <a:chExt cx="21989110" cy="3812861"/>
          </a:xfrm>
        </p:grpSpPr>
        <p:grpSp>
          <p:nvGrpSpPr>
            <p:cNvPr id="8" name="Group 8"/>
            <p:cNvGrpSpPr/>
            <p:nvPr/>
          </p:nvGrpSpPr>
          <p:grpSpPr>
            <a:xfrm>
              <a:off x="334884" y="-1167497"/>
              <a:ext cx="21989110" cy="3812861"/>
              <a:chOff x="76200" y="-325089"/>
              <a:chExt cx="6122855" cy="1061689"/>
            </a:xfrm>
          </p:grpSpPr>
          <p:sp>
            <p:nvSpPr>
              <p:cNvPr id="9" name="Freeform 9"/>
              <p:cNvSpPr/>
              <p:nvPr/>
            </p:nvSpPr>
            <p:spPr>
              <a:xfrm>
                <a:off x="5386255" y="-325089"/>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w="76200" cap="sq">
                <a:solidFill>
                  <a:srgbClr val="FFFFFF"/>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ct val="164166"/>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p:txBody>
          </p:sp>
        </p:grpSp>
        <p:sp>
          <p:nvSpPr>
            <p:cNvPr id="11" name="TextBox 11"/>
            <p:cNvSpPr txBox="1"/>
            <p:nvPr/>
          </p:nvSpPr>
          <p:spPr>
            <a:xfrm rot="21381417">
              <a:off x="19442966" y="-838367"/>
              <a:ext cx="2805138" cy="1665456"/>
            </a:xfrm>
            <a:prstGeom prst="rect">
              <a:avLst/>
            </a:prstGeom>
          </p:spPr>
          <p:txBody>
            <a:bodyPr lIns="0" tIns="0" rIns="0" bIns="0" rtlCol="0" anchor="t">
              <a:spAutoFit/>
            </a:bodyPr>
            <a:lstStyle/>
            <a:p>
              <a:pPr marL="0" marR="0" lvl="0" indent="0" algn="ctr" defTabSz="609630" rtl="0" eaLnBrk="1" fontAlgn="auto" latinLnBrk="0" hangingPunct="1">
                <a:lnSpc>
                  <a:spcPct val="156536"/>
                </a:lnSpc>
                <a:spcBef>
                  <a:spcPts val="0"/>
                </a:spcBef>
                <a:spcAft>
                  <a:spcPts val="0"/>
                </a:spcAft>
                <a:buClrTx/>
                <a:buSzTx/>
                <a:buFontTx/>
                <a:buNone/>
                <a:tabLst/>
                <a:defRPr/>
              </a:pPr>
              <a:r>
                <a:rPr kumimoji="0" lang="en-US" sz="3875" b="0" i="0" u="none" strike="noStrike" kern="1200" cap="none" spc="0" normalizeH="0" baseline="0" noProof="0">
                  <a:ln>
                    <a:noFill/>
                  </a:ln>
                  <a:solidFill>
                    <a:srgbClr val="000000"/>
                  </a:solidFill>
                  <a:effectLst/>
                  <a:uLnTx/>
                  <a:uFillTx/>
                  <a:latin typeface="Open Sans"/>
                  <a:ea typeface="+mn-ea"/>
                  <a:cs typeface="+mn-cs"/>
                </a:rPr>
                <a:t>BIL</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2"/>
          <p:cNvSpPr txBox="1"/>
          <p:nvPr/>
        </p:nvSpPr>
        <p:spPr>
          <a:xfrm>
            <a:off x="4084029" y="5579731"/>
            <a:ext cx="4023943" cy="1161472"/>
          </a:xfrm>
          <a:prstGeom prst="rect">
            <a:avLst/>
          </a:prstGeom>
        </p:spPr>
        <p:txBody>
          <a:bodyPr lIns="0" tIns="0" rIns="0" bIns="0" rtlCol="0" anchor="t">
            <a:spAutoFit/>
          </a:bodyPr>
          <a:lstStyle/>
          <a:p>
            <a:pPr marL="0" marR="0" lvl="0" indent="0" algn="ctr" defTabSz="609630" rtl="0" eaLnBrk="1" fontAlgn="auto" latinLnBrk="0" hangingPunct="1">
              <a:lnSpc>
                <a:spcPct val="156969"/>
              </a:lnSpc>
              <a:spcBef>
                <a:spcPts val="0"/>
              </a:spcBef>
              <a:spcAft>
                <a:spcPts val="0"/>
              </a:spcAft>
              <a:buClrTx/>
              <a:buSzTx/>
              <a:buFontTx/>
              <a:buNone/>
              <a:tabLst/>
              <a:defRPr/>
            </a:pPr>
            <a:r>
              <a:rPr kumimoji="0" lang="en-US" sz="1665" b="0" i="0" u="none" strike="noStrike" kern="1200" cap="none" spc="0" normalizeH="0" baseline="0" noProof="0">
                <a:ln>
                  <a:noFill/>
                </a:ln>
                <a:solidFill>
                  <a:srgbClr val="000000"/>
                </a:solidFill>
                <a:effectLst/>
                <a:uLnTx/>
                <a:uFillTx/>
                <a:latin typeface="Open Sans Light Bold"/>
                <a:ea typeface="+mn-ea"/>
                <a:cs typeface="+mn-cs"/>
              </a:rPr>
              <a:t>Contact Connie Guinn for assistance</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609630" rtl="0" eaLnBrk="1" fontAlgn="auto" latinLnBrk="0" hangingPunct="1">
              <a:lnSpc>
                <a:spcPct val="156969"/>
              </a:lnSpc>
              <a:spcBef>
                <a:spcPts val="0"/>
              </a:spcBef>
              <a:spcAft>
                <a:spcPts val="0"/>
              </a:spcAft>
              <a:buClrTx/>
              <a:buSzTx/>
              <a:buFontTx/>
              <a:buNone/>
              <a:tabLst/>
              <a:defRPr/>
            </a:pPr>
            <a:r>
              <a:rPr kumimoji="0" lang="en-US" sz="1665" b="0" i="0" u="none" strike="noStrike" kern="1200" cap="none" spc="0" normalizeH="0" baseline="0" noProof="0">
                <a:ln>
                  <a:noFill/>
                </a:ln>
                <a:solidFill>
                  <a:srgbClr val="000000"/>
                </a:solidFill>
                <a:effectLst/>
                <a:uLnTx/>
                <a:uFillTx/>
                <a:latin typeface="Open Sans Light Bold"/>
                <a:ea typeface="+mn-ea"/>
                <a:cs typeface="+mn-cs"/>
              </a:rPr>
              <a:t>(405)702-8248</a:t>
            </a:r>
          </a:p>
          <a:p>
            <a:pPr marL="0" marR="0" lvl="0" indent="0" algn="ctr" defTabSz="609630" rtl="0" eaLnBrk="1" fontAlgn="auto" latinLnBrk="0" hangingPunct="1">
              <a:lnSpc>
                <a:spcPct val="156969"/>
              </a:lnSpc>
              <a:spcBef>
                <a:spcPct val="0"/>
              </a:spcBef>
              <a:spcAft>
                <a:spcPts val="0"/>
              </a:spcAft>
              <a:buClrTx/>
              <a:buSzTx/>
              <a:buFontTx/>
              <a:buNone/>
              <a:tabLst/>
              <a:defRPr/>
            </a:pPr>
            <a:r>
              <a:rPr kumimoji="0" lang="en-US" sz="1665" b="0" i="0" u="none" strike="noStrike" kern="1200" cap="none" spc="0" normalizeH="0" baseline="0" noProof="0">
                <a:ln>
                  <a:noFill/>
                </a:ln>
                <a:solidFill>
                  <a:srgbClr val="000000"/>
                </a:solidFill>
                <a:effectLst/>
                <a:uLnTx/>
                <a:uFillTx/>
                <a:latin typeface="Open Sans Light Bold"/>
                <a:ea typeface="+mn-ea"/>
                <a:cs typeface="+mn-cs"/>
              </a:rPr>
              <a:t>connie.guinn@deq.ok.gov</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100000">
              <a:schemeClr val="tx2">
                <a:lumMod val="20000"/>
                <a:lumOff val="80000"/>
              </a:schemeClr>
            </a:gs>
          </a:gsLst>
          <a:lin ang="2700000" scaled="1"/>
        </a:gradFill>
        <a:effectLst/>
      </p:bgPr>
    </p:bg>
    <p:spTree>
      <p:nvGrpSpPr>
        <p:cNvPr id="1" name=""/>
        <p:cNvGrpSpPr/>
        <p:nvPr/>
      </p:nvGrpSpPr>
      <p:grpSpPr>
        <a:xfrm>
          <a:off x="0" y="0"/>
          <a:ext cx="0" cy="0"/>
          <a:chOff x="0" y="0"/>
          <a:chExt cx="0" cy="0"/>
        </a:xfrm>
      </p:grpSpPr>
      <p:sp>
        <p:nvSpPr>
          <p:cNvPr id="2" name="Freeform 2"/>
          <p:cNvSpPr/>
          <p:nvPr/>
        </p:nvSpPr>
        <p:spPr>
          <a:xfrm>
            <a:off x="360263" y="4563774"/>
            <a:ext cx="3398259" cy="1781157"/>
          </a:xfrm>
          <a:custGeom>
            <a:avLst/>
            <a:gdLst/>
            <a:ahLst/>
            <a:cxnLst/>
            <a:rect l="l" t="t" r="r" b="b"/>
            <a:pathLst>
              <a:path w="5097389" h="2671735">
                <a:moveTo>
                  <a:pt x="0" y="0"/>
                </a:moveTo>
                <a:lnTo>
                  <a:pt x="5097389" y="0"/>
                </a:lnTo>
                <a:lnTo>
                  <a:pt x="5097389" y="2671735"/>
                </a:lnTo>
                <a:lnTo>
                  <a:pt x="0" y="2671735"/>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1331472" y="252793"/>
            <a:ext cx="8983688" cy="876458"/>
          </a:xfrm>
          <a:prstGeom prst="rect">
            <a:avLst/>
          </a:prstGeom>
        </p:spPr>
        <p:txBody>
          <a:bodyPr wrap="square" lIns="0" tIns="0" rIns="0" bIns="0" rtlCol="0" anchor="t">
            <a:spAutoFit/>
          </a:bodyPr>
          <a:lstStyle/>
          <a:p>
            <a:pPr marL="0" marR="0" lvl="0" indent="0" algn="ctr" defTabSz="609630" rtl="0" eaLnBrk="1" fontAlgn="auto" latinLnBrk="0" hangingPunct="1">
              <a:lnSpc>
                <a:spcPct val="156213"/>
              </a:lnSpc>
              <a:spcBef>
                <a:spcPts val="0"/>
              </a:spcBef>
              <a:spcAft>
                <a:spcPts val="0"/>
              </a:spcAft>
              <a:buClrTx/>
              <a:buSzTx/>
              <a:buFontTx/>
              <a:buNone/>
              <a:tabLst/>
              <a:defRPr/>
            </a:pPr>
            <a:r>
              <a:rPr kumimoji="0" lang="en-US" sz="4067" b="0" i="0" u="none" strike="noStrike" kern="1200" cap="none" spc="0" normalizeH="0" baseline="0" noProof="0">
                <a:ln>
                  <a:noFill/>
                </a:ln>
                <a:solidFill>
                  <a:srgbClr val="000000"/>
                </a:solidFill>
                <a:effectLst/>
                <a:uLnTx/>
                <a:uFillTx/>
                <a:latin typeface="Poppins ExtraBold"/>
                <a:ea typeface="+mn-ea"/>
                <a:cs typeface="+mn-cs"/>
              </a:rPr>
              <a:t>LSL Investigation  &amp; Replacement</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521789" y="1673618"/>
            <a:ext cx="3075210" cy="1855451"/>
            <a:chOff x="0" y="-373653"/>
            <a:chExt cx="6150419" cy="3710902"/>
          </a:xfrm>
        </p:grpSpPr>
        <p:sp>
          <p:nvSpPr>
            <p:cNvPr id="8" name="TextBox 8"/>
            <p:cNvSpPr txBox="1"/>
            <p:nvPr/>
          </p:nvSpPr>
          <p:spPr>
            <a:xfrm>
              <a:off x="0" y="734485"/>
              <a:ext cx="6150419" cy="2602764"/>
            </a:xfrm>
            <a:prstGeom prst="rect">
              <a:avLst/>
            </a:prstGeom>
          </p:spPr>
          <p:txBody>
            <a:bodyPr lIns="0" tIns="0" rIns="0" bIns="0" rtlCol="0" anchor="t">
              <a:spAutoFit/>
            </a:bodyPr>
            <a:lstStyle/>
            <a:p>
              <a:pPr marL="403033" marR="0" lvl="1" indent="-201517" algn="l" defTabSz="609630" rtl="0" eaLnBrk="1" fontAlgn="auto" latinLnBrk="0" hangingPunct="1">
                <a:lnSpc>
                  <a:spcPct val="156936"/>
                </a:lnSpc>
                <a:spcBef>
                  <a:spcPts val="0"/>
                </a:spcBef>
                <a:spcAft>
                  <a:spcPts val="0"/>
                </a:spcAft>
                <a:buClrTx/>
                <a:buSzTx/>
                <a:buFont typeface="Arial"/>
                <a:buChar char="•"/>
                <a:tabLst/>
                <a:defRPr/>
              </a:pPr>
              <a:r>
                <a:rPr kumimoji="0" lang="en-US" sz="1866" b="0" i="0" u="none" strike="noStrike" kern="1200" cap="none" spc="0" normalizeH="0" baseline="0" noProof="0">
                  <a:ln>
                    <a:noFill/>
                  </a:ln>
                  <a:solidFill>
                    <a:srgbClr val="000000"/>
                  </a:solidFill>
                  <a:effectLst/>
                  <a:uLnTx/>
                  <a:uFillTx/>
                  <a:latin typeface="Open Sans Light"/>
                  <a:ea typeface="+mn-ea"/>
                  <a:cs typeface="+mn-cs"/>
                </a:rPr>
                <a:t> 51% Loan/49% subsidy</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403033" marR="0" lvl="1" indent="-201517" algn="l" defTabSz="609630" rtl="0" eaLnBrk="1" fontAlgn="auto" latinLnBrk="0" hangingPunct="1">
                <a:lnSpc>
                  <a:spcPct val="156936"/>
                </a:lnSpc>
                <a:spcBef>
                  <a:spcPts val="0"/>
                </a:spcBef>
                <a:spcAft>
                  <a:spcPts val="0"/>
                </a:spcAft>
                <a:buClrTx/>
                <a:buSzTx/>
                <a:buFont typeface="Arial"/>
                <a:buChar char="•"/>
                <a:tabLst/>
                <a:defRPr/>
              </a:pPr>
              <a:r>
                <a:rPr kumimoji="0" lang="en-US" sz="1866" b="0" i="0" u="none" strike="noStrike" kern="1200" cap="none" spc="0" normalizeH="0" baseline="0" noProof="0">
                  <a:ln>
                    <a:noFill/>
                  </a:ln>
                  <a:solidFill>
                    <a:srgbClr val="000000"/>
                  </a:solidFill>
                  <a:effectLst/>
                  <a:uLnTx/>
                  <a:uFillTx/>
                  <a:latin typeface="Open Sans Light"/>
                  <a:ea typeface="+mn-ea"/>
                  <a:cs typeface="+mn-cs"/>
                </a:rPr>
                <a:t>Principal forgiveness potentially available </a:t>
              </a:r>
              <a:endParaRPr kumimoji="0" lang="en-US" sz="1866" b="0" i="0" u="none" strike="noStrike" kern="1200" cap="none" spc="0" normalizeH="0" baseline="0" noProof="0">
                <a:ln>
                  <a:noFill/>
                </a:ln>
                <a:solidFill>
                  <a:srgbClr val="000000"/>
                </a:solidFill>
                <a:effectLst/>
                <a:uLnTx/>
                <a:uFillTx/>
                <a:latin typeface="Open Sans Light"/>
                <a:ea typeface="Open Sans Light"/>
                <a:cs typeface="Open Sans Light"/>
              </a:endParaRPr>
            </a:p>
          </p:txBody>
        </p:sp>
        <p:sp>
          <p:nvSpPr>
            <p:cNvPr id="9" name="TextBox 9"/>
            <p:cNvSpPr txBox="1"/>
            <p:nvPr/>
          </p:nvSpPr>
          <p:spPr>
            <a:xfrm>
              <a:off x="135686" y="-373653"/>
              <a:ext cx="5879045" cy="716094"/>
            </a:xfrm>
            <a:prstGeom prst="rect">
              <a:avLst/>
            </a:prstGeom>
          </p:spPr>
          <p:txBody>
            <a:bodyPr lIns="0" tIns="0" rIns="0" bIns="0" rtlCol="0" anchor="t">
              <a:spAutoFit/>
            </a:bodyPr>
            <a:lstStyle/>
            <a:p>
              <a:pPr marL="0" marR="0" lvl="0" indent="0" algn="ctr" defTabSz="609630" rtl="0" eaLnBrk="1" fontAlgn="auto" latinLnBrk="0" hangingPunct="1">
                <a:lnSpc>
                  <a:spcPct val="157104"/>
                </a:lnSpc>
                <a:spcBef>
                  <a:spcPct val="0"/>
                </a:spcBef>
                <a:spcAft>
                  <a:spcPts val="0"/>
                </a:spcAft>
                <a:buClrTx/>
                <a:buSzTx/>
                <a:buFontTx/>
                <a:buNone/>
                <a:tabLst/>
                <a:defRPr/>
              </a:pPr>
              <a:r>
                <a:rPr kumimoji="0" lang="en-US" sz="1666" b="1" i="0" u="none" strike="noStrike" kern="1200" cap="none" spc="0" normalizeH="0" baseline="0" noProof="0">
                  <a:ln>
                    <a:noFill/>
                  </a:ln>
                  <a:solidFill>
                    <a:srgbClr val="000000"/>
                  </a:solidFill>
                  <a:effectLst/>
                  <a:uLnTx/>
                  <a:uFillTx/>
                  <a:latin typeface="Open Sans Light Bold"/>
                  <a:ea typeface="+mn-ea"/>
                  <a:cs typeface="+mn-cs"/>
                </a:rPr>
                <a:t>SFY 2025 Summary</a:t>
              </a: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3920048" y="1648515"/>
            <a:ext cx="4351904" cy="4521409"/>
            <a:chOff x="0" y="287803"/>
            <a:chExt cx="8703808" cy="9042817"/>
          </a:xfrm>
        </p:grpSpPr>
        <p:sp>
          <p:nvSpPr>
            <p:cNvPr id="11" name="TextBox 11"/>
            <p:cNvSpPr txBox="1"/>
            <p:nvPr/>
          </p:nvSpPr>
          <p:spPr>
            <a:xfrm>
              <a:off x="0" y="1318685"/>
              <a:ext cx="8703808" cy="8011935"/>
            </a:xfrm>
            <a:prstGeom prst="rect">
              <a:avLst/>
            </a:prstGeom>
          </p:spPr>
          <p:txBody>
            <a:bodyPr lIns="0" tIns="0" rIns="0" bIns="0" rtlCol="0" anchor="t">
              <a:spAutoFit/>
            </a:bodyPr>
            <a:lstStyle/>
            <a:p>
              <a:pPr marL="403033" marR="0" lvl="1" indent="-201517" algn="l" defTabSz="609630" rtl="0" eaLnBrk="1" fontAlgn="auto" latinLnBrk="0" hangingPunct="1">
                <a:lnSpc>
                  <a:spcPct val="156936"/>
                </a:lnSpc>
                <a:spcBef>
                  <a:spcPts val="0"/>
                </a:spcBef>
                <a:spcAft>
                  <a:spcPts val="0"/>
                </a:spcAft>
                <a:buClrTx/>
                <a:buSzTx/>
                <a:buFont typeface="Arial"/>
                <a:buChar char="•"/>
                <a:tabLst/>
                <a:defRPr/>
              </a:pPr>
              <a:r>
                <a:rPr kumimoji="0" lang="en-US" sz="1866" b="0" i="0" u="none" strike="noStrike" kern="1200" cap="none" spc="0" normalizeH="0" baseline="0" noProof="0">
                  <a:ln>
                    <a:noFill/>
                  </a:ln>
                  <a:solidFill>
                    <a:srgbClr val="000000"/>
                  </a:solidFill>
                  <a:effectLst/>
                  <a:uLnTx/>
                  <a:uFillTx/>
                  <a:latin typeface="Open Sans Light"/>
                  <a:ea typeface="+mn-ea"/>
                  <a:cs typeface="+mn-cs"/>
                </a:rPr>
                <a:t>Serving </a:t>
              </a:r>
              <a:r>
                <a:rPr kumimoji="0" lang="en-US" sz="1866" b="1" i="0" u="none" strike="noStrike" kern="1200" cap="none" spc="0" normalizeH="0" baseline="0" noProof="0">
                  <a:ln>
                    <a:noFill/>
                  </a:ln>
                  <a:solidFill>
                    <a:srgbClr val="000000"/>
                  </a:solidFill>
                  <a:effectLst/>
                  <a:uLnTx/>
                  <a:uFillTx/>
                  <a:latin typeface="Open Sans Light"/>
                  <a:ea typeface="+mn-ea"/>
                  <a:cs typeface="+mn-cs"/>
                </a:rPr>
                <a:t>10,000 people or fewer</a:t>
              </a:r>
              <a:r>
                <a:rPr kumimoji="0" lang="en-US" sz="1866" b="0" i="0" u="none" strike="noStrike" kern="1200" cap="none" spc="0" normalizeH="0" baseline="0" noProof="0">
                  <a:ln>
                    <a:noFill/>
                  </a:ln>
                  <a:solidFill>
                    <a:srgbClr val="000000"/>
                  </a:solidFill>
                  <a:effectLst/>
                  <a:uLnTx/>
                  <a:uFillTx/>
                  <a:latin typeface="Open Sans Light"/>
                  <a:ea typeface="+mn-ea"/>
                  <a:cs typeface="+mn-cs"/>
                </a:rPr>
                <a:t>, may receive up to </a:t>
              </a:r>
              <a:r>
                <a:rPr kumimoji="0" lang="en-US" sz="1866" b="1" i="0" u="none" strike="noStrike" kern="1200" cap="none" spc="0" normalizeH="0" baseline="0" noProof="0">
                  <a:ln>
                    <a:noFill/>
                  </a:ln>
                  <a:solidFill>
                    <a:srgbClr val="000000"/>
                  </a:solidFill>
                  <a:effectLst/>
                  <a:uLnTx/>
                  <a:uFillTx/>
                  <a:latin typeface="Open Sans Light"/>
                  <a:ea typeface="+mn-ea"/>
                  <a:cs typeface="+mn-cs"/>
                </a:rPr>
                <a:t>100% loan forgiveness </a:t>
              </a:r>
              <a:r>
                <a:rPr kumimoji="0" lang="en-US" sz="1866" b="0" i="0" u="none" strike="noStrike" kern="1200" cap="none" spc="0" normalizeH="0" baseline="0" noProof="0">
                  <a:ln>
                    <a:noFill/>
                  </a:ln>
                  <a:solidFill>
                    <a:srgbClr val="000000"/>
                  </a:solidFill>
                  <a:effectLst/>
                  <a:uLnTx/>
                  <a:uFillTx/>
                  <a:latin typeface="Open Sans Light"/>
                  <a:ea typeface="+mn-ea"/>
                  <a:cs typeface="+mn-cs"/>
                </a:rPr>
                <a:t>for eligible projects.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403033" marR="0" lvl="1" indent="-201517" algn="just" defTabSz="609630" rtl="0" eaLnBrk="1" fontAlgn="auto" latinLnBrk="0" hangingPunct="1">
                <a:lnSpc>
                  <a:spcPct val="156936"/>
                </a:lnSpc>
                <a:spcBef>
                  <a:spcPts val="0"/>
                </a:spcBef>
                <a:spcAft>
                  <a:spcPts val="0"/>
                </a:spcAft>
                <a:buClrTx/>
                <a:buSzTx/>
                <a:buFont typeface="Arial"/>
                <a:buChar char="•"/>
                <a:tabLst/>
                <a:defRPr/>
              </a:pPr>
              <a:r>
                <a:rPr kumimoji="0" lang="en-US" sz="1866" b="0" i="0" u="none" strike="noStrike" kern="1200" cap="none" spc="0" normalizeH="0" baseline="0" noProof="0">
                  <a:ln>
                    <a:noFill/>
                  </a:ln>
                  <a:solidFill>
                    <a:srgbClr val="000000"/>
                  </a:solidFill>
                  <a:effectLst/>
                  <a:uLnTx/>
                  <a:uFillTx/>
                  <a:latin typeface="Open Sans Light"/>
                  <a:ea typeface="+mn-ea"/>
                  <a:cs typeface="+mn-cs"/>
                </a:rPr>
                <a:t>Serving </a:t>
              </a:r>
              <a:r>
                <a:rPr kumimoji="0" lang="en-US" sz="1866" b="1" i="0" u="none" strike="noStrike" kern="1200" cap="none" spc="0" normalizeH="0" baseline="0" noProof="0">
                  <a:ln>
                    <a:noFill/>
                  </a:ln>
                  <a:solidFill>
                    <a:srgbClr val="000000"/>
                  </a:solidFill>
                  <a:effectLst/>
                  <a:uLnTx/>
                  <a:uFillTx/>
                  <a:latin typeface="Open Sans Light"/>
                  <a:ea typeface="+mn-ea"/>
                  <a:cs typeface="+mn-cs"/>
                </a:rPr>
                <a:t>more than 10,000 people</a:t>
              </a:r>
              <a:r>
                <a:rPr kumimoji="0" lang="en-US" sz="1866" b="0" i="0" u="none" strike="noStrike" kern="1200" cap="none" spc="0" normalizeH="0" baseline="0" noProof="0">
                  <a:ln>
                    <a:noFill/>
                  </a:ln>
                  <a:solidFill>
                    <a:srgbClr val="000000"/>
                  </a:solidFill>
                  <a:effectLst/>
                  <a:uLnTx/>
                  <a:uFillTx/>
                  <a:latin typeface="Open Sans Light"/>
                  <a:ea typeface="+mn-ea"/>
                  <a:cs typeface="+mn-cs"/>
                </a:rPr>
                <a:t>, will qualify for </a:t>
              </a:r>
              <a:r>
                <a:rPr kumimoji="0" lang="en-US" sz="1866" b="1" i="0" u="none" strike="noStrike" kern="1200" cap="none" spc="0" normalizeH="0" baseline="0" noProof="0">
                  <a:ln>
                    <a:noFill/>
                  </a:ln>
                  <a:solidFill>
                    <a:srgbClr val="000000"/>
                  </a:solidFill>
                  <a:effectLst/>
                  <a:uLnTx/>
                  <a:uFillTx/>
                  <a:latin typeface="Open Sans Light"/>
                  <a:ea typeface="+mn-ea"/>
                  <a:cs typeface="+mn-cs"/>
                </a:rPr>
                <a:t>50% of the loan amount, or $3.5M</a:t>
              </a:r>
              <a:r>
                <a:rPr kumimoji="0" lang="en-US" sz="1866" b="0" i="0" u="none" strike="noStrike" kern="1200" cap="none" spc="0" normalizeH="0" baseline="0" noProof="0">
                  <a:ln>
                    <a:noFill/>
                  </a:ln>
                  <a:solidFill>
                    <a:srgbClr val="000000"/>
                  </a:solidFill>
                  <a:effectLst/>
                  <a:uLnTx/>
                  <a:uFillTx/>
                  <a:latin typeface="Open Sans Light"/>
                  <a:ea typeface="+mn-ea"/>
                  <a:cs typeface="+mn-cs"/>
                </a:rPr>
                <a:t>, whichever is less as loan forgiveness.​</a:t>
              </a:r>
              <a:endParaRPr kumimoji="0" lang="en-US" sz="1866" b="0" i="0" u="none" strike="noStrike" kern="1200" cap="none" spc="0" normalizeH="0" baseline="0" noProof="0">
                <a:ln>
                  <a:noFill/>
                </a:ln>
                <a:solidFill>
                  <a:srgbClr val="000000"/>
                </a:solidFill>
                <a:effectLst/>
                <a:uLnTx/>
                <a:uFillTx/>
                <a:latin typeface="Open Sans Light"/>
                <a:ea typeface="Open Sans Light"/>
                <a:cs typeface="Open Sans Light"/>
              </a:endParaRPr>
            </a:p>
            <a:p>
              <a:pPr marL="403033" marR="0" lvl="1" indent="-201517" algn="just" defTabSz="609630" rtl="0" eaLnBrk="1" fontAlgn="auto" latinLnBrk="0" hangingPunct="1">
                <a:lnSpc>
                  <a:spcPct val="156936"/>
                </a:lnSpc>
                <a:spcBef>
                  <a:spcPts val="0"/>
                </a:spcBef>
                <a:spcAft>
                  <a:spcPts val="0"/>
                </a:spcAft>
                <a:buClrTx/>
                <a:buSzTx/>
                <a:buFont typeface="Arial"/>
                <a:buChar char="•"/>
                <a:tabLst/>
                <a:defRPr/>
              </a:pPr>
              <a:r>
                <a:rPr kumimoji="0" lang="en-US" sz="1866" b="0" i="0" u="none" strike="noStrike" kern="1200" cap="none" spc="0" normalizeH="0" baseline="0" noProof="0">
                  <a:ln>
                    <a:noFill/>
                  </a:ln>
                  <a:solidFill>
                    <a:srgbClr val="000000"/>
                  </a:solidFill>
                  <a:effectLst/>
                  <a:uLnTx/>
                  <a:uFillTx/>
                  <a:latin typeface="Open Sans Light"/>
                  <a:ea typeface="+mn-ea"/>
                  <a:cs typeface="+mn-cs"/>
                </a:rPr>
                <a:t>Serving </a:t>
              </a:r>
              <a:r>
                <a:rPr kumimoji="0" lang="en-US" sz="1866" b="1" i="0" u="none" strike="noStrike" kern="1200" cap="none" spc="0" normalizeH="0" baseline="0" noProof="0">
                  <a:ln>
                    <a:noFill/>
                  </a:ln>
                  <a:solidFill>
                    <a:srgbClr val="000000"/>
                  </a:solidFill>
                  <a:effectLst/>
                  <a:uLnTx/>
                  <a:uFillTx/>
                  <a:latin typeface="Open Sans Light"/>
                  <a:ea typeface="+mn-ea"/>
                  <a:cs typeface="+mn-cs"/>
                </a:rPr>
                <a:t>3,300 or less </a:t>
              </a:r>
              <a:r>
                <a:rPr kumimoji="0" lang="en-US" sz="1866" b="0" i="0" u="none" strike="noStrike" kern="1200" cap="none" spc="0" normalizeH="0" baseline="0" noProof="0">
                  <a:ln>
                    <a:noFill/>
                  </a:ln>
                  <a:solidFill>
                    <a:srgbClr val="000000"/>
                  </a:solidFill>
                  <a:effectLst/>
                  <a:uLnTx/>
                  <a:uFillTx/>
                  <a:latin typeface="Open Sans Light"/>
                  <a:ea typeface="+mn-ea"/>
                  <a:cs typeface="+mn-cs"/>
                </a:rPr>
                <a:t>qualifies for</a:t>
              </a:r>
              <a:r>
                <a:rPr kumimoji="0" lang="en-US" sz="1866" b="0" i="0" u="none" strike="noStrike" kern="1200" cap="none" spc="0" normalizeH="0" baseline="0" noProof="0">
                  <a:ln>
                    <a:noFill/>
                  </a:ln>
                  <a:solidFill>
                    <a:srgbClr val="000000"/>
                  </a:solidFill>
                  <a:effectLst/>
                  <a:uLnTx/>
                  <a:uFillTx/>
                  <a:latin typeface="Open Sans Light Bold"/>
                  <a:ea typeface="+mn-ea"/>
                  <a:cs typeface="+mn-cs"/>
                </a:rPr>
                <a:t> free</a:t>
              </a:r>
              <a:r>
                <a:rPr kumimoji="0" lang="en-US" sz="1866" b="0" i="0" u="none" strike="noStrike" kern="1200" cap="none" spc="0" normalizeH="0" baseline="0" noProof="0">
                  <a:ln>
                    <a:noFill/>
                  </a:ln>
                  <a:solidFill>
                    <a:srgbClr val="000000"/>
                  </a:solidFill>
                  <a:effectLst/>
                  <a:uLnTx/>
                  <a:uFillTx/>
                  <a:latin typeface="Open Sans Light"/>
                  <a:ea typeface="+mn-ea"/>
                  <a:cs typeface="+mn-cs"/>
                </a:rPr>
                <a:t> LSL Inventory Assistance</a:t>
              </a:r>
              <a:endParaRPr kumimoji="0" lang="en-US" sz="1866" b="0" i="0" u="none" strike="noStrike" kern="1200" cap="none" spc="0" normalizeH="0" baseline="0" noProof="0">
                <a:ln>
                  <a:noFill/>
                </a:ln>
                <a:solidFill>
                  <a:srgbClr val="000000"/>
                </a:solidFill>
                <a:effectLst/>
                <a:uLnTx/>
                <a:uFillTx/>
                <a:latin typeface="Open Sans Light"/>
                <a:ea typeface="Open Sans Light"/>
                <a:cs typeface="Open Sans Light"/>
              </a:endParaRPr>
            </a:p>
          </p:txBody>
        </p:sp>
        <p:sp>
          <p:nvSpPr>
            <p:cNvPr id="12" name="TextBox 12"/>
            <p:cNvSpPr txBox="1"/>
            <p:nvPr/>
          </p:nvSpPr>
          <p:spPr>
            <a:xfrm>
              <a:off x="397478" y="287803"/>
              <a:ext cx="6744564" cy="714042"/>
            </a:xfrm>
            <a:prstGeom prst="rect">
              <a:avLst/>
            </a:prstGeom>
          </p:spPr>
          <p:txBody>
            <a:bodyPr wrap="square" lIns="0" tIns="0" rIns="0" bIns="0" rtlCol="0" anchor="t">
              <a:spAutoFit/>
            </a:bodyPr>
            <a:lstStyle/>
            <a:p>
              <a:pPr marL="0" marR="0" lvl="0" indent="0" algn="ctr" defTabSz="609630" rtl="0" eaLnBrk="1" fontAlgn="auto" latinLnBrk="0" hangingPunct="1">
                <a:lnSpc>
                  <a:spcPct val="157104"/>
                </a:lnSpc>
                <a:spcBef>
                  <a:spcPts val="0"/>
                </a:spcBef>
                <a:spcAft>
                  <a:spcPts val="0"/>
                </a:spcAft>
                <a:buClrTx/>
                <a:buSzTx/>
                <a:buFontTx/>
                <a:buNone/>
                <a:tabLst/>
                <a:defRPr/>
              </a:pPr>
              <a:r>
                <a:rPr kumimoji="0" lang="en-US" sz="1666" b="1" i="0" u="none" strike="noStrike" kern="1200" cap="none" spc="0" normalizeH="0" baseline="0" noProof="0">
                  <a:ln>
                    <a:noFill/>
                  </a:ln>
                  <a:solidFill>
                    <a:srgbClr val="000000"/>
                  </a:solidFill>
                  <a:effectLst/>
                  <a:uLnTx/>
                  <a:uFillTx/>
                  <a:latin typeface="Open Sans Light Bold"/>
                  <a:ea typeface="+mn-ea"/>
                  <a:cs typeface="+mn-cs"/>
                </a:rPr>
                <a:t>Subsidy: Disadvantaged</a:t>
              </a:r>
            </a:p>
          </p:txBody>
        </p:sp>
      </p:grpSp>
      <p:grpSp>
        <p:nvGrpSpPr>
          <p:cNvPr id="13" name="Group 13"/>
          <p:cNvGrpSpPr/>
          <p:nvPr/>
        </p:nvGrpSpPr>
        <p:grpSpPr>
          <a:xfrm>
            <a:off x="8544672" y="1667486"/>
            <a:ext cx="3240232" cy="3665731"/>
            <a:chOff x="-232838" y="-385916"/>
            <a:chExt cx="6480465" cy="6617044"/>
          </a:xfrm>
        </p:grpSpPr>
        <p:sp>
          <p:nvSpPr>
            <p:cNvPr id="14" name="TextBox 14"/>
            <p:cNvSpPr txBox="1"/>
            <p:nvPr/>
          </p:nvSpPr>
          <p:spPr>
            <a:xfrm>
              <a:off x="-2" y="625308"/>
              <a:ext cx="6014791" cy="5605820"/>
            </a:xfrm>
            <a:prstGeom prst="rect">
              <a:avLst/>
            </a:prstGeom>
          </p:spPr>
          <p:txBody>
            <a:bodyPr lIns="0" tIns="0" rIns="0" bIns="0" rtlCol="0" anchor="t">
              <a:spAutoFit/>
            </a:bodyPr>
            <a:lstStyle/>
            <a:p>
              <a:pPr marL="403033" marR="0" lvl="1" indent="-201517" algn="l" defTabSz="609630" rtl="0" eaLnBrk="1" fontAlgn="auto" latinLnBrk="0" hangingPunct="1">
                <a:lnSpc>
                  <a:spcPct val="156936"/>
                </a:lnSpc>
                <a:spcBef>
                  <a:spcPts val="0"/>
                </a:spcBef>
                <a:spcAft>
                  <a:spcPts val="0"/>
                </a:spcAft>
                <a:buClrTx/>
                <a:buSzTx/>
                <a:buFont typeface="Arial"/>
                <a:buChar char="•"/>
                <a:tabLst/>
                <a:defRPr/>
              </a:pPr>
              <a:r>
                <a:rPr kumimoji="0" lang="en-US" sz="1866" b="0" i="0" u="none" strike="noStrike" kern="1200" cap="none" spc="0" normalizeH="0" baseline="0" noProof="0">
                  <a:ln>
                    <a:noFill/>
                  </a:ln>
                  <a:solidFill>
                    <a:srgbClr val="000000"/>
                  </a:solidFill>
                  <a:effectLst/>
                  <a:uLnTx/>
                  <a:uFillTx/>
                  <a:latin typeface="Open Sans Light"/>
                  <a:ea typeface="+mn-ea"/>
                  <a:cs typeface="+mn-cs"/>
                </a:rPr>
                <a:t>Areas of low income (below 90% NMHI) and people of color may receive </a:t>
              </a:r>
              <a:r>
                <a:rPr kumimoji="0" lang="en-US" sz="1866" b="1" i="0" u="none" strike="noStrike" kern="1200" cap="none" spc="0" normalizeH="0" baseline="0" noProof="0">
                  <a:ln>
                    <a:noFill/>
                  </a:ln>
                  <a:solidFill>
                    <a:srgbClr val="000000"/>
                  </a:solidFill>
                  <a:effectLst/>
                  <a:uLnTx/>
                  <a:uFillTx/>
                  <a:latin typeface="Open Sans Light"/>
                  <a:ea typeface="+mn-ea"/>
                  <a:cs typeface="+mn-cs"/>
                </a:rPr>
                <a:t>loan forgiveness of up to 100% </a:t>
              </a:r>
              <a:r>
                <a:rPr kumimoji="0" lang="en-US" sz="1866" b="0" i="0" u="none" strike="noStrike" kern="1200" cap="none" spc="0" normalizeH="0" baseline="0" noProof="0">
                  <a:ln>
                    <a:noFill/>
                  </a:ln>
                  <a:solidFill>
                    <a:srgbClr val="000000"/>
                  </a:solidFill>
                  <a:effectLst/>
                  <a:uLnTx/>
                  <a:uFillTx/>
                  <a:latin typeface="Open Sans Light"/>
                  <a:ea typeface="+mn-ea"/>
                  <a:cs typeface="+mn-cs"/>
                </a:rPr>
                <a:t>of the cost of the project to serve that area.</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232838" y="-385916"/>
              <a:ext cx="6480465" cy="632077"/>
            </a:xfrm>
            <a:prstGeom prst="rect">
              <a:avLst/>
            </a:prstGeom>
          </p:spPr>
          <p:txBody>
            <a:bodyPr wrap="square" lIns="0" tIns="0" rIns="0" bIns="0" rtlCol="0" anchor="t">
              <a:spAutoFit/>
            </a:bodyPr>
            <a:lstStyle/>
            <a:p>
              <a:pPr marL="0" marR="0" lvl="0" indent="0" algn="ctr" defTabSz="609630" rtl="0" eaLnBrk="1" fontAlgn="auto" latinLnBrk="0" hangingPunct="1">
                <a:lnSpc>
                  <a:spcPct val="160501"/>
                </a:lnSpc>
                <a:spcBef>
                  <a:spcPts val="0"/>
                </a:spcBef>
                <a:spcAft>
                  <a:spcPts val="0"/>
                </a:spcAft>
                <a:buClrTx/>
                <a:buSzTx/>
                <a:buFontTx/>
                <a:buNone/>
                <a:tabLst/>
                <a:defRPr/>
              </a:pPr>
              <a:r>
                <a:rPr kumimoji="0" lang="en-US" sz="1599" b="1" i="0" u="none" strike="noStrike" kern="1200" cap="none" spc="0" normalizeH="0" baseline="0" noProof="0">
                  <a:ln>
                    <a:noFill/>
                  </a:ln>
                  <a:solidFill>
                    <a:srgbClr val="000000"/>
                  </a:solidFill>
                  <a:effectLst/>
                  <a:uLnTx/>
                  <a:uFillTx/>
                  <a:latin typeface="Open Sans Light Bold"/>
                  <a:ea typeface="+mn-ea"/>
                  <a:cs typeface="+mn-cs"/>
                </a:rPr>
                <a:t>Subsidy: Not Disadvantaged</a:t>
              </a:r>
            </a:p>
          </p:txBody>
        </p:sp>
      </p:grpSp>
      <p:grpSp>
        <p:nvGrpSpPr>
          <p:cNvPr id="16" name="Group 16"/>
          <p:cNvGrpSpPr/>
          <p:nvPr/>
        </p:nvGrpSpPr>
        <p:grpSpPr>
          <a:xfrm rot="218583">
            <a:off x="10360055" y="144110"/>
            <a:ext cx="1459511" cy="1459511"/>
            <a:chOff x="61226" y="0"/>
            <a:chExt cx="2919022" cy="2919022"/>
          </a:xfrm>
        </p:grpSpPr>
        <p:grpSp>
          <p:nvGrpSpPr>
            <p:cNvPr id="17" name="Group 17"/>
            <p:cNvGrpSpPr/>
            <p:nvPr/>
          </p:nvGrpSpPr>
          <p:grpSpPr>
            <a:xfrm>
              <a:off x="61226" y="0"/>
              <a:ext cx="2919022" cy="291902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w="76200" cap="sq">
                <a:solidFill>
                  <a:srgbClr val="FFFFFF"/>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ct val="164166"/>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p:txBody>
          </p:sp>
        </p:grpSp>
        <p:sp>
          <p:nvSpPr>
            <p:cNvPr id="20" name="TextBox 20"/>
            <p:cNvSpPr txBox="1"/>
            <p:nvPr/>
          </p:nvSpPr>
          <p:spPr>
            <a:xfrm rot="982034">
              <a:off x="96860" y="578925"/>
              <a:ext cx="2805138" cy="1665456"/>
            </a:xfrm>
            <a:prstGeom prst="rect">
              <a:avLst/>
            </a:prstGeom>
          </p:spPr>
          <p:txBody>
            <a:bodyPr lIns="0" tIns="0" rIns="0" bIns="0" rtlCol="0" anchor="t">
              <a:spAutoFit/>
            </a:bodyPr>
            <a:lstStyle/>
            <a:p>
              <a:pPr marL="0" marR="0" lvl="0" indent="0" algn="ctr" defTabSz="609630" rtl="0" eaLnBrk="1" fontAlgn="auto" latinLnBrk="0" hangingPunct="1">
                <a:lnSpc>
                  <a:spcPct val="156536"/>
                </a:lnSpc>
                <a:spcBef>
                  <a:spcPts val="0"/>
                </a:spcBef>
                <a:spcAft>
                  <a:spcPts val="0"/>
                </a:spcAft>
                <a:buClrTx/>
                <a:buSzTx/>
                <a:buFontTx/>
                <a:buNone/>
                <a:tabLst/>
                <a:defRPr/>
              </a:pPr>
              <a:r>
                <a:rPr kumimoji="0" lang="en-US" sz="3875" b="0" i="0" u="none" strike="noStrike" kern="1200" cap="none" spc="0" normalizeH="0" baseline="0" noProof="0">
                  <a:ln>
                    <a:noFill/>
                  </a:ln>
                  <a:solidFill>
                    <a:srgbClr val="000000"/>
                  </a:solidFill>
                  <a:effectLst/>
                  <a:uLnTx/>
                  <a:uFillTx/>
                  <a:latin typeface="Open Sans"/>
                  <a:ea typeface="+mn-ea"/>
                  <a:cs typeface="+mn-cs"/>
                </a:rPr>
                <a:t>BIL</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21"/>
          <p:cNvSpPr/>
          <p:nvPr/>
        </p:nvSpPr>
        <p:spPr>
          <a:xfrm rot="20057829">
            <a:off x="-20179" y="268381"/>
            <a:ext cx="1643544" cy="1643544"/>
          </a:xfrm>
          <a:custGeom>
            <a:avLst/>
            <a:gdLst/>
            <a:ahLst/>
            <a:cxnLst/>
            <a:rect l="l" t="t" r="r" b="b"/>
            <a:pathLst>
              <a:path w="2465316" h="2465316">
                <a:moveTo>
                  <a:pt x="0" y="0"/>
                </a:moveTo>
                <a:lnTo>
                  <a:pt x="2465317" y="0"/>
                </a:lnTo>
                <a:lnTo>
                  <a:pt x="2465317" y="2465316"/>
                </a:lnTo>
                <a:lnTo>
                  <a:pt x="0" y="2465316"/>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100000">
              <a:schemeClr val="accent1">
                <a:lumMod val="20000"/>
                <a:lumOff val="80000"/>
              </a:schemeClr>
            </a:gs>
          </a:gsLst>
          <a:lin ang="2700000" scaled="1"/>
          <a:tileRect/>
        </a:gradFill>
        <a:effectLst/>
      </p:bgPr>
    </p:bg>
    <p:spTree>
      <p:nvGrpSpPr>
        <p:cNvPr id="1" name=""/>
        <p:cNvGrpSpPr/>
        <p:nvPr/>
      </p:nvGrpSpPr>
      <p:grpSpPr>
        <a:xfrm>
          <a:off x="0" y="0"/>
          <a:ext cx="0" cy="0"/>
          <a:chOff x="0" y="0"/>
          <a:chExt cx="0" cy="0"/>
        </a:xfrm>
      </p:grpSpPr>
      <p:sp>
        <p:nvSpPr>
          <p:cNvPr id="2" name="Freeform 2"/>
          <p:cNvSpPr/>
          <p:nvPr/>
        </p:nvSpPr>
        <p:spPr>
          <a:xfrm>
            <a:off x="3497704" y="2571289"/>
            <a:ext cx="5196589" cy="3087204"/>
          </a:xfrm>
          <a:custGeom>
            <a:avLst/>
            <a:gdLst/>
            <a:ahLst/>
            <a:cxnLst/>
            <a:rect l="l" t="t" r="r" b="b"/>
            <a:pathLst>
              <a:path w="7794883" h="4630806">
                <a:moveTo>
                  <a:pt x="0" y="0"/>
                </a:moveTo>
                <a:lnTo>
                  <a:pt x="7794884" y="0"/>
                </a:lnTo>
                <a:lnTo>
                  <a:pt x="7794884" y="4630806"/>
                </a:lnTo>
                <a:lnTo>
                  <a:pt x="0" y="463080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3809077" y="80575"/>
            <a:ext cx="4573847" cy="2125582"/>
          </a:xfrm>
          <a:prstGeom prst="rect">
            <a:avLst/>
          </a:prstGeom>
        </p:spPr>
        <p:txBody>
          <a:bodyPr lIns="0" tIns="0" rIns="0" bIns="0" rtlCol="0" anchor="t">
            <a:spAutoFit/>
          </a:bodyPr>
          <a:lstStyle/>
          <a:p>
            <a:pPr marL="0" marR="0" lvl="0" indent="0" algn="ctr" defTabSz="609630" rtl="0" eaLnBrk="1" fontAlgn="auto" latinLnBrk="0" hangingPunct="1">
              <a:lnSpc>
                <a:spcPct val="156105"/>
              </a:lnSpc>
              <a:spcBef>
                <a:spcPts val="0"/>
              </a:spcBef>
              <a:spcAft>
                <a:spcPts val="0"/>
              </a:spcAft>
              <a:buClrTx/>
              <a:buSzTx/>
              <a:buFontTx/>
              <a:buNone/>
              <a:tabLst/>
              <a:defRPr/>
            </a:pPr>
            <a:r>
              <a:rPr kumimoji="0" lang="en-US" sz="4666" b="0" i="0" u="none" strike="noStrike" kern="1200" cap="none" spc="0" normalizeH="0" baseline="0" noProof="0">
                <a:ln>
                  <a:noFill/>
                </a:ln>
                <a:solidFill>
                  <a:srgbClr val="000000"/>
                </a:solidFill>
                <a:effectLst/>
                <a:uLnTx/>
                <a:uFillTx/>
                <a:latin typeface="Poppins ExtraBold"/>
                <a:ea typeface="+mn-ea"/>
                <a:cs typeface="+mn-cs"/>
              </a:rPr>
              <a:t>Emerging Contaminants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89739" y="2139527"/>
            <a:ext cx="3031263" cy="3426066"/>
          </a:xfrm>
          <a:prstGeom prst="rect">
            <a:avLst/>
          </a:prstGeom>
        </p:spPr>
        <p:txBody>
          <a:bodyPr lIns="0" tIns="0" rIns="0" bIns="0" rtlCol="0" anchor="t">
            <a:spAutoFit/>
          </a:bodyPr>
          <a:lstStyle/>
          <a:p>
            <a:pPr marL="402590" marR="0" lvl="1" indent="-201295" algn="l" defTabSz="609630" rtl="0" eaLnBrk="1" fontAlgn="auto" latinLnBrk="0" hangingPunct="1">
              <a:lnSpc>
                <a:spcPct val="156936"/>
              </a:lnSpc>
              <a:spcBef>
                <a:spcPts val="0"/>
              </a:spcBef>
              <a:spcAft>
                <a:spcPts val="0"/>
              </a:spcAft>
              <a:buClrTx/>
              <a:buSzTx/>
              <a:buFont typeface="Arial"/>
              <a:buChar char="•"/>
              <a:tabLst/>
              <a:defRPr/>
            </a:pPr>
            <a:r>
              <a:rPr kumimoji="0" lang="en-US" sz="1866" b="0" i="0" u="none" strike="noStrike" kern="1200" cap="none" spc="0" normalizeH="0" baseline="0" noProof="0">
                <a:ln>
                  <a:noFill/>
                </a:ln>
                <a:solidFill>
                  <a:srgbClr val="000000"/>
                </a:solidFill>
                <a:effectLst/>
                <a:uLnTx/>
                <a:uFillTx/>
                <a:latin typeface="Open Sans Light"/>
                <a:ea typeface="+mn-ea"/>
                <a:cs typeface="+mn-cs"/>
              </a:rPr>
              <a:t>100% subsidy</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609630" rtl="0" eaLnBrk="1" fontAlgn="auto" latinLnBrk="0" hangingPunct="1">
              <a:lnSpc>
                <a:spcPct val="156936"/>
              </a:lnSpc>
              <a:spcBef>
                <a:spcPts val="0"/>
              </a:spcBef>
              <a:spcAft>
                <a:spcPts val="0"/>
              </a:spcAft>
              <a:buClrTx/>
              <a:buSzTx/>
              <a:buFontTx/>
              <a:buNone/>
              <a:tabLst/>
              <a:defRPr/>
            </a:pPr>
            <a:endParaRPr kumimoji="0" lang="en-US" sz="1866" b="0" i="0" u="none" strike="noStrike" kern="1200" cap="none" spc="0" normalizeH="0" baseline="0" noProof="0">
              <a:ln>
                <a:noFill/>
              </a:ln>
              <a:solidFill>
                <a:srgbClr val="000000"/>
              </a:solidFill>
              <a:effectLst/>
              <a:uLnTx/>
              <a:uFillTx/>
              <a:latin typeface="Open Sans Light"/>
              <a:ea typeface="Open Sans Light"/>
              <a:cs typeface="Open Sans Light"/>
            </a:endParaRPr>
          </a:p>
          <a:p>
            <a:pPr marL="402590" marR="0" lvl="1" indent="-201295" algn="l" defTabSz="609630" rtl="0" eaLnBrk="1" fontAlgn="auto" latinLnBrk="0" hangingPunct="1">
              <a:lnSpc>
                <a:spcPct val="156936"/>
              </a:lnSpc>
              <a:spcBef>
                <a:spcPts val="0"/>
              </a:spcBef>
              <a:spcAft>
                <a:spcPts val="0"/>
              </a:spcAft>
              <a:buClrTx/>
              <a:buSzTx/>
              <a:buFont typeface="Arial"/>
              <a:buChar char="•"/>
              <a:tabLst/>
              <a:defRPr/>
            </a:pPr>
            <a:r>
              <a:rPr kumimoji="0" lang="en-US" sz="1866" b="0" i="0" u="none" strike="noStrike" kern="1200" cap="none" spc="0" normalizeH="0" baseline="0" noProof="0">
                <a:ln>
                  <a:noFill/>
                </a:ln>
                <a:solidFill>
                  <a:srgbClr val="000000"/>
                </a:solidFill>
                <a:effectLst/>
                <a:uLnTx/>
                <a:uFillTx/>
                <a:latin typeface="Open Sans Light"/>
                <a:ea typeface="+mn-ea"/>
                <a:cs typeface="+mn-cs"/>
              </a:rPr>
              <a:t>Total allotment for SFY 25 is $</a:t>
            </a:r>
            <a:r>
              <a:rPr kumimoji="0" lang="en-US" sz="1866" b="1" i="0" u="none" strike="noStrike" kern="1200" cap="none" spc="0" normalizeH="0" baseline="0" noProof="0">
                <a:ln>
                  <a:noFill/>
                </a:ln>
                <a:solidFill>
                  <a:srgbClr val="000000"/>
                </a:solidFill>
                <a:effectLst/>
                <a:uLnTx/>
                <a:uFillTx/>
                <a:latin typeface="Open Sans Light"/>
                <a:ea typeface="+mn-ea"/>
                <a:cs typeface="+mn-cs"/>
              </a:rPr>
              <a:t>11,104,000</a:t>
            </a:r>
            <a:endParaRPr kumimoji="0" lang="en-US" sz="1866" b="1" i="0" u="none" strike="no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56036"/>
              </a:lnSpc>
              <a:spcBef>
                <a:spcPts val="0"/>
              </a:spcBef>
              <a:spcAft>
                <a:spcPts val="0"/>
              </a:spcAft>
              <a:buClrTx/>
              <a:buSzTx/>
              <a:buFontTx/>
              <a:buNone/>
              <a:tabLst/>
              <a:defRPr/>
            </a:pPr>
            <a:endParaRPr kumimoji="0" lang="en-US" sz="1866" b="0" i="0" u="none" strike="noStrike" kern="1200" cap="none" spc="0" normalizeH="0" baseline="0" noProof="0">
              <a:ln>
                <a:noFill/>
              </a:ln>
              <a:solidFill>
                <a:srgbClr val="000000"/>
              </a:solidFill>
              <a:effectLst/>
              <a:uLnTx/>
              <a:uFillTx/>
              <a:latin typeface="Open Sans Light"/>
              <a:ea typeface="Open Sans Light"/>
              <a:cs typeface="Open Sans Light"/>
            </a:endParaRPr>
          </a:p>
          <a:p>
            <a:pPr marL="402590" marR="0" lvl="1" indent="-201295" algn="l" defTabSz="609630" rtl="0" eaLnBrk="1" fontAlgn="auto" latinLnBrk="0" hangingPunct="1">
              <a:lnSpc>
                <a:spcPct val="156936"/>
              </a:lnSpc>
              <a:spcBef>
                <a:spcPts val="0"/>
              </a:spcBef>
              <a:spcAft>
                <a:spcPts val="0"/>
              </a:spcAft>
              <a:buClrTx/>
              <a:buSzTx/>
              <a:buFont typeface="Arial"/>
              <a:buChar char="•"/>
              <a:tabLst/>
              <a:defRPr/>
            </a:pPr>
            <a:r>
              <a:rPr kumimoji="0" lang="en-US" sz="1866" b="0" i="0" u="none" strike="noStrike" kern="1200" cap="none" spc="0" normalizeH="0" baseline="0" noProof="0">
                <a:ln>
                  <a:noFill/>
                </a:ln>
                <a:solidFill>
                  <a:srgbClr val="000000"/>
                </a:solidFill>
                <a:effectLst/>
                <a:uLnTx/>
                <a:uFillTx/>
                <a:latin typeface="Open Sans Light"/>
                <a:ea typeface="+mn-ea"/>
                <a:cs typeface="+mn-cs"/>
              </a:rPr>
              <a:t>Disadvantaged subsidy is 25% </a:t>
            </a:r>
            <a:r>
              <a:rPr kumimoji="0" lang="en-US" sz="1866" b="1" i="0" u="none" strike="noStrike" kern="1200" cap="none" spc="0" normalizeH="0" baseline="0" noProof="0">
                <a:ln>
                  <a:noFill/>
                </a:ln>
                <a:solidFill>
                  <a:srgbClr val="000000"/>
                </a:solidFill>
                <a:effectLst/>
                <a:uLnTx/>
                <a:uFillTx/>
                <a:latin typeface="Open Sans Light"/>
                <a:ea typeface="+mn-ea"/>
                <a:cs typeface="+mn-cs"/>
              </a:rPr>
              <a:t>($2,776,000</a:t>
            </a:r>
            <a:r>
              <a:rPr kumimoji="0" lang="en-US" sz="1866" b="0" i="0" u="none" strike="noStrike" kern="1200" cap="none" spc="0" normalizeH="0" baseline="0" noProof="0">
                <a:ln>
                  <a:noFill/>
                </a:ln>
                <a:solidFill>
                  <a:srgbClr val="000000"/>
                </a:solidFill>
                <a:effectLst/>
                <a:uLnTx/>
                <a:uFillTx/>
                <a:latin typeface="Open Sans Light"/>
                <a:ea typeface="+mn-ea"/>
                <a:cs typeface="+mn-cs"/>
              </a:rPr>
              <a:t>)</a:t>
            </a:r>
            <a:endParaRPr kumimoji="0" lang="en-US" sz="1866" b="0" i="0" u="none" strike="no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56036"/>
              </a:lnSpc>
              <a:spcBef>
                <a:spcPts val="0"/>
              </a:spcBef>
              <a:spcAft>
                <a:spcPts val="0"/>
              </a:spcAft>
              <a:buClrTx/>
              <a:buSzTx/>
              <a:buFontTx/>
              <a:buNone/>
              <a:tabLst/>
              <a:defRPr/>
            </a:pPr>
            <a:endParaRPr kumimoji="0" lang="en-US" sz="1866" b="0" i="0" u="none" strike="no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6936"/>
              </a:lnSpc>
              <a:spcBef>
                <a:spcPts val="0"/>
              </a:spcBef>
              <a:spcAft>
                <a:spcPts val="0"/>
              </a:spcAft>
              <a:buClrTx/>
              <a:buSzTx/>
              <a:buFontTx/>
              <a:buNone/>
              <a:tabLst/>
              <a:defRPr/>
            </a:pPr>
            <a:endParaRPr kumimoji="0" lang="en-US" sz="1866" b="0" i="0" u="none" strike="noStrike" kern="1200" cap="none" spc="0" normalizeH="0" baseline="0" noProof="0">
              <a:ln>
                <a:noFill/>
              </a:ln>
              <a:solidFill>
                <a:srgbClr val="000000"/>
              </a:solidFill>
              <a:effectLst/>
              <a:uLnTx/>
              <a:uFillTx/>
              <a:latin typeface="Open Sans Light"/>
              <a:ea typeface="Open Sans Light"/>
              <a:cs typeface="Open Sans Light"/>
            </a:endParaRPr>
          </a:p>
        </p:txBody>
      </p:sp>
      <p:sp>
        <p:nvSpPr>
          <p:cNvPr id="5" name="TextBox 5"/>
          <p:cNvSpPr txBox="1"/>
          <p:nvPr/>
        </p:nvSpPr>
        <p:spPr>
          <a:xfrm>
            <a:off x="8657279" y="2309707"/>
            <a:ext cx="3315188" cy="3426066"/>
          </a:xfrm>
          <a:prstGeom prst="rect">
            <a:avLst/>
          </a:prstGeom>
        </p:spPr>
        <p:txBody>
          <a:bodyPr lIns="0" tIns="0" rIns="0" bIns="0" rtlCol="0" anchor="t">
            <a:spAutoFit/>
          </a:bodyPr>
          <a:lstStyle/>
          <a:p>
            <a:pPr marL="402590" marR="0" lvl="1" indent="-201295" algn="l" defTabSz="609630" rtl="0" eaLnBrk="1" fontAlgn="auto" latinLnBrk="0" hangingPunct="1">
              <a:lnSpc>
                <a:spcPct val="156936"/>
              </a:lnSpc>
              <a:spcBef>
                <a:spcPts val="0"/>
              </a:spcBef>
              <a:spcAft>
                <a:spcPts val="0"/>
              </a:spcAft>
              <a:buClrTx/>
              <a:buSzTx/>
              <a:buFont typeface="Arial"/>
              <a:buChar char="•"/>
              <a:tabLst/>
              <a:defRPr/>
            </a:pPr>
            <a:r>
              <a:rPr kumimoji="0" lang="en-US" sz="1866" b="0" i="0" u="none" strike="noStrike" kern="1200" cap="none" spc="0" normalizeH="0" baseline="0" noProof="0">
                <a:ln>
                  <a:noFill/>
                </a:ln>
                <a:solidFill>
                  <a:srgbClr val="000000"/>
                </a:solidFill>
                <a:effectLst/>
                <a:uLnTx/>
                <a:uFillTx/>
                <a:latin typeface="Open Sans Light"/>
                <a:ea typeface="+mn-ea"/>
                <a:cs typeface="+mn-cs"/>
              </a:rPr>
              <a:t>Focus on per- and polyfluoroalkyl substances, known as </a:t>
            </a:r>
            <a:r>
              <a:rPr kumimoji="0" lang="en-US" sz="1866" b="1" i="0" u="none" strike="noStrike" kern="1200" cap="none" spc="0" normalizeH="0" baseline="0" noProof="0">
                <a:ln>
                  <a:noFill/>
                </a:ln>
                <a:solidFill>
                  <a:srgbClr val="000000"/>
                </a:solidFill>
                <a:effectLst/>
                <a:uLnTx/>
                <a:uFillTx/>
                <a:latin typeface="Open Sans Light"/>
                <a:ea typeface="+mn-ea"/>
                <a:cs typeface="+mn-cs"/>
              </a:rPr>
              <a:t>PFAS</a:t>
            </a:r>
            <a:r>
              <a:rPr kumimoji="0" lang="en-US" sz="1866" b="0" i="0" u="none" strike="noStrike" kern="1200" cap="none" spc="0" normalizeH="0" baseline="0" noProof="0">
                <a:ln>
                  <a:noFill/>
                </a:ln>
                <a:solidFill>
                  <a:srgbClr val="000000"/>
                </a:solidFill>
                <a:effectLst/>
                <a:uLnTx/>
                <a:uFillTx/>
                <a:latin typeface="Open Sans Light"/>
                <a:ea typeface="+mn-ea"/>
                <a:cs typeface="+mn-cs"/>
              </a:rPr>
              <a:t>.​</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609630" rtl="0" eaLnBrk="1" fontAlgn="auto" latinLnBrk="0" hangingPunct="1">
              <a:lnSpc>
                <a:spcPct val="56036"/>
              </a:lnSpc>
              <a:spcBef>
                <a:spcPts val="0"/>
              </a:spcBef>
              <a:spcAft>
                <a:spcPts val="0"/>
              </a:spcAft>
              <a:buClrTx/>
              <a:buSzTx/>
              <a:buFontTx/>
              <a:buNone/>
              <a:tabLst/>
              <a:defRPr/>
            </a:pPr>
            <a:endParaRPr kumimoji="0" lang="en-US" sz="1866" b="0" i="0" u="none" strike="noStrike" kern="1200" cap="none" spc="0" normalizeH="0" baseline="0" noProof="0">
              <a:ln>
                <a:noFill/>
              </a:ln>
              <a:solidFill>
                <a:srgbClr val="000000"/>
              </a:solidFill>
              <a:effectLst/>
              <a:uLnTx/>
              <a:uFillTx/>
              <a:latin typeface="Open Sans Light"/>
              <a:ea typeface="Open Sans Light"/>
              <a:cs typeface="Open Sans Light"/>
            </a:endParaRPr>
          </a:p>
          <a:p>
            <a:pPr marL="402590" marR="0" lvl="1" indent="-201295" algn="l" defTabSz="609630" rtl="0" eaLnBrk="1" fontAlgn="auto" latinLnBrk="0" hangingPunct="1">
              <a:lnSpc>
                <a:spcPct val="156936"/>
              </a:lnSpc>
              <a:spcBef>
                <a:spcPts val="0"/>
              </a:spcBef>
              <a:spcAft>
                <a:spcPts val="0"/>
              </a:spcAft>
              <a:buClrTx/>
              <a:buSzTx/>
              <a:buFont typeface="Arial"/>
              <a:buChar char="•"/>
              <a:tabLst/>
              <a:defRPr/>
            </a:pPr>
            <a:r>
              <a:rPr kumimoji="0" lang="en-US" sz="1866" b="1" i="0" u="none" strike="noStrike" kern="1200" cap="none" spc="0" normalizeH="0" baseline="0" noProof="0">
                <a:ln>
                  <a:noFill/>
                </a:ln>
                <a:solidFill>
                  <a:srgbClr val="000000"/>
                </a:solidFill>
                <a:effectLst/>
                <a:uLnTx/>
                <a:uFillTx/>
                <a:latin typeface="Open Sans Light"/>
                <a:ea typeface="+mn-ea"/>
                <a:cs typeface="+mn-cs"/>
              </a:rPr>
              <a:t> Manganese </a:t>
            </a:r>
            <a:r>
              <a:rPr kumimoji="0" lang="en-US" sz="1866" b="0" i="0" u="none" strike="noStrike" kern="1200" cap="none" spc="0" normalizeH="0" baseline="0" noProof="0">
                <a:ln>
                  <a:noFill/>
                </a:ln>
                <a:solidFill>
                  <a:srgbClr val="000000"/>
                </a:solidFill>
                <a:effectLst/>
                <a:uLnTx/>
                <a:uFillTx/>
                <a:latin typeface="Open Sans Light"/>
                <a:ea typeface="+mn-ea"/>
                <a:cs typeface="+mn-cs"/>
              </a:rPr>
              <a:t>is an option.</a:t>
            </a:r>
            <a:endParaRPr kumimoji="0" lang="en-US" sz="1866" b="0" i="0" u="none" strike="no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56036"/>
              </a:lnSpc>
              <a:spcBef>
                <a:spcPts val="0"/>
              </a:spcBef>
              <a:spcAft>
                <a:spcPts val="0"/>
              </a:spcAft>
              <a:buClrTx/>
              <a:buSzTx/>
              <a:buFontTx/>
              <a:buNone/>
              <a:tabLst/>
              <a:defRPr/>
            </a:pPr>
            <a:endParaRPr kumimoji="0" lang="en-US" sz="1866" b="0" i="0" u="none" strike="noStrike" kern="1200" cap="none" spc="0" normalizeH="0" baseline="0" noProof="0">
              <a:ln>
                <a:noFill/>
              </a:ln>
              <a:solidFill>
                <a:srgbClr val="000000"/>
              </a:solidFill>
              <a:effectLst/>
              <a:uLnTx/>
              <a:uFillTx/>
              <a:latin typeface="Open Sans Light"/>
              <a:ea typeface="Open Sans Light"/>
              <a:cs typeface="Open Sans Light"/>
            </a:endParaRPr>
          </a:p>
          <a:p>
            <a:pPr marL="402590" marR="0" lvl="1" indent="-201295" algn="l" defTabSz="609630" rtl="0" eaLnBrk="1" fontAlgn="auto" latinLnBrk="0" hangingPunct="1">
              <a:lnSpc>
                <a:spcPct val="156936"/>
              </a:lnSpc>
              <a:spcBef>
                <a:spcPct val="0"/>
              </a:spcBef>
              <a:spcAft>
                <a:spcPts val="0"/>
              </a:spcAft>
              <a:buClrTx/>
              <a:buSzTx/>
              <a:buFont typeface="Arial"/>
              <a:buChar char="•"/>
              <a:tabLst/>
              <a:defRPr/>
            </a:pPr>
            <a:r>
              <a:rPr kumimoji="0" lang="en-US" sz="1866" b="0" i="0" u="none" strike="noStrike" kern="1200" cap="none" spc="0" normalizeH="0" baseline="0" noProof="0">
                <a:ln>
                  <a:noFill/>
                </a:ln>
                <a:solidFill>
                  <a:srgbClr val="000000"/>
                </a:solidFill>
                <a:effectLst/>
                <a:uLnTx/>
                <a:uFillTx/>
                <a:latin typeface="Open Sans Light"/>
                <a:ea typeface="+mn-ea"/>
                <a:cs typeface="+mn-cs"/>
              </a:rPr>
              <a:t>Any chemical on EPA’s candidate contaminant list is eligible.</a:t>
            </a:r>
            <a:endParaRPr kumimoji="0" lang="en-US" sz="1866" b="0" i="0" u="none" strike="noStrike" kern="1200" cap="none" spc="0" normalizeH="0" baseline="0" noProof="0">
              <a:ln>
                <a:noFill/>
              </a:ln>
              <a:solidFill>
                <a:srgbClr val="000000"/>
              </a:solidFill>
              <a:effectLst/>
              <a:uLnTx/>
              <a:uFillTx/>
              <a:latin typeface="Open Sans Light"/>
              <a:ea typeface="Open Sans Light"/>
              <a:cs typeface="Open Sans Light"/>
            </a:endParaRPr>
          </a:p>
        </p:txBody>
      </p:sp>
      <p:grpSp>
        <p:nvGrpSpPr>
          <p:cNvPr id="6" name="Group 6"/>
          <p:cNvGrpSpPr/>
          <p:nvPr/>
        </p:nvGrpSpPr>
        <p:grpSpPr>
          <a:xfrm rot="2267657">
            <a:off x="9585117" y="413611"/>
            <a:ext cx="1459511" cy="1459511"/>
            <a:chOff x="61226" y="0"/>
            <a:chExt cx="2919022" cy="2919022"/>
          </a:xfrm>
        </p:grpSpPr>
        <p:grpSp>
          <p:nvGrpSpPr>
            <p:cNvPr id="7" name="Group 7"/>
            <p:cNvGrpSpPr/>
            <p:nvPr/>
          </p:nvGrpSpPr>
          <p:grpSpPr>
            <a:xfrm>
              <a:off x="61226" y="0"/>
              <a:ext cx="2919022" cy="2919022"/>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w="76200" cap="sq">
                <a:solidFill>
                  <a:srgbClr val="FFFFFF"/>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ct val="164166"/>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p:txBody>
          </p:sp>
        </p:grpSp>
        <p:sp>
          <p:nvSpPr>
            <p:cNvPr id="10" name="TextBox 10"/>
            <p:cNvSpPr txBox="1"/>
            <p:nvPr/>
          </p:nvSpPr>
          <p:spPr>
            <a:xfrm rot="20113852">
              <a:off x="96860" y="578925"/>
              <a:ext cx="2805138" cy="1665456"/>
            </a:xfrm>
            <a:prstGeom prst="rect">
              <a:avLst/>
            </a:prstGeom>
          </p:spPr>
          <p:txBody>
            <a:bodyPr lIns="0" tIns="0" rIns="0" bIns="0" rtlCol="0" anchor="t">
              <a:spAutoFit/>
            </a:bodyPr>
            <a:lstStyle/>
            <a:p>
              <a:pPr marL="0" marR="0" lvl="0" indent="0" algn="ctr" defTabSz="609630" rtl="0" eaLnBrk="1" fontAlgn="auto" latinLnBrk="0" hangingPunct="1">
                <a:lnSpc>
                  <a:spcPct val="156536"/>
                </a:lnSpc>
                <a:spcBef>
                  <a:spcPts val="0"/>
                </a:spcBef>
                <a:spcAft>
                  <a:spcPts val="0"/>
                </a:spcAft>
                <a:buClrTx/>
                <a:buSzTx/>
                <a:buFontTx/>
                <a:buNone/>
                <a:tabLst/>
                <a:defRPr/>
              </a:pPr>
              <a:r>
                <a:rPr kumimoji="0" lang="en-US" sz="3875" b="0" i="0" u="none" strike="noStrike" kern="1200" cap="none" spc="0" normalizeH="0" baseline="0" noProof="0">
                  <a:ln>
                    <a:noFill/>
                  </a:ln>
                  <a:solidFill>
                    <a:srgbClr val="000000"/>
                  </a:solidFill>
                  <a:effectLst/>
                  <a:uLnTx/>
                  <a:uFillTx/>
                  <a:latin typeface="Open Sans"/>
                  <a:ea typeface="+mn-ea"/>
                  <a:cs typeface="+mn-cs"/>
                </a:rPr>
                <a:t>BIL</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rot="20608730">
            <a:off x="532608" y="297037"/>
            <a:ext cx="1643544" cy="1643544"/>
          </a:xfrm>
          <a:custGeom>
            <a:avLst/>
            <a:gdLst/>
            <a:ahLst/>
            <a:cxnLst/>
            <a:rect l="l" t="t" r="r" b="b"/>
            <a:pathLst>
              <a:path w="2465316" h="2465316">
                <a:moveTo>
                  <a:pt x="0" y="0"/>
                </a:moveTo>
                <a:lnTo>
                  <a:pt x="2465317" y="0"/>
                </a:lnTo>
                <a:lnTo>
                  <a:pt x="2465317" y="2465316"/>
                </a:lnTo>
                <a:lnTo>
                  <a:pt x="0" y="2465316"/>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100000">
              <a:schemeClr val="accent1">
                <a:lumMod val="20000"/>
                <a:lumOff val="80000"/>
              </a:schemeClr>
            </a:gs>
          </a:gsLst>
          <a:lin ang="2700000" scaled="1"/>
          <a:tileRect/>
        </a:gradFill>
        <a:effectLst/>
      </p:bgPr>
    </p:bg>
    <p:spTree>
      <p:nvGrpSpPr>
        <p:cNvPr id="1" name="">
          <a:extLst>
            <a:ext uri="{FF2B5EF4-FFF2-40B4-BE49-F238E27FC236}">
              <a16:creationId xmlns:a16="http://schemas.microsoft.com/office/drawing/2014/main" id="{71402C15-1ACE-CE52-5EB0-9982B2109791}"/>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5A973B2B-E7B4-A240-8B6D-4BE29E5F5255}"/>
              </a:ext>
            </a:extLst>
          </p:cNvPr>
          <p:cNvSpPr txBox="1"/>
          <p:nvPr/>
        </p:nvSpPr>
        <p:spPr>
          <a:xfrm>
            <a:off x="2375912" y="80575"/>
            <a:ext cx="7107057" cy="2125582"/>
          </a:xfrm>
          <a:prstGeom prst="rect">
            <a:avLst/>
          </a:prstGeom>
        </p:spPr>
        <p:txBody>
          <a:bodyPr wrap="square" lIns="0" tIns="0" rIns="0" bIns="0" rtlCol="0" anchor="t">
            <a:spAutoFit/>
          </a:bodyPr>
          <a:lstStyle/>
          <a:p>
            <a:pPr marL="0" marR="0" lvl="0" indent="0" algn="ctr" defTabSz="609630" rtl="0" eaLnBrk="1" fontAlgn="auto" latinLnBrk="0" hangingPunct="1">
              <a:lnSpc>
                <a:spcPct val="156105"/>
              </a:lnSpc>
              <a:spcBef>
                <a:spcPts val="0"/>
              </a:spcBef>
              <a:spcAft>
                <a:spcPts val="0"/>
              </a:spcAft>
              <a:buClrTx/>
              <a:buSzTx/>
              <a:buFontTx/>
              <a:buNone/>
              <a:tabLst/>
              <a:defRPr/>
            </a:pPr>
            <a:r>
              <a:rPr kumimoji="0" lang="en-US" sz="4666" b="0" i="0" u="none" strike="noStrike" kern="1200" cap="none" spc="0" normalizeH="0" baseline="0" noProof="0" dirty="0">
                <a:ln>
                  <a:noFill/>
                </a:ln>
                <a:solidFill>
                  <a:srgbClr val="000000"/>
                </a:solidFill>
                <a:effectLst/>
                <a:uLnTx/>
                <a:uFillTx/>
                <a:latin typeface="Poppins ExtraBold"/>
                <a:ea typeface="+mn-ea"/>
                <a:cs typeface="+mn-cs"/>
              </a:rPr>
              <a:t>Rural Infrastructure Grant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55CC5D2F-BFDC-94C6-2F81-8F9C9E72C9DF}"/>
              </a:ext>
            </a:extLst>
          </p:cNvPr>
          <p:cNvSpPr txBox="1"/>
          <p:nvPr/>
        </p:nvSpPr>
        <p:spPr>
          <a:xfrm>
            <a:off x="219531" y="2291037"/>
            <a:ext cx="3855758" cy="4134978"/>
          </a:xfrm>
          <a:prstGeom prst="rect">
            <a:avLst/>
          </a:prstGeom>
        </p:spPr>
        <p:txBody>
          <a:bodyPr wrap="square" lIns="0" tIns="0" rIns="0" bIns="0" rtlCol="0" anchor="t">
            <a:spAutoFit/>
          </a:bodyPr>
          <a:lstStyle/>
          <a:p>
            <a:pPr marL="402590" marR="0" lvl="1" indent="-201295" algn="l" defTabSz="609630" rtl="0" eaLnBrk="1" fontAlgn="auto" latinLnBrk="0" hangingPunct="1">
              <a:lnSpc>
                <a:spcPct val="156936"/>
              </a:lnSpc>
              <a:spcBef>
                <a:spcPts val="0"/>
              </a:spcBef>
              <a:spcAft>
                <a:spcPts val="0"/>
              </a:spcAft>
              <a:buClrTx/>
              <a:buSzTx/>
              <a:buFont typeface="Arial"/>
              <a:buChar char="•"/>
              <a:tabLst/>
              <a:defRPr/>
            </a:pPr>
            <a:r>
              <a:rPr kumimoji="0" lang="en-US" sz="1866" b="0" i="0" u="none" strike="noStrike" kern="1200" cap="none" spc="0" normalizeH="0" baseline="0" noProof="0" dirty="0">
                <a:ln>
                  <a:noFill/>
                </a:ln>
                <a:solidFill>
                  <a:srgbClr val="000000"/>
                </a:solidFill>
                <a:effectLst/>
                <a:uLnTx/>
                <a:uFillTx/>
                <a:latin typeface="Open Sans Light"/>
                <a:ea typeface="+mn-ea"/>
                <a:cs typeface="+mn-cs"/>
              </a:rPr>
              <a:t>3,300 or less</a:t>
            </a:r>
            <a:br>
              <a:rPr kumimoji="0" lang="en-US" sz="1866" b="0" i="0" u="none" strike="noStrike" kern="1200" cap="none" spc="0" normalizeH="0" baseline="0" noProof="0" dirty="0">
                <a:ln>
                  <a:noFill/>
                </a:ln>
                <a:solidFill>
                  <a:srgbClr val="000000"/>
                </a:solidFill>
                <a:effectLst/>
                <a:uLnTx/>
                <a:uFillTx/>
                <a:latin typeface="Open Sans Light"/>
                <a:ea typeface="+mn-ea"/>
                <a:cs typeface="+mn-cs"/>
              </a:rPr>
            </a:br>
            <a:endParaRPr kumimoji="0" lang="en-US" sz="1866" b="0" i="0" u="none" strike="noStrike" kern="1200" cap="none" spc="0" normalizeH="0" baseline="0" noProof="0" dirty="0">
              <a:ln>
                <a:noFill/>
              </a:ln>
              <a:solidFill>
                <a:srgbClr val="000000"/>
              </a:solidFill>
              <a:effectLst/>
              <a:uLnTx/>
              <a:uFillTx/>
              <a:latin typeface="Open Sans Light"/>
              <a:ea typeface="+mn-ea"/>
              <a:cs typeface="+mn-cs"/>
            </a:endParaRPr>
          </a:p>
          <a:p>
            <a:pPr marL="402590" marR="0" lvl="1" indent="-201295" algn="l" defTabSz="609630" rtl="0" eaLnBrk="1" fontAlgn="auto" latinLnBrk="0" hangingPunct="1">
              <a:lnSpc>
                <a:spcPct val="156936"/>
              </a:lnSpc>
              <a:spcBef>
                <a:spcPts val="0"/>
              </a:spcBef>
              <a:spcAft>
                <a:spcPts val="0"/>
              </a:spcAft>
              <a:buClrTx/>
              <a:buSzTx/>
              <a:buFont typeface="Arial"/>
              <a:buChar char="•"/>
              <a:tabLst/>
              <a:defRPr/>
            </a:pPr>
            <a:r>
              <a:rPr lang="en-US" sz="1866" dirty="0">
                <a:solidFill>
                  <a:srgbClr val="000000"/>
                </a:solidFill>
                <a:latin typeface="Open Sans Light"/>
              </a:rPr>
              <a:t>Max $120,000</a:t>
            </a:r>
            <a:br>
              <a:rPr lang="en-US" sz="1866" dirty="0">
                <a:solidFill>
                  <a:srgbClr val="000000"/>
                </a:solidFill>
                <a:latin typeface="Open Sans Light"/>
              </a:rPr>
            </a:br>
            <a:endParaRPr kumimoji="0" lang="en-US" sz="1866" b="0" i="0" u="none" strike="noStrike" kern="1200" cap="none" spc="0" normalizeH="0" baseline="0" noProof="0" dirty="0">
              <a:ln>
                <a:noFill/>
              </a:ln>
              <a:solidFill>
                <a:srgbClr val="000000"/>
              </a:solidFill>
              <a:effectLst/>
              <a:uLnTx/>
              <a:uFillTx/>
              <a:latin typeface="Open Sans Light"/>
              <a:ea typeface="+mn-ea"/>
              <a:cs typeface="+mn-cs"/>
            </a:endParaRPr>
          </a:p>
          <a:p>
            <a:pPr marL="402590" marR="0" lvl="1" indent="-201295" algn="l" defTabSz="609630" rtl="0" eaLnBrk="1" fontAlgn="auto" latinLnBrk="0" hangingPunct="1">
              <a:lnSpc>
                <a:spcPct val="156936"/>
              </a:lnSpc>
              <a:spcBef>
                <a:spcPts val="0"/>
              </a:spcBef>
              <a:spcAft>
                <a:spcPts val="0"/>
              </a:spcAft>
              <a:buClrTx/>
              <a:buSzTx/>
              <a:buFont typeface="Arial"/>
              <a:buChar char="•"/>
              <a:tabLst/>
              <a:defRPr/>
            </a:pPr>
            <a:r>
              <a:rPr lang="en-US" sz="1866" dirty="0">
                <a:solidFill>
                  <a:srgbClr val="000000"/>
                </a:solidFill>
                <a:latin typeface="Open Sans Light"/>
              </a:rPr>
              <a:t>Requires a 20% match</a:t>
            </a:r>
          </a:p>
          <a:p>
            <a:pPr marL="487045" lvl="1" indent="-285750" defTabSz="609630">
              <a:lnSpc>
                <a:spcPct val="156936"/>
              </a:lnSpc>
              <a:buFont typeface="Wingdings" panose="05000000000000000000" pitchFamily="2" charset="2"/>
              <a:buChar char="Ø"/>
              <a:defRPr/>
            </a:pPr>
            <a:r>
              <a:rPr kumimoji="0" lang="en-US" b="0" i="0" u="none" strike="noStrike" kern="1200" cap="none" spc="0" normalizeH="0" baseline="0" noProof="0" dirty="0">
                <a:ln>
                  <a:noFill/>
                </a:ln>
                <a:solidFill>
                  <a:srgbClr val="000000"/>
                </a:solidFill>
                <a:effectLst/>
                <a:uLnTx/>
                <a:uFillTx/>
                <a:latin typeface="Open Sans Light"/>
                <a:ea typeface="+mn-ea"/>
                <a:cs typeface="+mn-cs"/>
              </a:rPr>
              <a:t>The match can come from other funds, IHS, USDA, but not SRF.</a:t>
            </a:r>
          </a:p>
          <a:p>
            <a:pPr marL="859790" lvl="2" indent="-201295" defTabSz="609630">
              <a:lnSpc>
                <a:spcPct val="156936"/>
              </a:lnSpc>
              <a:buFont typeface="Arial"/>
              <a:buChar char="•"/>
              <a:defRPr/>
            </a:pPr>
            <a:endParaRPr kumimoji="0" lang="en-US" sz="1866" b="0" i="0" u="none" strike="noStrike" kern="1200" cap="none" spc="0" normalizeH="0" baseline="0" noProof="0" dirty="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56036"/>
              </a:lnSpc>
              <a:spcBef>
                <a:spcPts val="0"/>
              </a:spcBef>
              <a:spcAft>
                <a:spcPts val="0"/>
              </a:spcAft>
              <a:buClrTx/>
              <a:buSzTx/>
              <a:buFontTx/>
              <a:buNone/>
              <a:tabLst/>
              <a:defRPr/>
            </a:pPr>
            <a:endParaRPr kumimoji="0" lang="en-US" sz="1866" b="0" i="0" u="none" strike="noStrike" kern="1200" cap="none" spc="0" normalizeH="0" baseline="0" noProof="0" dirty="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6936"/>
              </a:lnSpc>
              <a:spcBef>
                <a:spcPts val="0"/>
              </a:spcBef>
              <a:spcAft>
                <a:spcPts val="0"/>
              </a:spcAft>
              <a:buClrTx/>
              <a:buSzTx/>
              <a:buFontTx/>
              <a:buNone/>
              <a:tabLst/>
              <a:defRPr/>
            </a:pPr>
            <a:endParaRPr kumimoji="0" lang="en-US" sz="1866" b="0" i="0" u="none" strike="noStrike" kern="1200" cap="none" spc="0" normalizeH="0" baseline="0" noProof="0" dirty="0">
              <a:ln>
                <a:noFill/>
              </a:ln>
              <a:solidFill>
                <a:srgbClr val="000000"/>
              </a:solidFill>
              <a:effectLst/>
              <a:uLnTx/>
              <a:uFillTx/>
              <a:latin typeface="Open Sans Light"/>
              <a:ea typeface="Open Sans Light"/>
              <a:cs typeface="Open Sans Light"/>
            </a:endParaRPr>
          </a:p>
        </p:txBody>
      </p:sp>
      <p:sp>
        <p:nvSpPr>
          <p:cNvPr id="5" name="TextBox 5">
            <a:extLst>
              <a:ext uri="{FF2B5EF4-FFF2-40B4-BE49-F238E27FC236}">
                <a16:creationId xmlns:a16="http://schemas.microsoft.com/office/drawing/2014/main" id="{1167BC0E-8F93-BFE5-6C70-F2A3E47712F5}"/>
              </a:ext>
            </a:extLst>
          </p:cNvPr>
          <p:cNvSpPr txBox="1"/>
          <p:nvPr/>
        </p:nvSpPr>
        <p:spPr>
          <a:xfrm>
            <a:off x="7958667" y="2167400"/>
            <a:ext cx="4013799" cy="3860929"/>
          </a:xfrm>
          <a:prstGeom prst="rect">
            <a:avLst/>
          </a:prstGeom>
        </p:spPr>
        <p:txBody>
          <a:bodyPr wrap="square" lIns="0" tIns="0" rIns="0" bIns="0" rtlCol="0" anchor="t">
            <a:spAutoFit/>
          </a:bodyPr>
          <a:lstStyle/>
          <a:p>
            <a:pPr marL="402590" marR="0" lvl="1" indent="-201295" algn="l" defTabSz="609630" rtl="0" eaLnBrk="1" fontAlgn="auto" latinLnBrk="0" hangingPunct="1">
              <a:lnSpc>
                <a:spcPct val="156936"/>
              </a:lnSpc>
              <a:spcBef>
                <a:spcPts val="0"/>
              </a:spcBef>
              <a:spcAft>
                <a:spcPts val="0"/>
              </a:spcAft>
              <a:buClrTx/>
              <a:buSzTx/>
              <a:buFont typeface="Arial"/>
              <a:buChar char="•"/>
              <a:tabLst/>
              <a:defRPr/>
            </a:pPr>
            <a:r>
              <a:rPr kumimoji="0" lang="en-US" sz="1866" b="0" i="0" u="none" strike="noStrike" kern="1200" cap="none" spc="0" normalizeH="0" baseline="0" noProof="0" dirty="0">
                <a:ln>
                  <a:noFill/>
                </a:ln>
                <a:solidFill>
                  <a:srgbClr val="000000"/>
                </a:solidFill>
                <a:effectLst/>
                <a:uLnTx/>
                <a:uFillTx/>
                <a:latin typeface="Open Sans Light"/>
                <a:ea typeface="+mn-ea"/>
                <a:cs typeface="+mn-cs"/>
              </a:rPr>
              <a:t>No Deadline – open year-round</a:t>
            </a:r>
          </a:p>
          <a:p>
            <a:pPr marL="402590" marR="0" lvl="1" indent="-201295" algn="l" defTabSz="609630" rtl="0" eaLnBrk="1" fontAlgn="auto" latinLnBrk="0" hangingPunct="1">
              <a:lnSpc>
                <a:spcPct val="156936"/>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09630" rtl="0" eaLnBrk="1" fontAlgn="auto" latinLnBrk="0" hangingPunct="1">
              <a:lnSpc>
                <a:spcPct val="56036"/>
              </a:lnSpc>
              <a:spcBef>
                <a:spcPts val="0"/>
              </a:spcBef>
              <a:spcAft>
                <a:spcPts val="0"/>
              </a:spcAft>
              <a:buClrTx/>
              <a:buSzTx/>
              <a:buFontTx/>
              <a:buNone/>
              <a:tabLst/>
              <a:defRPr/>
            </a:pPr>
            <a:endParaRPr kumimoji="0" lang="en-US" sz="1866" b="0" i="0" u="none" strike="noStrike" kern="1200" cap="none" spc="0" normalizeH="0" baseline="0" noProof="0" dirty="0">
              <a:ln>
                <a:noFill/>
              </a:ln>
              <a:solidFill>
                <a:srgbClr val="000000"/>
              </a:solidFill>
              <a:effectLst/>
              <a:uLnTx/>
              <a:uFillTx/>
              <a:latin typeface="Open Sans Light"/>
              <a:ea typeface="Open Sans Light"/>
              <a:cs typeface="Open Sans Light"/>
            </a:endParaRPr>
          </a:p>
          <a:p>
            <a:pPr marL="402590" marR="0" lvl="1" indent="-201295" algn="l" defTabSz="609630" rtl="0" eaLnBrk="1" fontAlgn="auto" latinLnBrk="0" hangingPunct="1">
              <a:lnSpc>
                <a:spcPct val="156936"/>
              </a:lnSpc>
              <a:spcBef>
                <a:spcPts val="0"/>
              </a:spcBef>
              <a:spcAft>
                <a:spcPts val="0"/>
              </a:spcAft>
              <a:buClrTx/>
              <a:buSzTx/>
              <a:buFont typeface="Arial"/>
              <a:buChar char="•"/>
              <a:tabLst/>
              <a:defRPr/>
            </a:pPr>
            <a:r>
              <a:rPr kumimoji="0" lang="en-US" sz="1866" b="1" i="0" u="none" strike="noStrike" kern="1200" cap="none" spc="0" normalizeH="0" baseline="0" noProof="0" dirty="0">
                <a:ln>
                  <a:noFill/>
                </a:ln>
                <a:solidFill>
                  <a:srgbClr val="000000"/>
                </a:solidFill>
                <a:effectLst/>
                <a:uLnTx/>
                <a:uFillTx/>
                <a:latin typeface="Open Sans Light"/>
                <a:ea typeface="+mn-ea"/>
                <a:cs typeface="+mn-cs"/>
              </a:rPr>
              <a:t> Planning and Design, Annual Audits, Emergency Repairs, Engineering Consulting Fees, storage projects, SCADA, Lab Upgrades, vehicles, and more</a:t>
            </a:r>
            <a:endParaRPr kumimoji="0" lang="en-US" sz="1866" b="0" i="0" u="none" strike="noStrike" kern="1200" cap="none" spc="0" normalizeH="0" baseline="0" noProof="0" dirty="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56036"/>
              </a:lnSpc>
              <a:spcBef>
                <a:spcPts val="0"/>
              </a:spcBef>
              <a:spcAft>
                <a:spcPts val="0"/>
              </a:spcAft>
              <a:buClrTx/>
              <a:buSzTx/>
              <a:buFontTx/>
              <a:buNone/>
              <a:tabLst/>
              <a:defRPr/>
            </a:pPr>
            <a:endParaRPr kumimoji="0" lang="en-US" sz="1866" b="0" i="0" u="none" strike="noStrike" kern="1200" cap="none" spc="0" normalizeH="0" baseline="0" noProof="0" dirty="0">
              <a:ln>
                <a:noFill/>
              </a:ln>
              <a:solidFill>
                <a:srgbClr val="000000"/>
              </a:solidFill>
              <a:effectLst/>
              <a:uLnTx/>
              <a:uFillTx/>
              <a:latin typeface="Open Sans Light"/>
              <a:ea typeface="Open Sans Light"/>
              <a:cs typeface="Open Sans Light"/>
            </a:endParaRPr>
          </a:p>
          <a:p>
            <a:pPr marL="402590" marR="0" lvl="1" indent="-201295" algn="l" defTabSz="609630" rtl="0" eaLnBrk="1" fontAlgn="auto" latinLnBrk="0" hangingPunct="1">
              <a:lnSpc>
                <a:spcPct val="156936"/>
              </a:lnSpc>
              <a:spcBef>
                <a:spcPct val="0"/>
              </a:spcBef>
              <a:spcAft>
                <a:spcPts val="0"/>
              </a:spcAft>
              <a:buClrTx/>
              <a:buSzTx/>
              <a:buFont typeface="Arial"/>
              <a:buChar char="•"/>
              <a:tabLst/>
              <a:defRPr/>
            </a:pPr>
            <a:endParaRPr kumimoji="0" lang="en-US" sz="1866" b="0" i="0" u="none" strike="noStrike" kern="1200" cap="none" spc="0" normalizeH="0" baseline="0" noProof="0" dirty="0">
              <a:ln>
                <a:noFill/>
              </a:ln>
              <a:solidFill>
                <a:srgbClr val="000000"/>
              </a:solidFill>
              <a:effectLst/>
              <a:uLnTx/>
              <a:uFillTx/>
              <a:latin typeface="Open Sans Light"/>
              <a:ea typeface="Open Sans Light"/>
              <a:cs typeface="Open Sans Light"/>
            </a:endParaRPr>
          </a:p>
        </p:txBody>
      </p:sp>
      <p:grpSp>
        <p:nvGrpSpPr>
          <p:cNvPr id="6" name="Group 6">
            <a:extLst>
              <a:ext uri="{FF2B5EF4-FFF2-40B4-BE49-F238E27FC236}">
                <a16:creationId xmlns:a16="http://schemas.microsoft.com/office/drawing/2014/main" id="{A227C683-1900-C1DC-654F-9B90B6CE82B7}"/>
              </a:ext>
            </a:extLst>
          </p:cNvPr>
          <p:cNvGrpSpPr/>
          <p:nvPr/>
        </p:nvGrpSpPr>
        <p:grpSpPr>
          <a:xfrm rot="2267657">
            <a:off x="9585117" y="413611"/>
            <a:ext cx="1459511" cy="1459511"/>
            <a:chOff x="61226" y="0"/>
            <a:chExt cx="2919022" cy="2919022"/>
          </a:xfrm>
        </p:grpSpPr>
        <p:grpSp>
          <p:nvGrpSpPr>
            <p:cNvPr id="7" name="Group 7">
              <a:extLst>
                <a:ext uri="{FF2B5EF4-FFF2-40B4-BE49-F238E27FC236}">
                  <a16:creationId xmlns:a16="http://schemas.microsoft.com/office/drawing/2014/main" id="{53A7518F-D155-A28A-5006-655AEF4A3B68}"/>
                </a:ext>
              </a:extLst>
            </p:cNvPr>
            <p:cNvGrpSpPr/>
            <p:nvPr/>
          </p:nvGrpSpPr>
          <p:grpSpPr>
            <a:xfrm>
              <a:off x="61226" y="0"/>
              <a:ext cx="2919022" cy="2919022"/>
              <a:chOff x="0" y="0"/>
              <a:chExt cx="812800" cy="812800"/>
            </a:xfrm>
          </p:grpSpPr>
          <p:sp>
            <p:nvSpPr>
              <p:cNvPr id="8" name="Freeform 8">
                <a:extLst>
                  <a:ext uri="{FF2B5EF4-FFF2-40B4-BE49-F238E27FC236}">
                    <a16:creationId xmlns:a16="http://schemas.microsoft.com/office/drawing/2014/main" id="{FC94CC62-0B53-3722-1F04-02B2A035164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w="76200" cap="sq">
                <a:solidFill>
                  <a:srgbClr val="FFFFFF"/>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D797368B-5CDB-CB26-EE4A-947F290C599C}"/>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ct val="164166"/>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p:txBody>
          </p:sp>
        </p:grpSp>
        <p:sp>
          <p:nvSpPr>
            <p:cNvPr id="10" name="TextBox 10">
              <a:extLst>
                <a:ext uri="{FF2B5EF4-FFF2-40B4-BE49-F238E27FC236}">
                  <a16:creationId xmlns:a16="http://schemas.microsoft.com/office/drawing/2014/main" id="{B83A8BD0-8769-872C-A050-F11A3EF41048}"/>
                </a:ext>
              </a:extLst>
            </p:cNvPr>
            <p:cNvSpPr txBox="1"/>
            <p:nvPr/>
          </p:nvSpPr>
          <p:spPr>
            <a:xfrm rot="19813988">
              <a:off x="96859" y="578925"/>
              <a:ext cx="2805138" cy="1665456"/>
            </a:xfrm>
            <a:prstGeom prst="rect">
              <a:avLst/>
            </a:prstGeom>
          </p:spPr>
          <p:txBody>
            <a:bodyPr lIns="0" tIns="0" rIns="0" bIns="0" rtlCol="0" anchor="t">
              <a:spAutoFit/>
            </a:bodyPr>
            <a:lstStyle/>
            <a:p>
              <a:pPr marL="0" marR="0" lvl="0" indent="0" algn="ctr" defTabSz="609630" rtl="0" eaLnBrk="1" fontAlgn="auto" latinLnBrk="0" hangingPunct="1">
                <a:lnSpc>
                  <a:spcPct val="156536"/>
                </a:lnSpc>
                <a:spcBef>
                  <a:spcPts val="0"/>
                </a:spcBef>
                <a:spcAft>
                  <a:spcPts val="0"/>
                </a:spcAft>
                <a:buClrTx/>
                <a:buSzTx/>
                <a:buFontTx/>
                <a:buNone/>
                <a:tabLst/>
                <a:defRPr/>
              </a:pPr>
              <a:r>
                <a:rPr lang="en-US" sz="3875" dirty="0">
                  <a:solidFill>
                    <a:srgbClr val="000000"/>
                  </a:solidFill>
                  <a:latin typeface="Open Sans"/>
                </a:rPr>
                <a:t>RIG</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1" name="Freeform 11">
            <a:extLst>
              <a:ext uri="{FF2B5EF4-FFF2-40B4-BE49-F238E27FC236}">
                <a16:creationId xmlns:a16="http://schemas.microsoft.com/office/drawing/2014/main" id="{8E9D51FC-0A00-53F2-0974-8045ADE2324B}"/>
              </a:ext>
            </a:extLst>
          </p:cNvPr>
          <p:cNvSpPr/>
          <p:nvPr/>
        </p:nvSpPr>
        <p:spPr>
          <a:xfrm rot="20608730">
            <a:off x="532608" y="297037"/>
            <a:ext cx="1643544" cy="1643544"/>
          </a:xfrm>
          <a:custGeom>
            <a:avLst/>
            <a:gdLst/>
            <a:ahLst/>
            <a:cxnLst/>
            <a:rect l="l" t="t" r="r" b="b"/>
            <a:pathLst>
              <a:path w="2465316" h="2465316">
                <a:moveTo>
                  <a:pt x="0" y="0"/>
                </a:moveTo>
                <a:lnTo>
                  <a:pt x="2465317" y="0"/>
                </a:lnTo>
                <a:lnTo>
                  <a:pt x="2465317" y="2465316"/>
                </a:lnTo>
                <a:lnTo>
                  <a:pt x="0" y="246531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F99EACA9-2253-CC68-F4A6-370AF99EE948}"/>
              </a:ext>
            </a:extLst>
          </p:cNvPr>
          <p:cNvPicPr>
            <a:picLocks noChangeAspect="1"/>
          </p:cNvPicPr>
          <p:nvPr/>
        </p:nvPicPr>
        <p:blipFill>
          <a:blip r:embed="rId4"/>
          <a:stretch>
            <a:fillRect/>
          </a:stretch>
        </p:blipFill>
        <p:spPr>
          <a:xfrm>
            <a:off x="4154311" y="2167246"/>
            <a:ext cx="3725333" cy="4319350"/>
          </a:xfrm>
          <a:prstGeom prst="rect">
            <a:avLst/>
          </a:prstGeom>
        </p:spPr>
      </p:pic>
    </p:spTree>
    <p:extLst>
      <p:ext uri="{BB962C8B-B14F-4D97-AF65-F5344CB8AC3E}">
        <p14:creationId xmlns:p14="http://schemas.microsoft.com/office/powerpoint/2010/main" val="3257221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4262705" y="1820033"/>
            <a:ext cx="3217935" cy="3217935"/>
          </a:xfrm>
          <a:custGeom>
            <a:avLst/>
            <a:gdLst/>
            <a:ahLst/>
            <a:cxnLst/>
            <a:rect l="l" t="t" r="r" b="b"/>
            <a:pathLst>
              <a:path w="4826902" h="4826902">
                <a:moveTo>
                  <a:pt x="0" y="0"/>
                </a:moveTo>
                <a:lnTo>
                  <a:pt x="4826902" y="0"/>
                </a:lnTo>
                <a:lnTo>
                  <a:pt x="4826902" y="4826902"/>
                </a:lnTo>
                <a:lnTo>
                  <a:pt x="0" y="482690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04968" y="-45749"/>
            <a:ext cx="5891032" cy="612604"/>
          </a:xfrm>
          <a:prstGeom prst="rect">
            <a:avLst/>
          </a:prstGeom>
        </p:spPr>
        <p:txBody>
          <a:bodyPr wrap="square" lIns="0" tIns="0" rIns="0" bIns="0" rtlCol="0" anchor="t">
            <a:spAutoFit/>
          </a:bodyPr>
          <a:lstStyle/>
          <a:p>
            <a:pPr marL="0" marR="0" lvl="0" indent="0" algn="ctr" defTabSz="609630" rtl="0" eaLnBrk="1" fontAlgn="auto" latinLnBrk="0" hangingPunct="1">
              <a:lnSpc>
                <a:spcPct val="156452"/>
              </a:lnSpc>
              <a:spcBef>
                <a:spcPct val="0"/>
              </a:spcBef>
              <a:spcAft>
                <a:spcPts val="0"/>
              </a:spcAft>
              <a:buClrTx/>
              <a:buSzTx/>
              <a:buFontTx/>
              <a:buNone/>
              <a:tabLst/>
              <a:defRPr/>
            </a:pPr>
            <a:r>
              <a:rPr kumimoji="0" lang="en-US" sz="2866" b="1" i="0" strike="noStrike" kern="1200" cap="none" spc="0" normalizeH="0" baseline="0" noProof="0">
                <a:ln>
                  <a:noFill/>
                </a:ln>
                <a:solidFill>
                  <a:srgbClr val="000000"/>
                </a:solidFill>
                <a:effectLst/>
                <a:uLnTx/>
                <a:uFillTx/>
                <a:latin typeface="Open Sans Light Bold"/>
                <a:ea typeface="+mn-ea"/>
                <a:cs typeface="+mn-cs"/>
              </a:rPr>
              <a:t>DWSRF Application Process </a:t>
            </a:r>
            <a:endParaRPr kumimoji="0" lang="en-US" sz="1800" b="1" i="0"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295373" y="69315"/>
            <a:ext cx="4615494" cy="6834435"/>
          </a:xfrm>
          <a:prstGeom prst="rect">
            <a:avLst/>
          </a:prstGeom>
        </p:spPr>
        <p:txBody>
          <a:bodyPr lIns="0" tIns="0" rIns="0" bIns="0" rtlCol="0" anchor="t">
            <a:spAutoFit/>
          </a:bodyPr>
          <a:lstStyle/>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schemeClr val="bg1">
                    <a:lumMod val="65000"/>
                  </a:schemeClr>
                </a:solidFill>
                <a:effectLst/>
                <a:uLnTx/>
                <a:uFillTx/>
                <a:latin typeface="Open Sans Light Bold"/>
                <a:ea typeface="+mn-ea"/>
                <a:cs typeface="+mn-cs"/>
              </a:rPr>
              <a:t>CONTRACTS PHASE</a:t>
            </a:r>
            <a:endParaRPr kumimoji="0" lang="en-US" sz="1800" b="0" i="0" u="sng" strike="noStrike" kern="1200" cap="none" spc="0" normalizeH="0" baseline="0" noProof="0">
              <a:ln>
                <a:noFill/>
              </a:ln>
              <a:solidFill>
                <a:schemeClr val="bg1">
                  <a:lumMod val="65000"/>
                </a:schemeClr>
              </a:solidFill>
              <a:effectLst/>
              <a:uLnTx/>
              <a:uFillTx/>
              <a:latin typeface="Calibri"/>
              <a:ea typeface="+mn-ea"/>
              <a:cs typeface="+mn-cs"/>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schemeClr val="bg1">
                    <a:lumMod val="65000"/>
                  </a:schemeClr>
                </a:solidFill>
                <a:effectLst/>
                <a:uLnTx/>
                <a:uFillTx/>
                <a:latin typeface="Open Sans Light"/>
                <a:ea typeface="+mn-ea"/>
                <a:cs typeface="+mn-cs"/>
              </a:rPr>
              <a:t>Pre-Bid Meeting</a:t>
            </a:r>
            <a:endParaRPr kumimoji="0" lang="en-US" sz="1733" b="1"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schemeClr val="bg1">
                    <a:lumMod val="65000"/>
                  </a:schemeClr>
                </a:solidFill>
                <a:effectLst/>
                <a:uLnTx/>
                <a:uFillTx/>
                <a:latin typeface="Open Sans Light"/>
                <a:ea typeface="+mn-ea"/>
                <a:cs typeface="+mn-cs"/>
              </a:rPr>
              <a:t>Advertising and Accepting Bids</a:t>
            </a:r>
            <a:endParaRPr kumimoji="0" lang="en-US" sz="1733" b="1"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noStrike" kern="1200" cap="none" spc="0" normalizeH="0" baseline="0" noProof="0">
                <a:ln>
                  <a:noFill/>
                </a:ln>
                <a:solidFill>
                  <a:schemeClr val="bg1">
                    <a:lumMod val="65000"/>
                  </a:schemeClr>
                </a:solidFill>
                <a:effectLst/>
                <a:uLnTx/>
                <a:uFillTx/>
                <a:latin typeface="Open Sans Light"/>
                <a:ea typeface="+mn-ea"/>
                <a:cs typeface="+mn-cs"/>
              </a:rPr>
              <a:t>OWRB Board/Binding Commitment</a:t>
            </a:r>
            <a:endParaRPr kumimoji="0" lang="en-US" sz="1733" b="0" i="1"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noStrike" kern="1200" cap="none" spc="0" normalizeH="0" baseline="0" noProof="0">
                <a:ln>
                  <a:noFill/>
                </a:ln>
                <a:solidFill>
                  <a:schemeClr val="bg1">
                    <a:lumMod val="65000"/>
                  </a:schemeClr>
                </a:solidFill>
                <a:effectLst/>
                <a:uLnTx/>
                <a:uFillTx/>
                <a:latin typeface="Open Sans Light"/>
                <a:ea typeface="+mn-ea"/>
                <a:cs typeface="+mn-cs"/>
              </a:rPr>
              <a:t>Loan Closing, Interest Rate set</a:t>
            </a:r>
            <a:endParaRPr kumimoji="0" lang="en-US" sz="1733" b="0" i="1"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schemeClr val="bg1">
                    <a:lumMod val="65000"/>
                  </a:schemeClr>
                </a:solidFill>
                <a:effectLst/>
                <a:uLnTx/>
                <a:uFillTx/>
                <a:latin typeface="Open Sans Light"/>
                <a:ea typeface="+mn-ea"/>
                <a:cs typeface="+mn-cs"/>
              </a:rPr>
              <a:t>Awarding Construction Contracts</a:t>
            </a:r>
            <a:endParaRPr kumimoji="0" lang="en-US" sz="1733" b="1"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chemeClr val="bg1">
                    <a:lumMod val="65000"/>
                  </a:schemeClr>
                </a:solidFill>
                <a:effectLst/>
                <a:uLnTx/>
                <a:uFillTx/>
                <a:latin typeface="Open Sans Light"/>
                <a:ea typeface="+mn-ea"/>
                <a:cs typeface="+mn-cs"/>
              </a:rPr>
              <a:t>Oklahoma Competitive Bidding Act/DBE</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0" marR="0" lvl="0" indent="0" algn="l" defTabSz="609630" rtl="0" eaLnBrk="1" fontAlgn="auto" latinLnBrk="0" hangingPunct="1">
              <a:lnSpc>
                <a:spcPct val="97581"/>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schemeClr val="bg1">
                    <a:lumMod val="65000"/>
                  </a:schemeClr>
                </a:solidFill>
                <a:effectLst/>
                <a:uLnTx/>
                <a:uFillTx/>
                <a:latin typeface="Open Sans Light Bold"/>
                <a:ea typeface="+mn-ea"/>
                <a:cs typeface="+mn-cs"/>
              </a:rPr>
              <a:t>PRE-CONSTRUCTION PHASE</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schemeClr val="bg1">
                    <a:lumMod val="65000"/>
                  </a:schemeClr>
                </a:solidFill>
                <a:effectLst/>
                <a:uLnTx/>
                <a:uFillTx/>
                <a:latin typeface="Open Sans Light"/>
                <a:ea typeface="+mn-ea"/>
                <a:cs typeface="+mn-cs"/>
              </a:rPr>
              <a:t>Pre-Construction Conference</a:t>
            </a:r>
            <a:endParaRPr kumimoji="0" lang="en-US" sz="1733" b="1"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schemeClr val="bg1">
                    <a:lumMod val="65000"/>
                  </a:schemeClr>
                </a:solidFill>
                <a:effectLst/>
                <a:uLnTx/>
                <a:uFillTx/>
                <a:latin typeface="Open Sans Light"/>
                <a:ea typeface="+mn-ea"/>
                <a:cs typeface="+mn-cs"/>
              </a:rPr>
              <a:t>Project Signage</a:t>
            </a:r>
            <a:endParaRPr kumimoji="0" lang="en-US" sz="1733" b="1"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0" marR="0" lvl="0" indent="0" algn="l" defTabSz="609630" rtl="0" eaLnBrk="1" fontAlgn="auto" latinLnBrk="0" hangingPunct="1">
              <a:lnSpc>
                <a:spcPct val="97581"/>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schemeClr val="bg1">
                    <a:lumMod val="65000"/>
                  </a:schemeClr>
                </a:solidFill>
                <a:effectLst/>
                <a:uLnTx/>
                <a:uFillTx/>
                <a:latin typeface="Open Sans Light Bold"/>
                <a:ea typeface="+mn-ea"/>
                <a:cs typeface="+mn-cs"/>
              </a:rPr>
              <a:t>CONSTRUCTION</a:t>
            </a:r>
            <a:r>
              <a:rPr kumimoji="0" lang="en-US" sz="1733" b="0" i="0" u="none" strike="noStrike" kern="1200" cap="none" spc="0" normalizeH="0" baseline="0" noProof="0">
                <a:ln>
                  <a:noFill/>
                </a:ln>
                <a:solidFill>
                  <a:schemeClr val="bg1">
                    <a:lumMod val="65000"/>
                  </a:schemeClr>
                </a:solidFill>
                <a:effectLst/>
                <a:uLnTx/>
                <a:uFillTx/>
                <a:latin typeface="Open Sans Light Bold"/>
                <a:ea typeface="+mn-ea"/>
                <a:cs typeface="+mn-cs"/>
              </a:rPr>
              <a:t> </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chemeClr val="bg1">
                    <a:lumMod val="65000"/>
                  </a:schemeClr>
                </a:solidFill>
                <a:effectLst/>
                <a:uLnTx/>
                <a:uFillTx/>
                <a:latin typeface="Open Sans Light"/>
                <a:ea typeface="+mn-ea"/>
                <a:cs typeface="+mn-cs"/>
              </a:rPr>
              <a:t>Applicant Resident Inspection</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chemeClr val="bg1">
                    <a:lumMod val="65000"/>
                  </a:schemeClr>
                </a:solidFill>
                <a:effectLst/>
                <a:uLnTx/>
                <a:uFillTx/>
                <a:latin typeface="Open Sans Light"/>
                <a:ea typeface="+mn-ea"/>
                <a:cs typeface="+mn-cs"/>
              </a:rPr>
              <a:t>Monthly Meetings and Site Visits</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schemeClr val="bg1">
                    <a:lumMod val="65000"/>
                  </a:schemeClr>
                </a:solidFill>
                <a:effectLst/>
                <a:uLnTx/>
                <a:uFillTx/>
                <a:latin typeface="Open Sans Light"/>
                <a:ea typeface="+mn-ea"/>
                <a:cs typeface="+mn-cs"/>
              </a:rPr>
              <a:t>Pay Requests </a:t>
            </a:r>
            <a:r>
              <a:rPr kumimoji="0" lang="en-US" sz="1733" b="0" i="0" u="none" strike="noStrike" kern="1200" cap="none" spc="0" normalizeH="0" baseline="0" noProof="0">
                <a:ln>
                  <a:noFill/>
                </a:ln>
                <a:solidFill>
                  <a:schemeClr val="bg1">
                    <a:lumMod val="65000"/>
                  </a:schemeClr>
                </a:solidFill>
                <a:effectLst/>
                <a:uLnTx/>
                <a:uFillTx/>
                <a:latin typeface="Open Sans Light"/>
                <a:ea typeface="+mn-ea"/>
                <a:cs typeface="+mn-cs"/>
              </a:rPr>
              <a:t>(Reimbursement)</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schemeClr val="bg1">
                    <a:lumMod val="65000"/>
                  </a:schemeClr>
                </a:solidFill>
                <a:effectLst/>
                <a:uLnTx/>
                <a:uFillTx/>
                <a:latin typeface="Open Sans Light"/>
                <a:ea typeface="+mn-ea"/>
                <a:cs typeface="+mn-cs"/>
              </a:rPr>
              <a:t>AIS/BABA/Davis Bacon</a:t>
            </a:r>
            <a:endParaRPr kumimoji="0" lang="en-US" sz="1733" b="1"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p:txBody>
      </p:sp>
      <p:sp>
        <p:nvSpPr>
          <p:cNvPr id="5" name="TextBox 5"/>
          <p:cNvSpPr txBox="1"/>
          <p:nvPr/>
        </p:nvSpPr>
        <p:spPr>
          <a:xfrm>
            <a:off x="281133" y="754238"/>
            <a:ext cx="4866638" cy="6728765"/>
          </a:xfrm>
          <a:prstGeom prst="rect">
            <a:avLst/>
          </a:prstGeom>
        </p:spPr>
        <p:txBody>
          <a:bodyPr wrap="square" lIns="0" tIns="0" rIns="0" bIns="0" rtlCol="0" anchor="t">
            <a:spAutoFit/>
          </a:bodyPr>
          <a:lstStyle/>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srgbClr val="000000"/>
                </a:solidFill>
                <a:effectLst/>
                <a:uLnTx/>
                <a:uFillTx/>
                <a:latin typeface="Open Sans Light Bold"/>
                <a:ea typeface="+mn-ea"/>
                <a:cs typeface="+mn-cs"/>
              </a:rPr>
              <a:t>START-UP PHASE</a:t>
            </a:r>
            <a:endParaRPr kumimoji="0" lang="en-US" sz="1800" b="0" i="0" u="sng" strike="noStrike" kern="1200" cap="none" spc="0" normalizeH="0" baseline="0" noProof="0">
              <a:ln>
                <a:noFill/>
              </a:ln>
              <a:solidFill>
                <a:prstClr val="black"/>
              </a:solidFill>
              <a:effectLst/>
              <a:uLnTx/>
              <a:uFillTx/>
              <a:latin typeface="Calibri"/>
              <a:ea typeface="+mn-ea"/>
              <a:cs typeface="+mn-cs"/>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1" i="0" u="none" kern="1200" cap="none" spc="0" normalizeH="0" baseline="0" noProof="0">
                <a:ln>
                  <a:noFill/>
                </a:ln>
                <a:solidFill>
                  <a:srgbClr val="000000"/>
                </a:solidFill>
                <a:effectLst/>
                <a:uLnTx/>
                <a:uFillTx/>
                <a:latin typeface="Open Sans Light"/>
                <a:ea typeface="+mn-ea"/>
                <a:cs typeface="+mn-cs"/>
              </a:rPr>
              <a:t>Contract with engineering firm</a:t>
            </a:r>
            <a:r>
              <a:rPr kumimoji="0" lang="en-US" sz="1733" b="0" i="0" u="none" kern="1200" cap="none" spc="0" normalizeH="0" baseline="0" noProof="0">
                <a:ln>
                  <a:noFill/>
                </a:ln>
                <a:solidFill>
                  <a:srgbClr val="000000"/>
                </a:solidFill>
                <a:effectLst/>
                <a:uLnTx/>
                <a:uFillTx/>
                <a:latin typeface="Open Sans Light"/>
                <a:ea typeface="+mn-ea"/>
                <a:cs typeface="+mn-cs"/>
              </a:rPr>
              <a:t> </a:t>
            </a:r>
            <a:endParaRPr kumimoji="0" lang="en-US" sz="1733" b="0" i="0" u="none" kern="1200" cap="none" spc="0" normalizeH="0" baseline="0" noProof="0">
              <a:ln>
                <a:noFill/>
              </a:ln>
              <a:solidFill>
                <a:srgbClr val="000000"/>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1" i="0" u="none" kern="1200" cap="none" spc="0" normalizeH="0" baseline="0" noProof="0">
                <a:ln>
                  <a:noFill/>
                </a:ln>
                <a:solidFill>
                  <a:srgbClr val="000000"/>
                </a:solidFill>
                <a:effectLst/>
                <a:uLnTx/>
                <a:uFillTx/>
                <a:latin typeface="Open Sans Light"/>
                <a:ea typeface="+mn-ea"/>
                <a:cs typeface="+mn-cs"/>
              </a:rPr>
              <a:t>Submission of “Project Priority List”</a:t>
            </a:r>
            <a:endParaRPr kumimoji="0" lang="en-US" sz="1733" b="1" i="0" u="none" kern="1200" cap="none" spc="0" normalizeH="0" baseline="0" noProof="0">
              <a:ln>
                <a:noFill/>
              </a:ln>
              <a:solidFill>
                <a:srgbClr val="000000"/>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0" i="0" u="none" strike="noStrike" kern="1200" cap="none" spc="0" normalizeH="0" baseline="0" noProof="0">
                <a:ln>
                  <a:noFill/>
                </a:ln>
                <a:solidFill>
                  <a:schemeClr val="bg1">
                    <a:lumMod val="65000"/>
                  </a:schemeClr>
                </a:solidFill>
                <a:effectLst/>
                <a:uLnTx/>
                <a:uFillTx/>
                <a:latin typeface="Open Sans Light"/>
                <a:ea typeface="+mn-ea"/>
                <a:cs typeface="+mn-cs"/>
              </a:rPr>
              <a:t>DEQ Ranking of system by need </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0" i="0" u="none" strike="noStrike" kern="1200" cap="none" spc="0" normalizeH="0" baseline="0" noProof="0">
                <a:ln>
                  <a:noFill/>
                </a:ln>
                <a:solidFill>
                  <a:schemeClr val="bg1">
                    <a:lumMod val="65000"/>
                  </a:schemeClr>
                </a:solidFill>
                <a:effectLst/>
                <a:uLnTx/>
                <a:uFillTx/>
                <a:latin typeface="Open Sans Light"/>
                <a:ea typeface="+mn-ea"/>
                <a:cs typeface="+mn-cs"/>
              </a:rPr>
              <a:t>Confirmation letter from DEQ that you are on the Project Priority List.</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br>
              <a:rPr kumimoji="0" lang="en-US" sz="1733" b="0" i="0" u="sng" strike="noStrike" kern="1200" cap="none" spc="0" normalizeH="0" baseline="0" noProof="0">
                <a:ln>
                  <a:noFill/>
                </a:ln>
                <a:solidFill>
                  <a:srgbClr val="000000"/>
                </a:solidFill>
                <a:effectLst/>
                <a:uLnTx/>
                <a:uFillTx/>
                <a:latin typeface="Open Sans Light Bold"/>
                <a:ea typeface="+mn-ea"/>
                <a:cs typeface="+mn-cs"/>
              </a:rPr>
            </a:br>
            <a:r>
              <a:rPr kumimoji="0" lang="en-US" sz="1733" b="0" i="0" u="sng" strike="noStrike" kern="1200" cap="none" spc="0" normalizeH="0" baseline="0" noProof="0">
                <a:ln>
                  <a:noFill/>
                </a:ln>
                <a:solidFill>
                  <a:schemeClr val="bg1">
                    <a:lumMod val="65000"/>
                  </a:schemeClr>
                </a:solidFill>
                <a:effectLst/>
                <a:uLnTx/>
                <a:uFillTx/>
                <a:latin typeface="Open Sans Light Bold"/>
                <a:ea typeface="+mn-ea"/>
                <a:cs typeface="+mn-cs"/>
              </a:rPr>
              <a:t>PLANNING PHASE “Ready to Proceed”</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chemeClr val="bg1">
                    <a:lumMod val="65000"/>
                  </a:schemeClr>
                </a:solidFill>
                <a:effectLst/>
                <a:uLnTx/>
                <a:uFillTx/>
                <a:latin typeface="Open Sans Light"/>
                <a:ea typeface="+mn-ea"/>
                <a:cs typeface="+mn-cs"/>
              </a:rPr>
              <a:t>Environmental Review</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chemeClr val="bg1">
                    <a:lumMod val="65000"/>
                  </a:schemeClr>
                </a:solidFill>
                <a:effectLst/>
                <a:uLnTx/>
                <a:uFillTx/>
                <a:latin typeface="Open Sans Light"/>
                <a:ea typeface="+mn-ea"/>
                <a:cs typeface="+mn-cs"/>
              </a:rPr>
              <a:t>Capacity Development</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chemeClr val="bg1">
                    <a:lumMod val="65000"/>
                  </a:schemeClr>
                </a:solidFill>
                <a:effectLst/>
                <a:uLnTx/>
                <a:uFillTx/>
                <a:latin typeface="Open Sans Light"/>
                <a:ea typeface="+mn-ea"/>
                <a:cs typeface="+mn-cs"/>
              </a:rPr>
              <a:t>Engineering Planning and Design</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noStrike" kern="1200" cap="none" spc="0" normalizeH="0" baseline="0" noProof="0">
                <a:ln>
                  <a:noFill/>
                </a:ln>
                <a:solidFill>
                  <a:schemeClr val="bg1">
                    <a:lumMod val="65000"/>
                  </a:schemeClr>
                </a:solidFill>
                <a:effectLst/>
                <a:uLnTx/>
                <a:uFillTx/>
                <a:latin typeface="Open Sans Light"/>
                <a:ea typeface="+mn-ea"/>
                <a:cs typeface="+mn-cs"/>
              </a:rPr>
              <a:t>Financial Application</a:t>
            </a:r>
            <a:endParaRPr kumimoji="0" lang="en-US" sz="1733" b="0" i="1"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chemeClr val="bg1">
                    <a:lumMod val="65000"/>
                  </a:schemeClr>
                </a:solidFill>
                <a:effectLst/>
                <a:uLnTx/>
                <a:uFillTx/>
                <a:latin typeface="Open Sans Light"/>
                <a:ea typeface="+mn-ea"/>
                <a:cs typeface="+mn-cs"/>
              </a:rPr>
              <a:t>Construction permit</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ct val="0"/>
              </a:spcBef>
              <a:spcAft>
                <a:spcPts val="0"/>
              </a:spcAft>
              <a:buClrTx/>
              <a:buSzTx/>
              <a:buFontTx/>
              <a:buNone/>
              <a:tabLst/>
              <a:defRPr/>
            </a:pPr>
            <a:r>
              <a:rPr kumimoji="0" lang="en-US" sz="1733" b="0" i="0" u="none" strike="noStrike" kern="1200" cap="none" spc="0" normalizeH="0" baseline="0" noProof="0">
                <a:ln>
                  <a:noFill/>
                </a:ln>
                <a:solidFill>
                  <a:schemeClr val="bg1">
                    <a:lumMod val="65000"/>
                  </a:schemeClr>
                </a:solidFill>
                <a:effectLst/>
                <a:uLnTx/>
                <a:uFillTx/>
                <a:latin typeface="Open Sans Light"/>
                <a:ea typeface="+mn-ea"/>
                <a:cs typeface="+mn-cs"/>
              </a:rPr>
              <a:t>**** </a:t>
            </a:r>
            <a:r>
              <a:rPr kumimoji="0" lang="en-US" sz="1733" b="0" i="0" u="none" strike="noStrike" kern="1200" cap="none" spc="0" normalizeH="0" baseline="0" noProof="0">
                <a:ln>
                  <a:noFill/>
                </a:ln>
                <a:solidFill>
                  <a:schemeClr val="bg1">
                    <a:lumMod val="65000"/>
                  </a:schemeClr>
                </a:solidFill>
                <a:effectLst/>
                <a:uLnTx/>
                <a:uFillTx/>
                <a:latin typeface="Open Sans Light Bold Italics"/>
                <a:ea typeface="+mn-ea"/>
                <a:cs typeface="+mn-cs"/>
              </a:rPr>
              <a:t>Funds will not be obligated until all approvals are complete.****</a:t>
            </a:r>
          </a:p>
          <a:p>
            <a:pPr marL="0" marR="0" lvl="0" indent="0" algn="l" defTabSz="609630" rtl="0" eaLnBrk="1" fontAlgn="auto" latinLnBrk="0" hangingPunct="1">
              <a:lnSpc>
                <a:spcPct val="158627"/>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Bold Italics"/>
              <a:ea typeface="+mn-ea"/>
              <a:cs typeface="+mn-cs"/>
            </a:endParaRPr>
          </a:p>
        </p:txBody>
      </p:sp>
    </p:spTree>
    <p:extLst>
      <p:ext uri="{BB962C8B-B14F-4D97-AF65-F5344CB8AC3E}">
        <p14:creationId xmlns:p14="http://schemas.microsoft.com/office/powerpoint/2010/main" val="3553483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Freeform 2"/>
          <p:cNvSpPr/>
          <p:nvPr/>
        </p:nvSpPr>
        <p:spPr>
          <a:xfrm>
            <a:off x="6096000" y="-19050"/>
            <a:ext cx="6096000" cy="6858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3">
              <a:alphaModFix amt="78000"/>
            </a:blip>
            <a:stretch>
              <a:fillRect l="-52915" r="-17830" b="-111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1403775" y="4470630"/>
            <a:ext cx="3452453" cy="0"/>
          </a:xfrm>
          <a:prstGeom prst="line">
            <a:avLst/>
          </a:prstGeom>
          <a:ln w="38100" cap="flat">
            <a:solidFill>
              <a:srgbClr val="016B2F"/>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36517" y="1361229"/>
            <a:ext cx="3386967" cy="3386967"/>
          </a:xfrm>
          <a:custGeom>
            <a:avLst/>
            <a:gdLst/>
            <a:ahLst/>
            <a:cxnLst/>
            <a:rect l="l" t="t" r="r" b="b"/>
            <a:pathLst>
              <a:path w="5080450" h="5080450">
                <a:moveTo>
                  <a:pt x="0" y="0"/>
                </a:moveTo>
                <a:lnTo>
                  <a:pt x="5080450" y="0"/>
                </a:lnTo>
                <a:lnTo>
                  <a:pt x="5080450" y="5080450"/>
                </a:lnTo>
                <a:lnTo>
                  <a:pt x="0" y="508045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396299" y="346885"/>
            <a:ext cx="3475315" cy="1252009"/>
          </a:xfrm>
          <a:prstGeom prst="rect">
            <a:avLst/>
          </a:prstGeom>
        </p:spPr>
        <p:txBody>
          <a:bodyPr wrap="square" lIns="0" tIns="0" rIns="0" bIns="0" rtlCol="0" anchor="t">
            <a:spAutoFit/>
          </a:bodyPr>
          <a:lstStyle/>
          <a:p>
            <a:pPr marL="0" marR="0" lvl="0" indent="0" algn="l" defTabSz="609630" rtl="0" eaLnBrk="1" fontAlgn="auto" latinLnBrk="0" hangingPunct="1">
              <a:lnSpc>
                <a:spcPct val="116876"/>
              </a:lnSpc>
              <a:spcBef>
                <a:spcPts val="0"/>
              </a:spcBef>
              <a:spcAft>
                <a:spcPts val="0"/>
              </a:spcAft>
              <a:buClrTx/>
              <a:buSzTx/>
              <a:buFontTx/>
              <a:buNone/>
              <a:tabLst/>
              <a:defRPr/>
            </a:pPr>
            <a:r>
              <a:rPr kumimoji="0" lang="en-US" sz="7413" b="0" i="0" u="none" strike="noStrike" kern="1200" cap="none" spc="0" normalizeH="0" baseline="0" noProof="0">
                <a:ln>
                  <a:noFill/>
                </a:ln>
                <a:solidFill>
                  <a:srgbClr val="016B2F"/>
                </a:solidFill>
                <a:effectLst/>
                <a:uLnTx/>
                <a:uFillTx/>
                <a:latin typeface="Canva Sans Bold"/>
                <a:ea typeface="+mn-ea"/>
                <a:cs typeface="+mn-cs"/>
              </a:rPr>
              <a:t>Funding</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750627" y="4836544"/>
            <a:ext cx="5208895" cy="1280479"/>
          </a:xfrm>
          <a:prstGeom prst="rect">
            <a:avLst/>
          </a:prstGeom>
        </p:spPr>
        <p:txBody>
          <a:bodyPr wrap="square" lIns="0" tIns="0" rIns="0" bIns="0" rtlCol="0" anchor="t">
            <a:spAutoFit/>
          </a:bodyPr>
          <a:lstStyle/>
          <a:p>
            <a:pPr marL="0" marR="0" lvl="0" indent="0" algn="ctr" defTabSz="609630" rtl="0" eaLnBrk="1" fontAlgn="auto" latinLnBrk="0" hangingPunct="1">
              <a:lnSpc>
                <a:spcPct val="158518"/>
              </a:lnSpc>
              <a:spcBef>
                <a:spcPts val="0"/>
              </a:spcBef>
              <a:spcAft>
                <a:spcPts val="0"/>
              </a:spcAft>
              <a:buClrTx/>
              <a:buSzTx/>
              <a:buFontTx/>
              <a:buNone/>
              <a:tabLst/>
              <a:defRPr/>
            </a:pPr>
            <a:r>
              <a:rPr kumimoji="0" lang="en-US" sz="1800" b="0" i="0" u="none" strike="noStrike" kern="1200" cap="none" spc="0" normalizeH="0" baseline="0" noProof="0">
                <a:ln>
                  <a:noFill/>
                </a:ln>
                <a:solidFill>
                  <a:srgbClr val="016B2F"/>
                </a:solidFill>
                <a:effectLst/>
                <a:uLnTx/>
                <a:uFillTx/>
                <a:latin typeface="Canva Sans Bold"/>
                <a:ea typeface="+mn-ea"/>
                <a:cs typeface="+mn-cs"/>
              </a:rPr>
              <a:t>Drinking Water State Revolving Fund Section</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609630" rtl="0" eaLnBrk="1" fontAlgn="auto" latinLnBrk="0" hangingPunct="1">
              <a:lnSpc>
                <a:spcPct val="158518"/>
              </a:lnSpc>
              <a:spcBef>
                <a:spcPts val="0"/>
              </a:spcBef>
              <a:spcAft>
                <a:spcPts val="0"/>
              </a:spcAft>
              <a:buClrTx/>
              <a:buSzTx/>
              <a:buFontTx/>
              <a:buNone/>
              <a:tabLst/>
              <a:defRPr/>
            </a:pPr>
            <a:r>
              <a:rPr kumimoji="0" lang="en-US" sz="1834" b="0" i="0" u="none" strike="noStrike" kern="1200" cap="none" spc="0" normalizeH="0" baseline="0" noProof="0">
                <a:ln>
                  <a:noFill/>
                </a:ln>
                <a:solidFill>
                  <a:srgbClr val="016B2F"/>
                </a:solidFill>
                <a:effectLst/>
                <a:uLnTx/>
                <a:uFillTx/>
                <a:latin typeface="Canva Sans Bold"/>
                <a:ea typeface="+mn-ea"/>
                <a:cs typeface="+mn-cs"/>
              </a:rPr>
              <a:t>Water Quality Division​</a:t>
            </a:r>
          </a:p>
          <a:p>
            <a:pPr marL="0" marR="0" lvl="0" indent="0" algn="ctr" defTabSz="609630" rtl="0" eaLnBrk="1" fontAlgn="auto" latinLnBrk="0" hangingPunct="1">
              <a:lnSpc>
                <a:spcPct val="158518"/>
              </a:lnSpc>
              <a:spcBef>
                <a:spcPts val="0"/>
              </a:spcBef>
              <a:spcAft>
                <a:spcPts val="0"/>
              </a:spcAft>
              <a:buClrTx/>
              <a:buSzTx/>
              <a:buFontTx/>
              <a:buNone/>
              <a:tabLst/>
              <a:defRPr/>
            </a:pPr>
            <a:r>
              <a:rPr kumimoji="0" lang="en-US" sz="1800" b="0" i="0" u="none" strike="noStrike" kern="1200" cap="none" spc="0" normalizeH="0" baseline="0" noProof="0">
                <a:ln>
                  <a:noFill/>
                </a:ln>
                <a:solidFill>
                  <a:srgbClr val="016B2F"/>
                </a:solidFill>
                <a:effectLst/>
                <a:uLnTx/>
                <a:uFillTx/>
                <a:latin typeface="Canva Sans Bold"/>
                <a:ea typeface="+mn-ea"/>
                <a:cs typeface="+mn-cs"/>
              </a:rPr>
              <a:t>Oklahoma Department of Environmental Quality​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100000">
              <a:schemeClr val="accent1">
                <a:lumMod val="20000"/>
                <a:lumOff val="80000"/>
              </a:schemeClr>
            </a:gs>
          </a:gsLst>
          <a:lin ang="2700000" scaled="1"/>
        </a:gradFill>
        <a:effectLst/>
      </p:bgPr>
    </p:bg>
    <p:spTree>
      <p:nvGrpSpPr>
        <p:cNvPr id="1" name=""/>
        <p:cNvGrpSpPr/>
        <p:nvPr/>
      </p:nvGrpSpPr>
      <p:grpSpPr>
        <a:xfrm>
          <a:off x="0" y="0"/>
          <a:ext cx="0" cy="0"/>
          <a:chOff x="0" y="0"/>
          <a:chExt cx="0" cy="0"/>
        </a:xfrm>
      </p:grpSpPr>
      <p:sp>
        <p:nvSpPr>
          <p:cNvPr id="4" name="TextBox 4"/>
          <p:cNvSpPr txBox="1"/>
          <p:nvPr/>
        </p:nvSpPr>
        <p:spPr>
          <a:xfrm>
            <a:off x="131191" y="1067994"/>
            <a:ext cx="8204941" cy="2513445"/>
          </a:xfrm>
          <a:prstGeom prst="rect">
            <a:avLst/>
          </a:prstGeom>
        </p:spPr>
        <p:txBody>
          <a:bodyPr wrap="square" lIns="0" tIns="0" rIns="0" bIns="0" rtlCol="0" anchor="t">
            <a:spAutoFit/>
          </a:bodyPr>
          <a:lstStyle/>
          <a:p>
            <a:pPr marL="464185" marR="0" lvl="1" indent="-231775" defTabSz="609630" rtl="0" eaLnBrk="1" fontAlgn="auto" latinLnBrk="0" hangingPunct="1">
              <a:lnSpc>
                <a:spcPct val="1500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00000"/>
                </a:solidFill>
                <a:effectLst/>
                <a:uLnTx/>
                <a:uFillTx/>
                <a:latin typeface="Open Sans Light"/>
                <a:ea typeface="+mn-ea"/>
                <a:cs typeface="+mn-cs"/>
              </a:rPr>
              <a:t>Projects must be listed on the DWSRF Project Priority List (PPL)</a:t>
            </a:r>
          </a:p>
          <a:p>
            <a:pPr marL="921385" lvl="2" indent="-231775" defTabSz="609630">
              <a:lnSpc>
                <a:spcPct val="150000"/>
              </a:lnSpc>
              <a:buFont typeface="Arial"/>
              <a:buChar char="•"/>
            </a:pPr>
            <a:r>
              <a:rPr lang="en-US" sz="1850">
                <a:solidFill>
                  <a:srgbClr val="000000"/>
                </a:solidFill>
                <a:latin typeface="Aptos Narrow" panose="020B0004020202020204" pitchFamily="34" charset="0"/>
              </a:rPr>
              <a:t>How to get on that list:</a:t>
            </a:r>
          </a:p>
          <a:p>
            <a:pPr marL="1378585" lvl="3" indent="-231775" defTabSz="609630">
              <a:lnSpc>
                <a:spcPct val="150000"/>
              </a:lnSpc>
              <a:buFont typeface="Arial"/>
              <a:buChar char="•"/>
            </a:pPr>
            <a:r>
              <a:rPr kumimoji="0" lang="en-US" sz="1850" b="0" i="0" u="none" strike="noStrike" kern="1200" cap="none" spc="0" normalizeH="0" baseline="0" noProof="0">
                <a:ln>
                  <a:noFill/>
                </a:ln>
                <a:solidFill>
                  <a:srgbClr val="000000"/>
                </a:solidFill>
                <a:effectLst/>
                <a:uLnTx/>
                <a:uFillTx/>
                <a:latin typeface="Aptos Narrow" panose="020B0004020202020204" pitchFamily="34" charset="0"/>
              </a:rPr>
              <a:t>Secure an Engineer</a:t>
            </a:r>
          </a:p>
          <a:p>
            <a:pPr marL="1378585" lvl="3" indent="-231775" defTabSz="609630">
              <a:lnSpc>
                <a:spcPct val="150000"/>
              </a:lnSpc>
              <a:spcAft>
                <a:spcPts val="3000"/>
              </a:spcAft>
              <a:buFont typeface="Arial"/>
              <a:buChar char="•"/>
            </a:pPr>
            <a:r>
              <a:rPr lang="en-US" sz="1850">
                <a:solidFill>
                  <a:srgbClr val="000000"/>
                </a:solidFill>
                <a:latin typeface="Aptos Narrow" panose="020B0004020202020204" pitchFamily="34" charset="0"/>
              </a:rPr>
              <a:t>Go to the following webpage: </a:t>
            </a:r>
          </a:p>
          <a:p>
            <a:pPr marL="1378585" lvl="3" indent="-231775" defTabSz="609630">
              <a:lnSpc>
                <a:spcPct val="150000"/>
              </a:lnSpc>
              <a:spcAft>
                <a:spcPts val="1800"/>
              </a:spcAft>
              <a:buFont typeface="Arial"/>
              <a:buChar char="•"/>
            </a:pPr>
            <a:r>
              <a:rPr lang="en-US" sz="1850">
                <a:solidFill>
                  <a:prstClr val="black"/>
                </a:solidFill>
                <a:latin typeface="Aptos Narrow" panose="020B0004020202020204" pitchFamily="34" charset="0"/>
              </a:rPr>
              <a:t>“Request for Placement Letter (Example)”</a:t>
            </a:r>
            <a:endParaRPr kumimoji="0" lang="en-US" sz="1850" b="0" i="0" u="none" strike="noStrike" kern="1200" cap="none" spc="0" normalizeH="0" baseline="0" noProof="0">
              <a:ln>
                <a:noFill/>
              </a:ln>
              <a:solidFill>
                <a:prstClr val="black"/>
              </a:solidFill>
              <a:effectLst/>
              <a:uLnTx/>
              <a:uFillTx/>
              <a:latin typeface="Aptos Narrow" panose="020B0004020202020204" pitchFamily="34" charset="0"/>
            </a:endParaRPr>
          </a:p>
        </p:txBody>
      </p:sp>
      <p:sp>
        <p:nvSpPr>
          <p:cNvPr id="5" name="TextBox 5"/>
          <p:cNvSpPr txBox="1"/>
          <p:nvPr/>
        </p:nvSpPr>
        <p:spPr>
          <a:xfrm>
            <a:off x="502443" y="253518"/>
            <a:ext cx="8933105" cy="775790"/>
          </a:xfrm>
          <a:prstGeom prst="rect">
            <a:avLst/>
          </a:prstGeom>
        </p:spPr>
        <p:txBody>
          <a:bodyPr wrap="square" lIns="0" tIns="0" rIns="0" bIns="0" rtlCol="0" anchor="t">
            <a:spAutoFit/>
          </a:bodyPr>
          <a:lstStyle/>
          <a:p>
            <a:pPr marL="0" marR="0" lvl="0" indent="0" algn="ctr" defTabSz="609630" rtl="0" eaLnBrk="1" fontAlgn="auto" latinLnBrk="0" hangingPunct="1">
              <a:lnSpc>
                <a:spcPct val="156005"/>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Poppins ExtraBold"/>
                <a:ea typeface="+mn-ea"/>
                <a:cs typeface="+mn-cs"/>
              </a:rPr>
              <a:t>Submission of Project Priority List</a:t>
            </a: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BE4AC32E-0E58-6AF1-27F9-6D58806BB942}"/>
              </a:ext>
            </a:extLst>
          </p:cNvPr>
          <p:cNvPicPr>
            <a:picLocks noChangeAspect="1"/>
          </p:cNvPicPr>
          <p:nvPr/>
        </p:nvPicPr>
        <p:blipFill>
          <a:blip r:embed="rId3"/>
          <a:stretch>
            <a:fillRect/>
          </a:stretch>
        </p:blipFill>
        <p:spPr>
          <a:xfrm>
            <a:off x="8621373" y="2676113"/>
            <a:ext cx="3096759" cy="3928369"/>
          </a:xfrm>
          <a:prstGeom prst="rect">
            <a:avLst/>
          </a:prstGeom>
        </p:spPr>
      </p:pic>
      <p:sp>
        <p:nvSpPr>
          <p:cNvPr id="2" name="TextBox 1">
            <a:extLst>
              <a:ext uri="{FF2B5EF4-FFF2-40B4-BE49-F238E27FC236}">
                <a16:creationId xmlns:a16="http://schemas.microsoft.com/office/drawing/2014/main" id="{5E692073-BB96-F03F-0466-FCE936EB5687}"/>
              </a:ext>
            </a:extLst>
          </p:cNvPr>
          <p:cNvSpPr txBox="1"/>
          <p:nvPr/>
        </p:nvSpPr>
        <p:spPr>
          <a:xfrm>
            <a:off x="257430" y="2774266"/>
            <a:ext cx="8078702" cy="400110"/>
          </a:xfrm>
          <a:prstGeom prst="rect">
            <a:avLst/>
          </a:prstGeom>
          <a:noFill/>
        </p:spPr>
        <p:txBody>
          <a:bodyPr wrap="square" rtlCol="0">
            <a:spAutoFit/>
          </a:bodyPr>
          <a:lstStyle/>
          <a:p>
            <a:r>
              <a:rPr lang="en-US" sz="2000">
                <a:hlinkClick r:id="rId4"/>
              </a:rPr>
              <a:t>https://www.deq.ok.gov/water-quality-division/public-water-supply/dwsrf/</a:t>
            </a:r>
            <a:endParaRPr lang="en-US" sz="20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1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83CBFD5-7A3C-2C92-441A-B0463B5924C7}"/>
              </a:ext>
            </a:extLst>
          </p:cNvPr>
          <p:cNvPicPr>
            <a:picLocks noChangeAspect="1"/>
          </p:cNvPicPr>
          <p:nvPr/>
        </p:nvPicPr>
        <p:blipFill>
          <a:blip r:embed="rId3"/>
          <a:stretch>
            <a:fillRect/>
          </a:stretch>
        </p:blipFill>
        <p:spPr>
          <a:xfrm>
            <a:off x="1902254" y="82993"/>
            <a:ext cx="7939170" cy="6691586"/>
          </a:xfrm>
          <a:prstGeom prst="rect">
            <a:avLst/>
          </a:prstGeom>
        </p:spPr>
      </p:pic>
    </p:spTree>
    <p:extLst>
      <p:ext uri="{BB962C8B-B14F-4D97-AF65-F5344CB8AC3E}">
        <p14:creationId xmlns:p14="http://schemas.microsoft.com/office/powerpoint/2010/main" val="4103926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4262705" y="1820033"/>
            <a:ext cx="3217935" cy="3217935"/>
          </a:xfrm>
          <a:custGeom>
            <a:avLst/>
            <a:gdLst/>
            <a:ahLst/>
            <a:cxnLst/>
            <a:rect l="l" t="t" r="r" b="b"/>
            <a:pathLst>
              <a:path w="4826902" h="4826902">
                <a:moveTo>
                  <a:pt x="0" y="0"/>
                </a:moveTo>
                <a:lnTo>
                  <a:pt x="4826902" y="0"/>
                </a:lnTo>
                <a:lnTo>
                  <a:pt x="4826902" y="4826902"/>
                </a:lnTo>
                <a:lnTo>
                  <a:pt x="0" y="482690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04968" y="-45749"/>
            <a:ext cx="5891032" cy="612604"/>
          </a:xfrm>
          <a:prstGeom prst="rect">
            <a:avLst/>
          </a:prstGeom>
        </p:spPr>
        <p:txBody>
          <a:bodyPr wrap="square" lIns="0" tIns="0" rIns="0" bIns="0" rtlCol="0" anchor="t">
            <a:spAutoFit/>
          </a:bodyPr>
          <a:lstStyle/>
          <a:p>
            <a:pPr marL="0" marR="0" lvl="0" indent="0" algn="ctr" defTabSz="609630" rtl="0" eaLnBrk="1" fontAlgn="auto" latinLnBrk="0" hangingPunct="1">
              <a:lnSpc>
                <a:spcPct val="156452"/>
              </a:lnSpc>
              <a:spcBef>
                <a:spcPct val="0"/>
              </a:spcBef>
              <a:spcAft>
                <a:spcPts val="0"/>
              </a:spcAft>
              <a:buClrTx/>
              <a:buSzTx/>
              <a:buFontTx/>
              <a:buNone/>
              <a:tabLst/>
              <a:defRPr/>
            </a:pPr>
            <a:r>
              <a:rPr kumimoji="0" lang="en-US" sz="2866" b="1" i="0" strike="noStrike" kern="1200" cap="none" spc="0" normalizeH="0" baseline="0" noProof="0">
                <a:ln>
                  <a:noFill/>
                </a:ln>
                <a:solidFill>
                  <a:srgbClr val="000000"/>
                </a:solidFill>
                <a:effectLst/>
                <a:uLnTx/>
                <a:uFillTx/>
                <a:latin typeface="Open Sans Light Bold"/>
                <a:ea typeface="+mn-ea"/>
                <a:cs typeface="+mn-cs"/>
              </a:rPr>
              <a:t>Step-by-Step Application Process </a:t>
            </a:r>
            <a:endParaRPr kumimoji="0" lang="en-US" sz="1800" b="1" i="0"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295373" y="69315"/>
            <a:ext cx="4615494" cy="6410409"/>
          </a:xfrm>
          <a:prstGeom prst="rect">
            <a:avLst/>
          </a:prstGeom>
        </p:spPr>
        <p:txBody>
          <a:bodyPr lIns="0" tIns="0" rIns="0" bIns="0" rtlCol="0" anchor="t">
            <a:spAutoFit/>
          </a:bodyPr>
          <a:lstStyle/>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schemeClr val="bg1">
                    <a:lumMod val="65000"/>
                  </a:schemeClr>
                </a:solidFill>
                <a:effectLst/>
                <a:uLnTx/>
                <a:uFillTx/>
                <a:latin typeface="Open Sans Light Bold"/>
                <a:ea typeface="+mn-ea"/>
                <a:cs typeface="+mn-cs"/>
              </a:rPr>
              <a:t>CONTRACTS PHASE</a:t>
            </a:r>
            <a:endParaRPr kumimoji="0" lang="en-US" sz="1800" b="0" i="0" u="sng" strike="noStrike" kern="1200" cap="none" spc="0" normalizeH="0" baseline="0" noProof="0">
              <a:ln>
                <a:noFill/>
              </a:ln>
              <a:solidFill>
                <a:schemeClr val="bg1">
                  <a:lumMod val="65000"/>
                </a:schemeClr>
              </a:solidFill>
              <a:effectLst/>
              <a:uLnTx/>
              <a:uFillTx/>
              <a:latin typeface="Calibri"/>
              <a:ea typeface="+mn-ea"/>
              <a:cs typeface="+mn-cs"/>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schemeClr val="bg1">
                    <a:lumMod val="65000"/>
                  </a:schemeClr>
                </a:solidFill>
                <a:effectLst/>
                <a:uLnTx/>
                <a:uFillTx/>
                <a:latin typeface="Open Sans Light"/>
                <a:ea typeface="+mn-ea"/>
                <a:cs typeface="+mn-cs"/>
              </a:rPr>
              <a:t>Pre-Bid Meeting</a:t>
            </a:r>
            <a:endParaRPr kumimoji="0" lang="en-US" sz="1733" b="1"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schemeClr val="bg1">
                    <a:lumMod val="65000"/>
                  </a:schemeClr>
                </a:solidFill>
                <a:effectLst/>
                <a:uLnTx/>
                <a:uFillTx/>
                <a:latin typeface="Open Sans Light"/>
                <a:ea typeface="+mn-ea"/>
                <a:cs typeface="+mn-cs"/>
              </a:rPr>
              <a:t>Advertising and Accepting Bids</a:t>
            </a:r>
            <a:endParaRPr kumimoji="0" lang="en-US" sz="1733" b="1"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noStrike" kern="1200" cap="none" spc="0" normalizeH="0" baseline="0" noProof="0">
                <a:ln>
                  <a:noFill/>
                </a:ln>
                <a:solidFill>
                  <a:schemeClr val="bg1">
                    <a:lumMod val="65000"/>
                  </a:schemeClr>
                </a:solidFill>
                <a:effectLst/>
                <a:uLnTx/>
                <a:uFillTx/>
                <a:latin typeface="Open Sans Light"/>
                <a:ea typeface="+mn-ea"/>
                <a:cs typeface="+mn-cs"/>
              </a:rPr>
              <a:t>OWRB Board/Binding Commitment</a:t>
            </a:r>
            <a:endParaRPr kumimoji="0" lang="en-US" sz="1733" b="0" i="1"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noStrike" kern="1200" cap="none" spc="0" normalizeH="0" baseline="0" noProof="0">
                <a:ln>
                  <a:noFill/>
                </a:ln>
                <a:solidFill>
                  <a:schemeClr val="bg1">
                    <a:lumMod val="65000"/>
                  </a:schemeClr>
                </a:solidFill>
                <a:effectLst/>
                <a:uLnTx/>
                <a:uFillTx/>
                <a:latin typeface="Open Sans Light"/>
                <a:ea typeface="+mn-ea"/>
                <a:cs typeface="+mn-cs"/>
              </a:rPr>
              <a:t>Loan Closing, Interest Rate set</a:t>
            </a:r>
            <a:endParaRPr kumimoji="0" lang="en-US" sz="1733" b="0" i="1"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schemeClr val="bg1">
                    <a:lumMod val="65000"/>
                  </a:schemeClr>
                </a:solidFill>
                <a:effectLst/>
                <a:uLnTx/>
                <a:uFillTx/>
                <a:latin typeface="Open Sans Light"/>
                <a:ea typeface="+mn-ea"/>
                <a:cs typeface="+mn-cs"/>
              </a:rPr>
              <a:t>Awarding Construction Contracts</a:t>
            </a:r>
            <a:endParaRPr kumimoji="0" lang="en-US" sz="1733" b="1"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chemeClr val="bg1">
                    <a:lumMod val="65000"/>
                  </a:schemeClr>
                </a:solidFill>
                <a:effectLst/>
                <a:uLnTx/>
                <a:uFillTx/>
                <a:latin typeface="Open Sans Light"/>
                <a:ea typeface="+mn-ea"/>
                <a:cs typeface="+mn-cs"/>
              </a:rPr>
              <a:t>Oklahoma Competitive Bidding Act/DBE</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0" marR="0" lvl="0" indent="0" algn="l" defTabSz="609630" rtl="0" eaLnBrk="1" fontAlgn="auto" latinLnBrk="0" hangingPunct="1">
              <a:lnSpc>
                <a:spcPct val="97581"/>
              </a:lnSpc>
              <a:spcBef>
                <a:spcPct val="0"/>
              </a:spcBef>
              <a:spcAft>
                <a:spcPts val="0"/>
              </a:spcAft>
              <a:buClrTx/>
              <a:buSzTx/>
              <a:buFontTx/>
              <a:buNone/>
              <a:tabLst/>
              <a:defRPr/>
            </a:pP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schemeClr val="bg1">
                    <a:lumMod val="65000"/>
                  </a:schemeClr>
                </a:solidFill>
                <a:effectLst/>
                <a:uLnTx/>
                <a:uFillTx/>
                <a:latin typeface="Open Sans Light Bold"/>
                <a:ea typeface="+mn-ea"/>
                <a:cs typeface="+mn-cs"/>
              </a:rPr>
              <a:t>PRE-CONSTRUCTION PHASE</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schemeClr val="bg1">
                    <a:lumMod val="65000"/>
                  </a:schemeClr>
                </a:solidFill>
                <a:effectLst/>
                <a:uLnTx/>
                <a:uFillTx/>
                <a:latin typeface="Open Sans Light"/>
                <a:ea typeface="+mn-ea"/>
                <a:cs typeface="+mn-cs"/>
              </a:rPr>
              <a:t>Pre-Construction Conference</a:t>
            </a:r>
            <a:endParaRPr kumimoji="0" lang="en-US" sz="1733" b="1"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0" marR="0" lvl="0" indent="0" algn="l" defTabSz="609630" rtl="0" eaLnBrk="1" fontAlgn="auto" latinLnBrk="0" hangingPunct="1">
              <a:lnSpc>
                <a:spcPct val="97581"/>
              </a:lnSpc>
              <a:spcBef>
                <a:spcPct val="0"/>
              </a:spcBef>
              <a:spcAft>
                <a:spcPts val="0"/>
              </a:spcAft>
              <a:buClrTx/>
              <a:buSzTx/>
              <a:buFontTx/>
              <a:buNone/>
              <a:tabLst/>
              <a:defRPr/>
            </a:pP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schemeClr val="bg1">
                    <a:lumMod val="65000"/>
                  </a:schemeClr>
                </a:solidFill>
                <a:effectLst/>
                <a:uLnTx/>
                <a:uFillTx/>
                <a:latin typeface="Open Sans Light Bold"/>
                <a:ea typeface="+mn-ea"/>
                <a:cs typeface="+mn-cs"/>
              </a:rPr>
              <a:t>CONSTRUCTION</a:t>
            </a:r>
            <a:r>
              <a:rPr kumimoji="0" lang="en-US" sz="1733" b="0" i="0" u="none" strike="noStrike" kern="1200" cap="none" spc="0" normalizeH="0" baseline="0" noProof="0">
                <a:ln>
                  <a:noFill/>
                </a:ln>
                <a:solidFill>
                  <a:schemeClr val="bg1">
                    <a:lumMod val="65000"/>
                  </a:schemeClr>
                </a:solidFill>
                <a:effectLst/>
                <a:uLnTx/>
                <a:uFillTx/>
                <a:latin typeface="Open Sans Light Bold"/>
                <a:ea typeface="+mn-ea"/>
                <a:cs typeface="+mn-cs"/>
              </a:rPr>
              <a:t> </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chemeClr val="bg1">
                    <a:lumMod val="65000"/>
                  </a:schemeClr>
                </a:solidFill>
                <a:effectLst/>
                <a:uLnTx/>
                <a:uFillTx/>
                <a:latin typeface="Open Sans Light"/>
                <a:ea typeface="+mn-ea"/>
                <a:cs typeface="+mn-cs"/>
              </a:rPr>
              <a:t>Applicant Resident Inspection</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chemeClr val="bg1">
                    <a:lumMod val="65000"/>
                  </a:schemeClr>
                </a:solidFill>
                <a:effectLst/>
                <a:uLnTx/>
                <a:uFillTx/>
                <a:latin typeface="Open Sans Light"/>
                <a:ea typeface="+mn-ea"/>
                <a:cs typeface="+mn-cs"/>
              </a:rPr>
              <a:t>Monthly Meetings and Site Visits</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schemeClr val="bg1">
                    <a:lumMod val="65000"/>
                  </a:schemeClr>
                </a:solidFill>
                <a:effectLst/>
                <a:uLnTx/>
                <a:uFillTx/>
                <a:latin typeface="Open Sans Light"/>
                <a:ea typeface="+mn-ea"/>
                <a:cs typeface="+mn-cs"/>
              </a:rPr>
              <a:t>Pay Requests </a:t>
            </a:r>
            <a:r>
              <a:rPr kumimoji="0" lang="en-US" sz="1733" b="0" i="0" u="none" strike="noStrike" kern="1200" cap="none" spc="0" normalizeH="0" baseline="0" noProof="0">
                <a:ln>
                  <a:noFill/>
                </a:ln>
                <a:solidFill>
                  <a:schemeClr val="bg1">
                    <a:lumMod val="65000"/>
                  </a:schemeClr>
                </a:solidFill>
                <a:effectLst/>
                <a:uLnTx/>
                <a:uFillTx/>
                <a:latin typeface="Open Sans Light"/>
                <a:ea typeface="+mn-ea"/>
                <a:cs typeface="+mn-cs"/>
              </a:rPr>
              <a:t>(Reimbursement)</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schemeClr val="bg1">
                    <a:lumMod val="65000"/>
                  </a:schemeClr>
                </a:solidFill>
                <a:effectLst/>
                <a:uLnTx/>
                <a:uFillTx/>
                <a:latin typeface="Open Sans Light"/>
                <a:ea typeface="+mn-ea"/>
                <a:cs typeface="+mn-cs"/>
              </a:rPr>
              <a:t>AIS/BABA/Davis Bacon</a:t>
            </a:r>
            <a:endParaRPr kumimoji="0" lang="en-US" sz="1733" b="1"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p:txBody>
      </p:sp>
      <p:sp>
        <p:nvSpPr>
          <p:cNvPr id="5" name="TextBox 5"/>
          <p:cNvSpPr txBox="1"/>
          <p:nvPr/>
        </p:nvSpPr>
        <p:spPr>
          <a:xfrm>
            <a:off x="281133" y="754238"/>
            <a:ext cx="4866638" cy="6859442"/>
          </a:xfrm>
          <a:prstGeom prst="rect">
            <a:avLst/>
          </a:prstGeom>
        </p:spPr>
        <p:txBody>
          <a:bodyPr wrap="square" lIns="0" tIns="0" rIns="0" bIns="0" rtlCol="0" anchor="t">
            <a:spAutoFit/>
          </a:bodyPr>
          <a:lstStyle/>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srgbClr val="000000"/>
                </a:solidFill>
                <a:effectLst/>
                <a:uLnTx/>
                <a:uFillTx/>
                <a:latin typeface="Open Sans Light Bold"/>
                <a:ea typeface="+mn-ea"/>
                <a:cs typeface="+mn-cs"/>
              </a:rPr>
              <a:t>START-UP PHASE</a:t>
            </a:r>
            <a:endParaRPr kumimoji="0" lang="en-US" sz="1800" b="0" i="0" u="sng" strike="noStrike" kern="1200" cap="none" spc="0" normalizeH="0" baseline="0" noProof="0">
              <a:ln>
                <a:noFill/>
              </a:ln>
              <a:solidFill>
                <a:prstClr val="black"/>
              </a:solidFill>
              <a:effectLst/>
              <a:uLnTx/>
              <a:uFillTx/>
              <a:latin typeface="Calibri"/>
              <a:ea typeface="+mn-ea"/>
              <a:cs typeface="+mn-cs"/>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1" i="0" u="none" strike="sngStrike" kern="1200" cap="none" spc="0" normalizeH="0" baseline="0" noProof="0">
                <a:ln>
                  <a:noFill/>
                </a:ln>
                <a:solidFill>
                  <a:srgbClr val="000000"/>
                </a:solidFill>
                <a:effectLst/>
                <a:uLnTx/>
                <a:uFillTx/>
                <a:latin typeface="Open Sans Light"/>
                <a:ea typeface="+mn-ea"/>
                <a:cs typeface="+mn-cs"/>
              </a:rPr>
              <a:t>Contract with engineering firm</a:t>
            </a:r>
            <a:r>
              <a:rPr kumimoji="0" lang="en-US" sz="1733" b="0" i="0" u="none" strike="sngStrike" kern="1200" cap="none" spc="0" normalizeH="0" baseline="0" noProof="0">
                <a:ln>
                  <a:noFill/>
                </a:ln>
                <a:solidFill>
                  <a:srgbClr val="000000"/>
                </a:solidFill>
                <a:effectLst/>
                <a:uLnTx/>
                <a:uFillTx/>
                <a:latin typeface="Open Sans Light"/>
                <a:ea typeface="+mn-ea"/>
                <a:cs typeface="+mn-cs"/>
              </a:rPr>
              <a:t> </a:t>
            </a:r>
            <a:endParaRPr kumimoji="0" lang="en-US" sz="1733" b="0" i="0" u="none" strike="sngStrike" kern="1200" cap="none" spc="0" normalizeH="0" baseline="0" noProof="0">
              <a:ln>
                <a:noFill/>
              </a:ln>
              <a:solidFill>
                <a:srgbClr val="000000"/>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1" i="0" u="none" strike="sngStrike" kern="1200" cap="none" spc="0" normalizeH="0" baseline="0" noProof="0">
                <a:ln>
                  <a:noFill/>
                </a:ln>
                <a:solidFill>
                  <a:srgbClr val="000000"/>
                </a:solidFill>
                <a:effectLst/>
                <a:uLnTx/>
                <a:uFillTx/>
                <a:latin typeface="Open Sans Light"/>
                <a:ea typeface="+mn-ea"/>
                <a:cs typeface="+mn-cs"/>
              </a:rPr>
              <a:t>Submission of “Project Priority List”</a:t>
            </a:r>
            <a:endParaRPr kumimoji="0" lang="en-US" sz="1733" b="1" i="0" u="none" strike="sngStrike" kern="1200" cap="none" spc="0" normalizeH="0" baseline="0" noProof="0">
              <a:ln>
                <a:noFill/>
              </a:ln>
              <a:solidFill>
                <a:srgbClr val="000000"/>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0" i="0" u="none" strike="noStrike" kern="1200" cap="none" spc="0" normalizeH="0" baseline="0" noProof="0">
                <a:ln>
                  <a:noFill/>
                </a:ln>
                <a:solidFill>
                  <a:srgbClr val="000000"/>
                </a:solidFill>
                <a:effectLst/>
                <a:uLnTx/>
                <a:uFillTx/>
                <a:latin typeface="Open Sans Light"/>
                <a:ea typeface="+mn-ea"/>
                <a:cs typeface="+mn-cs"/>
              </a:rPr>
              <a:t>DEQ Ranking of system by need </a:t>
            </a:r>
            <a:endParaRPr kumimoji="0" lang="en-US" sz="1733" b="0" i="0" u="none" strike="noStrike" kern="1200" cap="none" spc="0" normalizeH="0" baseline="0" noProof="0">
              <a:ln>
                <a:noFill/>
              </a:ln>
              <a:solidFill>
                <a:srgbClr val="000000"/>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0" i="0" u="none" strike="noStrike" kern="1200" cap="none" spc="0" normalizeH="0" baseline="0" noProof="0">
                <a:ln>
                  <a:noFill/>
                </a:ln>
                <a:solidFill>
                  <a:schemeClr val="bg1">
                    <a:lumMod val="65000"/>
                  </a:schemeClr>
                </a:solidFill>
                <a:effectLst/>
                <a:uLnTx/>
                <a:uFillTx/>
                <a:latin typeface="Open Sans Light"/>
                <a:ea typeface="+mn-ea"/>
                <a:cs typeface="+mn-cs"/>
              </a:rPr>
              <a:t>Confirmation letter from DEQ that you are on the Project Priority List.</a:t>
            </a:r>
            <a:endParaRPr kumimoji="0" lang="en-US" sz="173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schemeClr val="bg1">
                    <a:lumMod val="65000"/>
                  </a:schemeClr>
                </a:solidFill>
                <a:effectLst/>
                <a:uLnTx/>
                <a:uFillTx/>
                <a:latin typeface="Open Sans Light Bold"/>
                <a:ea typeface="+mn-ea"/>
                <a:cs typeface="+mn-cs"/>
              </a:rPr>
              <a:t>PLANNING PHASE “Ready to Proceed”</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chemeClr val="bg1">
                    <a:lumMod val="65000"/>
                  </a:schemeClr>
                </a:solidFill>
                <a:effectLst/>
                <a:uLnTx/>
                <a:uFillTx/>
                <a:latin typeface="Open Sans Light"/>
                <a:ea typeface="+mn-ea"/>
                <a:cs typeface="+mn-cs"/>
              </a:rPr>
              <a:t>Environmental Review</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chemeClr val="bg1">
                    <a:lumMod val="65000"/>
                  </a:schemeClr>
                </a:solidFill>
                <a:effectLst/>
                <a:uLnTx/>
                <a:uFillTx/>
                <a:latin typeface="Open Sans Light"/>
                <a:ea typeface="+mn-ea"/>
                <a:cs typeface="+mn-cs"/>
              </a:rPr>
              <a:t>Capacity Development</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chemeClr val="bg1">
                    <a:lumMod val="65000"/>
                  </a:schemeClr>
                </a:solidFill>
                <a:effectLst/>
                <a:uLnTx/>
                <a:uFillTx/>
                <a:latin typeface="Open Sans Light"/>
                <a:ea typeface="+mn-ea"/>
                <a:cs typeface="+mn-cs"/>
              </a:rPr>
              <a:t>Engineering Planning and Design</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noStrike" kern="1200" cap="none" spc="0" normalizeH="0" baseline="0" noProof="0">
                <a:ln>
                  <a:noFill/>
                </a:ln>
                <a:solidFill>
                  <a:schemeClr val="bg1">
                    <a:lumMod val="65000"/>
                  </a:schemeClr>
                </a:solidFill>
                <a:effectLst/>
                <a:uLnTx/>
                <a:uFillTx/>
                <a:latin typeface="Open Sans Light"/>
                <a:ea typeface="+mn-ea"/>
                <a:cs typeface="+mn-cs"/>
              </a:rPr>
              <a:t>Financial Application</a:t>
            </a:r>
            <a:endParaRPr kumimoji="0" lang="en-US" sz="1733" b="0" i="1"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chemeClr val="bg1">
                    <a:lumMod val="65000"/>
                  </a:schemeClr>
                </a:solidFill>
                <a:effectLst/>
                <a:uLnTx/>
                <a:uFillTx/>
                <a:latin typeface="Open Sans Light"/>
                <a:ea typeface="+mn-ea"/>
                <a:cs typeface="+mn-cs"/>
              </a:rPr>
              <a:t>Construction permit</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ct val="0"/>
              </a:spcBef>
              <a:spcAft>
                <a:spcPts val="0"/>
              </a:spcAft>
              <a:buClrTx/>
              <a:buSzTx/>
              <a:buFontTx/>
              <a:buNone/>
              <a:tabLst/>
              <a:defRPr/>
            </a:pPr>
            <a:r>
              <a:rPr kumimoji="0" lang="en-US" sz="1733" b="0" i="0" u="none" strike="noStrike" kern="1200" cap="none" spc="0" normalizeH="0" baseline="0" noProof="0">
                <a:ln>
                  <a:noFill/>
                </a:ln>
                <a:solidFill>
                  <a:schemeClr val="bg1">
                    <a:lumMod val="65000"/>
                  </a:schemeClr>
                </a:solidFill>
                <a:effectLst/>
                <a:uLnTx/>
                <a:uFillTx/>
                <a:latin typeface="Open Sans Light"/>
                <a:ea typeface="+mn-ea"/>
                <a:cs typeface="+mn-cs"/>
              </a:rPr>
              <a:t>**** </a:t>
            </a:r>
            <a:r>
              <a:rPr kumimoji="0" lang="en-US" sz="1733" b="0" i="0" u="none" strike="noStrike" kern="1200" cap="none" spc="0" normalizeH="0" baseline="0" noProof="0">
                <a:ln>
                  <a:noFill/>
                </a:ln>
                <a:solidFill>
                  <a:schemeClr val="bg1">
                    <a:lumMod val="65000"/>
                  </a:schemeClr>
                </a:solidFill>
                <a:effectLst/>
                <a:uLnTx/>
                <a:uFillTx/>
                <a:latin typeface="Open Sans Light Bold Italics"/>
                <a:ea typeface="+mn-ea"/>
                <a:cs typeface="+mn-cs"/>
              </a:rPr>
              <a:t>Funds will not be obligated until all approvals are complete.****</a:t>
            </a:r>
          </a:p>
          <a:p>
            <a:pPr marL="0" marR="0" lvl="0" indent="0" algn="l" defTabSz="609630" rtl="0" eaLnBrk="1" fontAlgn="auto" latinLnBrk="0" hangingPunct="1">
              <a:lnSpc>
                <a:spcPct val="158627"/>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Bold Italics"/>
              <a:ea typeface="+mn-ea"/>
              <a:cs typeface="+mn-cs"/>
            </a:endParaRPr>
          </a:p>
        </p:txBody>
      </p:sp>
    </p:spTree>
    <p:extLst>
      <p:ext uri="{BB962C8B-B14F-4D97-AF65-F5344CB8AC3E}">
        <p14:creationId xmlns:p14="http://schemas.microsoft.com/office/powerpoint/2010/main" val="1539333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4262705" y="1820033"/>
            <a:ext cx="3217935" cy="3217935"/>
          </a:xfrm>
          <a:custGeom>
            <a:avLst/>
            <a:gdLst/>
            <a:ahLst/>
            <a:cxnLst/>
            <a:rect l="l" t="t" r="r" b="b"/>
            <a:pathLst>
              <a:path w="4826902" h="4826902">
                <a:moveTo>
                  <a:pt x="0" y="0"/>
                </a:moveTo>
                <a:lnTo>
                  <a:pt x="4826902" y="0"/>
                </a:lnTo>
                <a:lnTo>
                  <a:pt x="4826902" y="4826902"/>
                </a:lnTo>
                <a:lnTo>
                  <a:pt x="0" y="482690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04968" y="-45749"/>
            <a:ext cx="5891032" cy="612604"/>
          </a:xfrm>
          <a:prstGeom prst="rect">
            <a:avLst/>
          </a:prstGeom>
        </p:spPr>
        <p:txBody>
          <a:bodyPr wrap="square" lIns="0" tIns="0" rIns="0" bIns="0" rtlCol="0" anchor="t">
            <a:spAutoFit/>
          </a:bodyPr>
          <a:lstStyle/>
          <a:p>
            <a:pPr marL="0" marR="0" lvl="0" indent="0" algn="ctr" defTabSz="609630" rtl="0" eaLnBrk="1" fontAlgn="auto" latinLnBrk="0" hangingPunct="1">
              <a:lnSpc>
                <a:spcPct val="156452"/>
              </a:lnSpc>
              <a:spcBef>
                <a:spcPct val="0"/>
              </a:spcBef>
              <a:spcAft>
                <a:spcPts val="0"/>
              </a:spcAft>
              <a:buClrTx/>
              <a:buSzTx/>
              <a:buFontTx/>
              <a:buNone/>
              <a:tabLst/>
              <a:defRPr/>
            </a:pPr>
            <a:r>
              <a:rPr kumimoji="0" lang="en-US" sz="2866" b="1" i="0" strike="noStrike" kern="1200" cap="none" spc="0" normalizeH="0" baseline="0" noProof="0">
                <a:ln>
                  <a:noFill/>
                </a:ln>
                <a:solidFill>
                  <a:srgbClr val="000000"/>
                </a:solidFill>
                <a:effectLst/>
                <a:uLnTx/>
                <a:uFillTx/>
                <a:latin typeface="Open Sans Light Bold"/>
                <a:ea typeface="+mn-ea"/>
                <a:cs typeface="+mn-cs"/>
              </a:rPr>
              <a:t>Step-by-Step Application Process </a:t>
            </a:r>
            <a:endParaRPr kumimoji="0" lang="en-US" sz="1800" b="1" i="0"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295373" y="69315"/>
            <a:ext cx="4615494" cy="6410409"/>
          </a:xfrm>
          <a:prstGeom prst="rect">
            <a:avLst/>
          </a:prstGeom>
        </p:spPr>
        <p:txBody>
          <a:bodyPr lIns="0" tIns="0" rIns="0" bIns="0" rtlCol="0" anchor="t">
            <a:spAutoFit/>
          </a:bodyPr>
          <a:lstStyle/>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schemeClr val="bg1">
                    <a:lumMod val="65000"/>
                  </a:schemeClr>
                </a:solidFill>
                <a:effectLst/>
                <a:uLnTx/>
                <a:uFillTx/>
                <a:latin typeface="Open Sans Light Bold"/>
                <a:ea typeface="+mn-ea"/>
                <a:cs typeface="+mn-cs"/>
              </a:rPr>
              <a:t>CONTRACTS PHASE</a:t>
            </a:r>
            <a:endParaRPr kumimoji="0" lang="en-US" sz="1800" b="0" i="0" u="sng" strike="noStrike" kern="1200" cap="none" spc="0" normalizeH="0" baseline="0" noProof="0">
              <a:ln>
                <a:noFill/>
              </a:ln>
              <a:solidFill>
                <a:schemeClr val="bg1">
                  <a:lumMod val="65000"/>
                </a:schemeClr>
              </a:solidFill>
              <a:effectLst/>
              <a:uLnTx/>
              <a:uFillTx/>
              <a:latin typeface="Calibri"/>
              <a:ea typeface="+mn-ea"/>
              <a:cs typeface="+mn-cs"/>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schemeClr val="bg1">
                    <a:lumMod val="65000"/>
                  </a:schemeClr>
                </a:solidFill>
                <a:effectLst/>
                <a:uLnTx/>
                <a:uFillTx/>
                <a:latin typeface="Open Sans Light"/>
                <a:ea typeface="+mn-ea"/>
                <a:cs typeface="+mn-cs"/>
              </a:rPr>
              <a:t>Pre-Bid Meeting</a:t>
            </a:r>
            <a:endParaRPr kumimoji="0" lang="en-US" sz="1733" b="1"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schemeClr val="bg1">
                    <a:lumMod val="65000"/>
                  </a:schemeClr>
                </a:solidFill>
                <a:effectLst/>
                <a:uLnTx/>
                <a:uFillTx/>
                <a:latin typeface="Open Sans Light"/>
                <a:ea typeface="+mn-ea"/>
                <a:cs typeface="+mn-cs"/>
              </a:rPr>
              <a:t>Advertising and Accepting Bids</a:t>
            </a:r>
            <a:endParaRPr kumimoji="0" lang="en-US" sz="1733" b="1"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noStrike" kern="1200" cap="none" spc="0" normalizeH="0" baseline="0" noProof="0">
                <a:ln>
                  <a:noFill/>
                </a:ln>
                <a:solidFill>
                  <a:schemeClr val="bg1">
                    <a:lumMod val="65000"/>
                  </a:schemeClr>
                </a:solidFill>
                <a:effectLst/>
                <a:uLnTx/>
                <a:uFillTx/>
                <a:latin typeface="Open Sans Light"/>
                <a:ea typeface="+mn-ea"/>
                <a:cs typeface="+mn-cs"/>
              </a:rPr>
              <a:t>OWRB Board/Binding Commitment</a:t>
            </a:r>
            <a:endParaRPr kumimoji="0" lang="en-US" sz="1733" b="0" i="1"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noStrike" kern="1200" cap="none" spc="0" normalizeH="0" baseline="0" noProof="0">
                <a:ln>
                  <a:noFill/>
                </a:ln>
                <a:solidFill>
                  <a:schemeClr val="bg1">
                    <a:lumMod val="65000"/>
                  </a:schemeClr>
                </a:solidFill>
                <a:effectLst/>
                <a:uLnTx/>
                <a:uFillTx/>
                <a:latin typeface="Open Sans Light"/>
                <a:ea typeface="+mn-ea"/>
                <a:cs typeface="+mn-cs"/>
              </a:rPr>
              <a:t>Loan Closing, Interest Rate set</a:t>
            </a:r>
            <a:endParaRPr kumimoji="0" lang="en-US" sz="1733" b="0" i="1"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schemeClr val="bg1">
                    <a:lumMod val="65000"/>
                  </a:schemeClr>
                </a:solidFill>
                <a:effectLst/>
                <a:uLnTx/>
                <a:uFillTx/>
                <a:latin typeface="Open Sans Light"/>
                <a:ea typeface="+mn-ea"/>
                <a:cs typeface="+mn-cs"/>
              </a:rPr>
              <a:t>Awarding Construction Contracts</a:t>
            </a:r>
            <a:endParaRPr kumimoji="0" lang="en-US" sz="1733" b="1"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chemeClr val="bg1">
                    <a:lumMod val="65000"/>
                  </a:schemeClr>
                </a:solidFill>
                <a:effectLst/>
                <a:uLnTx/>
                <a:uFillTx/>
                <a:latin typeface="Open Sans Light"/>
                <a:ea typeface="+mn-ea"/>
                <a:cs typeface="+mn-cs"/>
              </a:rPr>
              <a:t>Oklahoma Competitive Bidding Act/DBE</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0" marR="0" lvl="0" indent="0" algn="l" defTabSz="609630" rtl="0" eaLnBrk="1" fontAlgn="auto" latinLnBrk="0" hangingPunct="1">
              <a:lnSpc>
                <a:spcPct val="97581"/>
              </a:lnSpc>
              <a:spcBef>
                <a:spcPct val="0"/>
              </a:spcBef>
              <a:spcAft>
                <a:spcPts val="0"/>
              </a:spcAft>
              <a:buClrTx/>
              <a:buSzTx/>
              <a:buFontTx/>
              <a:buNone/>
              <a:tabLst/>
              <a:defRPr/>
            </a:pP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schemeClr val="bg1">
                    <a:lumMod val="65000"/>
                  </a:schemeClr>
                </a:solidFill>
                <a:effectLst/>
                <a:uLnTx/>
                <a:uFillTx/>
                <a:latin typeface="Open Sans Light Bold"/>
                <a:ea typeface="+mn-ea"/>
                <a:cs typeface="+mn-cs"/>
              </a:rPr>
              <a:t>PRE-CONSTRUCTION PHASE</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schemeClr val="bg1">
                    <a:lumMod val="65000"/>
                  </a:schemeClr>
                </a:solidFill>
                <a:effectLst/>
                <a:uLnTx/>
                <a:uFillTx/>
                <a:latin typeface="Open Sans Light"/>
                <a:ea typeface="+mn-ea"/>
                <a:cs typeface="+mn-cs"/>
              </a:rPr>
              <a:t>Pre-Construction Conference</a:t>
            </a:r>
            <a:endParaRPr kumimoji="0" lang="en-US" sz="1733" b="1"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0" marR="0" lvl="0" indent="0" algn="l" defTabSz="609630" rtl="0" eaLnBrk="1" fontAlgn="auto" latinLnBrk="0" hangingPunct="1">
              <a:lnSpc>
                <a:spcPct val="97581"/>
              </a:lnSpc>
              <a:spcBef>
                <a:spcPct val="0"/>
              </a:spcBef>
              <a:spcAft>
                <a:spcPts val="0"/>
              </a:spcAft>
              <a:buClrTx/>
              <a:buSzTx/>
              <a:buFontTx/>
              <a:buNone/>
              <a:tabLst/>
              <a:defRPr/>
            </a:pP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schemeClr val="bg1">
                    <a:lumMod val="65000"/>
                  </a:schemeClr>
                </a:solidFill>
                <a:effectLst/>
                <a:uLnTx/>
                <a:uFillTx/>
                <a:latin typeface="Open Sans Light Bold"/>
                <a:ea typeface="+mn-ea"/>
                <a:cs typeface="+mn-cs"/>
              </a:rPr>
              <a:t>CONSTRUCTION</a:t>
            </a:r>
            <a:r>
              <a:rPr kumimoji="0" lang="en-US" sz="1733" b="0" i="0" u="none" strike="noStrike" kern="1200" cap="none" spc="0" normalizeH="0" baseline="0" noProof="0">
                <a:ln>
                  <a:noFill/>
                </a:ln>
                <a:solidFill>
                  <a:schemeClr val="bg1">
                    <a:lumMod val="65000"/>
                  </a:schemeClr>
                </a:solidFill>
                <a:effectLst/>
                <a:uLnTx/>
                <a:uFillTx/>
                <a:latin typeface="Open Sans Light Bold"/>
                <a:ea typeface="+mn-ea"/>
                <a:cs typeface="+mn-cs"/>
              </a:rPr>
              <a:t> </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chemeClr val="bg1">
                    <a:lumMod val="65000"/>
                  </a:schemeClr>
                </a:solidFill>
                <a:effectLst/>
                <a:uLnTx/>
                <a:uFillTx/>
                <a:latin typeface="Open Sans Light"/>
                <a:ea typeface="+mn-ea"/>
                <a:cs typeface="+mn-cs"/>
              </a:rPr>
              <a:t>Applicant Resident Inspection</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chemeClr val="bg1">
                    <a:lumMod val="65000"/>
                  </a:schemeClr>
                </a:solidFill>
                <a:effectLst/>
                <a:uLnTx/>
                <a:uFillTx/>
                <a:latin typeface="Open Sans Light"/>
                <a:ea typeface="+mn-ea"/>
                <a:cs typeface="+mn-cs"/>
              </a:rPr>
              <a:t>Monthly Meetings and Site Visits</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schemeClr val="bg1">
                    <a:lumMod val="65000"/>
                  </a:schemeClr>
                </a:solidFill>
                <a:effectLst/>
                <a:uLnTx/>
                <a:uFillTx/>
                <a:latin typeface="Open Sans Light"/>
                <a:ea typeface="+mn-ea"/>
                <a:cs typeface="+mn-cs"/>
              </a:rPr>
              <a:t>Pay Requests </a:t>
            </a:r>
            <a:r>
              <a:rPr kumimoji="0" lang="en-US" sz="1733" b="0" i="0" u="none" strike="noStrike" kern="1200" cap="none" spc="0" normalizeH="0" baseline="0" noProof="0">
                <a:ln>
                  <a:noFill/>
                </a:ln>
                <a:solidFill>
                  <a:schemeClr val="bg1">
                    <a:lumMod val="65000"/>
                  </a:schemeClr>
                </a:solidFill>
                <a:effectLst/>
                <a:uLnTx/>
                <a:uFillTx/>
                <a:latin typeface="Open Sans Light"/>
                <a:ea typeface="+mn-ea"/>
                <a:cs typeface="+mn-cs"/>
              </a:rPr>
              <a:t>(Reimbursement)</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schemeClr val="bg1">
                    <a:lumMod val="65000"/>
                  </a:schemeClr>
                </a:solidFill>
                <a:effectLst/>
                <a:uLnTx/>
                <a:uFillTx/>
                <a:latin typeface="Open Sans Light"/>
                <a:ea typeface="+mn-ea"/>
                <a:cs typeface="+mn-cs"/>
              </a:rPr>
              <a:t>AIS/BABA/Davis Bacon</a:t>
            </a:r>
            <a:endParaRPr kumimoji="0" lang="en-US" sz="1733" b="1"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p:txBody>
      </p:sp>
      <p:sp>
        <p:nvSpPr>
          <p:cNvPr id="5" name="TextBox 5"/>
          <p:cNvSpPr txBox="1"/>
          <p:nvPr/>
        </p:nvSpPr>
        <p:spPr>
          <a:xfrm>
            <a:off x="281133" y="754238"/>
            <a:ext cx="4866638" cy="6304739"/>
          </a:xfrm>
          <a:prstGeom prst="rect">
            <a:avLst/>
          </a:prstGeom>
        </p:spPr>
        <p:txBody>
          <a:bodyPr wrap="square" lIns="0" tIns="0" rIns="0" bIns="0" rtlCol="0" anchor="t">
            <a:spAutoFit/>
          </a:bodyPr>
          <a:lstStyle/>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srgbClr val="000000"/>
                </a:solidFill>
                <a:effectLst/>
                <a:uLnTx/>
                <a:uFillTx/>
                <a:latin typeface="Open Sans Light Bold"/>
                <a:ea typeface="+mn-ea"/>
                <a:cs typeface="+mn-cs"/>
              </a:rPr>
              <a:t>START-UP PHASE</a:t>
            </a:r>
            <a:endParaRPr kumimoji="0" lang="en-US" sz="1800" b="0" i="0" u="sng" strike="noStrike" kern="1200" cap="none" spc="0" normalizeH="0" baseline="0" noProof="0">
              <a:ln>
                <a:noFill/>
              </a:ln>
              <a:solidFill>
                <a:prstClr val="black"/>
              </a:solidFill>
              <a:effectLst/>
              <a:uLnTx/>
              <a:uFillTx/>
              <a:latin typeface="Calibri"/>
              <a:ea typeface="+mn-ea"/>
              <a:cs typeface="+mn-cs"/>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i="0" u="none" strike="sngStrike" kern="1200" cap="none" spc="0" normalizeH="0" baseline="0" noProof="0">
                <a:ln>
                  <a:noFill/>
                </a:ln>
                <a:solidFill>
                  <a:srgbClr val="000000"/>
                </a:solidFill>
                <a:effectLst/>
                <a:uLnTx/>
                <a:uFillTx/>
                <a:latin typeface="Open Sans Light"/>
                <a:ea typeface="+mn-ea"/>
                <a:cs typeface="+mn-cs"/>
              </a:rPr>
              <a:t>Contract with engineering firm </a:t>
            </a:r>
            <a:endParaRPr kumimoji="0" lang="en-US" sz="1733" i="0" u="none" strike="sngStrike" kern="1200" cap="none" spc="0" normalizeH="0" baseline="0" noProof="0">
              <a:ln>
                <a:noFill/>
              </a:ln>
              <a:solidFill>
                <a:srgbClr val="000000"/>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i="0" u="none" strike="sngStrike" kern="1200" cap="none" spc="0" normalizeH="0" baseline="0" noProof="0">
                <a:ln>
                  <a:noFill/>
                </a:ln>
                <a:solidFill>
                  <a:srgbClr val="000000"/>
                </a:solidFill>
                <a:effectLst/>
                <a:uLnTx/>
                <a:uFillTx/>
                <a:latin typeface="Open Sans Light"/>
                <a:ea typeface="+mn-ea"/>
                <a:cs typeface="+mn-cs"/>
              </a:rPr>
              <a:t>Submission of “Project Priority List”</a:t>
            </a:r>
            <a:endParaRPr kumimoji="0" lang="en-US" sz="1733" i="0" u="none" strike="sngStrike" kern="1200" cap="none" spc="0" normalizeH="0" baseline="0" noProof="0">
              <a:ln>
                <a:noFill/>
              </a:ln>
              <a:solidFill>
                <a:srgbClr val="000000"/>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0" i="0" u="none" strike="sngStrike" kern="1200" cap="none" spc="0" normalizeH="0" baseline="0" noProof="0">
                <a:ln>
                  <a:noFill/>
                </a:ln>
                <a:solidFill>
                  <a:srgbClr val="000000"/>
                </a:solidFill>
                <a:effectLst/>
                <a:uLnTx/>
                <a:uFillTx/>
                <a:latin typeface="Open Sans Light"/>
              </a:rPr>
              <a:t>DEQ Ranking of system by need </a:t>
            </a:r>
            <a:endParaRPr kumimoji="0" lang="en-US" sz="1733" b="0" i="0" u="none" strike="sng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endParaRPr kumimoji="0" lang="en-US" sz="1733" b="0" i="0" u="sng" strike="noStrike" kern="1200" cap="none" spc="0" normalizeH="0" baseline="0" noProof="0">
              <a:ln>
                <a:noFill/>
              </a:ln>
              <a:solidFill>
                <a:srgbClr val="000000"/>
              </a:solidFill>
              <a:effectLst/>
              <a:uLnTx/>
              <a:uFillTx/>
              <a:latin typeface="Open Sans Light Bold"/>
              <a:ea typeface="+mn-ea"/>
              <a:cs typeface="+mn-cs"/>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schemeClr val="bg1">
                    <a:lumMod val="65000"/>
                  </a:schemeClr>
                </a:solidFill>
                <a:effectLst/>
                <a:uLnTx/>
                <a:uFillTx/>
                <a:latin typeface="Open Sans Light Bold"/>
                <a:ea typeface="+mn-ea"/>
                <a:cs typeface="+mn-cs"/>
              </a:rPr>
              <a:t>PLANNING PHASE “Ready to Proceed”</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chemeClr val="bg1">
                    <a:lumMod val="65000"/>
                  </a:schemeClr>
                </a:solidFill>
                <a:effectLst/>
                <a:uLnTx/>
                <a:uFillTx/>
                <a:latin typeface="Open Sans Light"/>
              </a:rPr>
              <a:t>Environmental Review</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chemeClr val="bg1">
                    <a:lumMod val="65000"/>
                  </a:schemeClr>
                </a:solidFill>
                <a:effectLst/>
                <a:uLnTx/>
                <a:uFillTx/>
                <a:latin typeface="Open Sans Light"/>
              </a:rPr>
              <a:t>Capacity Development</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chemeClr val="bg1">
                    <a:lumMod val="65000"/>
                  </a:schemeClr>
                </a:solidFill>
                <a:effectLst/>
                <a:uLnTx/>
                <a:uFillTx/>
                <a:latin typeface="Open Sans Light"/>
              </a:rPr>
              <a:t>Engineering Planning and Design</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noStrike" kern="1200" cap="none" spc="0" normalizeH="0" baseline="0" noProof="0">
                <a:ln>
                  <a:noFill/>
                </a:ln>
                <a:solidFill>
                  <a:schemeClr val="bg1">
                    <a:lumMod val="65000"/>
                  </a:schemeClr>
                </a:solidFill>
                <a:effectLst/>
                <a:uLnTx/>
                <a:uFillTx/>
                <a:latin typeface="Open Sans Light"/>
              </a:rPr>
              <a:t>Financial Application</a:t>
            </a:r>
            <a:endParaRPr kumimoji="0" lang="en-US" sz="1733" b="0" i="1"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chemeClr val="bg1">
                    <a:lumMod val="65000"/>
                  </a:schemeClr>
                </a:solidFill>
                <a:effectLst/>
                <a:uLnTx/>
                <a:uFillTx/>
                <a:latin typeface="Open Sans Light"/>
              </a:rPr>
              <a:t>Construction permit</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ct val="0"/>
              </a:spcBef>
              <a:spcAft>
                <a:spcPts val="0"/>
              </a:spcAft>
              <a:buClrTx/>
              <a:buSzTx/>
              <a:buFontTx/>
              <a:buNone/>
              <a:tabLst/>
              <a:defRPr/>
            </a:pPr>
            <a:r>
              <a:rPr kumimoji="0" lang="en-US" sz="1733" b="0" i="0" u="none" strike="noStrike" kern="1200" cap="none" spc="0" normalizeH="0" baseline="0" noProof="0">
                <a:ln>
                  <a:noFill/>
                </a:ln>
                <a:solidFill>
                  <a:schemeClr val="bg1">
                    <a:lumMod val="65000"/>
                  </a:schemeClr>
                </a:solidFill>
                <a:effectLst/>
                <a:uLnTx/>
                <a:uFillTx/>
                <a:latin typeface="Open Sans Light"/>
                <a:ea typeface="+mn-ea"/>
                <a:cs typeface="+mn-cs"/>
              </a:rPr>
              <a:t>**** </a:t>
            </a:r>
            <a:r>
              <a:rPr kumimoji="0" lang="en-US" sz="1733" b="0" i="0" u="none" strike="noStrike" kern="1200" cap="none" spc="0" normalizeH="0" baseline="0" noProof="0">
                <a:ln>
                  <a:noFill/>
                </a:ln>
                <a:solidFill>
                  <a:schemeClr val="bg1">
                    <a:lumMod val="65000"/>
                  </a:schemeClr>
                </a:solidFill>
                <a:effectLst/>
                <a:uLnTx/>
                <a:uFillTx/>
                <a:latin typeface="Open Sans Light Bold Italics"/>
                <a:ea typeface="+mn-ea"/>
                <a:cs typeface="+mn-cs"/>
              </a:rPr>
              <a:t>Funds will not be obligated until all approvals are complete.****</a:t>
            </a:r>
          </a:p>
          <a:p>
            <a:pPr marL="0" marR="0" lvl="0" indent="0" algn="l" defTabSz="609630" rtl="0" eaLnBrk="1" fontAlgn="auto" latinLnBrk="0" hangingPunct="1">
              <a:lnSpc>
                <a:spcPct val="158627"/>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Bold Italics"/>
              <a:ea typeface="+mn-ea"/>
              <a:cs typeface="+mn-cs"/>
            </a:endParaRPr>
          </a:p>
        </p:txBody>
      </p:sp>
      <p:sp>
        <p:nvSpPr>
          <p:cNvPr id="6" name="TextBox 5">
            <a:extLst>
              <a:ext uri="{FF2B5EF4-FFF2-40B4-BE49-F238E27FC236}">
                <a16:creationId xmlns:a16="http://schemas.microsoft.com/office/drawing/2014/main" id="{32548E4B-F260-8479-965E-F43B0592481B}"/>
              </a:ext>
            </a:extLst>
          </p:cNvPr>
          <p:cNvSpPr txBox="1"/>
          <p:nvPr/>
        </p:nvSpPr>
        <p:spPr>
          <a:xfrm>
            <a:off x="384312" y="2494265"/>
            <a:ext cx="4174435" cy="923330"/>
          </a:xfrm>
          <a:prstGeom prst="rect">
            <a:avLst/>
          </a:prstGeom>
          <a:noFill/>
        </p:spPr>
        <p:txBody>
          <a:bodyPr wrap="square" rtlCol="0">
            <a:spAutoFit/>
          </a:bodyPr>
          <a:lstStyle/>
          <a:p>
            <a:pPr marL="285750" indent="-285750">
              <a:buFont typeface="Arial" panose="020B0604020202020204" pitchFamily="34" charset="0"/>
              <a:buChar char="•"/>
            </a:pPr>
            <a:r>
              <a:rPr kumimoji="0" lang="en-US" sz="1800" b="0" i="0" u="none" strike="noStrike" kern="1200" cap="none" spc="0" normalizeH="0" baseline="0" noProof="0">
                <a:ln>
                  <a:noFill/>
                </a:ln>
                <a:solidFill>
                  <a:srgbClr val="000000"/>
                </a:solidFill>
                <a:effectLst/>
                <a:uLnTx/>
                <a:uFillTx/>
                <a:latin typeface="Open Sans Light"/>
                <a:ea typeface="+mn-ea"/>
                <a:cs typeface="+mn-cs"/>
              </a:rPr>
              <a:t>Confirmation letter from DEQ that you are on the Project Priority List.</a:t>
            </a:r>
            <a:endParaRPr kumimoji="0" lang="en-US" sz="1800" b="0" i="0" u="none" strike="noStrike" kern="1200" cap="none" spc="0" normalizeH="0" baseline="0" noProof="0">
              <a:ln>
                <a:noFill/>
              </a:ln>
              <a:solidFill>
                <a:srgbClr val="000000"/>
              </a:solidFill>
              <a:effectLst/>
              <a:uLnTx/>
              <a:uFillTx/>
              <a:latin typeface="Open Sans Light"/>
              <a:ea typeface="Open Sans Light"/>
              <a:cs typeface="Open Sans Light"/>
            </a:endParaRPr>
          </a:p>
          <a:p>
            <a:endParaRPr lang="en-US"/>
          </a:p>
        </p:txBody>
      </p:sp>
    </p:spTree>
    <p:extLst>
      <p:ext uri="{BB962C8B-B14F-4D97-AF65-F5344CB8AC3E}">
        <p14:creationId xmlns:p14="http://schemas.microsoft.com/office/powerpoint/2010/main" val="3771109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4262705" y="1820033"/>
            <a:ext cx="3217935" cy="3217935"/>
          </a:xfrm>
          <a:custGeom>
            <a:avLst/>
            <a:gdLst/>
            <a:ahLst/>
            <a:cxnLst/>
            <a:rect l="l" t="t" r="r" b="b"/>
            <a:pathLst>
              <a:path w="4826902" h="4826902">
                <a:moveTo>
                  <a:pt x="0" y="0"/>
                </a:moveTo>
                <a:lnTo>
                  <a:pt x="4826902" y="0"/>
                </a:lnTo>
                <a:lnTo>
                  <a:pt x="4826902" y="4826902"/>
                </a:lnTo>
                <a:lnTo>
                  <a:pt x="0" y="482690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04968" y="-45749"/>
            <a:ext cx="5891032" cy="612604"/>
          </a:xfrm>
          <a:prstGeom prst="rect">
            <a:avLst/>
          </a:prstGeom>
        </p:spPr>
        <p:txBody>
          <a:bodyPr wrap="square" lIns="0" tIns="0" rIns="0" bIns="0" rtlCol="0" anchor="t">
            <a:spAutoFit/>
          </a:bodyPr>
          <a:lstStyle/>
          <a:p>
            <a:pPr marL="0" marR="0" lvl="0" indent="0" algn="ctr" defTabSz="609630" rtl="0" eaLnBrk="1" fontAlgn="auto" latinLnBrk="0" hangingPunct="1">
              <a:lnSpc>
                <a:spcPct val="156452"/>
              </a:lnSpc>
              <a:spcBef>
                <a:spcPct val="0"/>
              </a:spcBef>
              <a:spcAft>
                <a:spcPts val="0"/>
              </a:spcAft>
              <a:buClrTx/>
              <a:buSzTx/>
              <a:buFontTx/>
              <a:buNone/>
              <a:tabLst/>
              <a:defRPr/>
            </a:pPr>
            <a:r>
              <a:rPr kumimoji="0" lang="en-US" sz="2866" b="1" i="0" strike="noStrike" kern="1200" cap="none" spc="0" normalizeH="0" baseline="0" noProof="0">
                <a:ln>
                  <a:noFill/>
                </a:ln>
                <a:solidFill>
                  <a:srgbClr val="000000"/>
                </a:solidFill>
                <a:effectLst/>
                <a:uLnTx/>
                <a:uFillTx/>
                <a:latin typeface="Open Sans Light Bold"/>
                <a:ea typeface="+mn-ea"/>
                <a:cs typeface="+mn-cs"/>
              </a:rPr>
              <a:t>Step-by-Step Application Process </a:t>
            </a:r>
            <a:endParaRPr kumimoji="0" lang="en-US" sz="1800" b="1" i="0"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295373" y="69315"/>
            <a:ext cx="4615494" cy="6410409"/>
          </a:xfrm>
          <a:prstGeom prst="rect">
            <a:avLst/>
          </a:prstGeom>
        </p:spPr>
        <p:txBody>
          <a:bodyPr lIns="0" tIns="0" rIns="0" bIns="0" rtlCol="0" anchor="t">
            <a:spAutoFit/>
          </a:bodyPr>
          <a:lstStyle/>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schemeClr val="bg1">
                    <a:lumMod val="65000"/>
                  </a:schemeClr>
                </a:solidFill>
                <a:effectLst/>
                <a:uLnTx/>
                <a:uFillTx/>
                <a:latin typeface="Open Sans Light Bold"/>
                <a:ea typeface="+mn-ea"/>
                <a:cs typeface="+mn-cs"/>
              </a:rPr>
              <a:t>CONTRACTS PHASE</a:t>
            </a:r>
            <a:endParaRPr kumimoji="0" lang="en-US" sz="1800" b="0" i="0" u="sng" strike="noStrike" kern="1200" cap="none" spc="0" normalizeH="0" baseline="0" noProof="0">
              <a:ln>
                <a:noFill/>
              </a:ln>
              <a:solidFill>
                <a:schemeClr val="bg1">
                  <a:lumMod val="65000"/>
                </a:schemeClr>
              </a:solidFill>
              <a:effectLst/>
              <a:uLnTx/>
              <a:uFillTx/>
              <a:latin typeface="Calibri"/>
              <a:ea typeface="+mn-ea"/>
              <a:cs typeface="+mn-cs"/>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schemeClr val="bg1">
                    <a:lumMod val="65000"/>
                  </a:schemeClr>
                </a:solidFill>
                <a:effectLst/>
                <a:uLnTx/>
                <a:uFillTx/>
                <a:latin typeface="Open Sans Light"/>
              </a:rPr>
              <a:t>Pre-Bid Meeting</a:t>
            </a:r>
            <a:endParaRPr kumimoji="0" lang="en-US" sz="1733" b="1"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schemeClr val="bg1">
                    <a:lumMod val="65000"/>
                  </a:schemeClr>
                </a:solidFill>
                <a:effectLst/>
                <a:uLnTx/>
                <a:uFillTx/>
                <a:latin typeface="Open Sans Light"/>
              </a:rPr>
              <a:t>Advertising and Accepting Bids</a:t>
            </a:r>
            <a:endParaRPr kumimoji="0" lang="en-US" sz="1733" b="1"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noStrike" kern="1200" cap="none" spc="0" normalizeH="0" baseline="0" noProof="0">
                <a:ln>
                  <a:noFill/>
                </a:ln>
                <a:solidFill>
                  <a:schemeClr val="bg1">
                    <a:lumMod val="65000"/>
                  </a:schemeClr>
                </a:solidFill>
                <a:effectLst/>
                <a:uLnTx/>
                <a:uFillTx/>
                <a:latin typeface="Open Sans Light"/>
              </a:rPr>
              <a:t>OWRB Board/Binding Commitment</a:t>
            </a:r>
            <a:endParaRPr kumimoji="0" lang="en-US" sz="1733" b="0" i="1"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noStrike" kern="1200" cap="none" spc="0" normalizeH="0" baseline="0" noProof="0">
                <a:ln>
                  <a:noFill/>
                </a:ln>
                <a:solidFill>
                  <a:schemeClr val="bg1">
                    <a:lumMod val="65000"/>
                  </a:schemeClr>
                </a:solidFill>
                <a:effectLst/>
                <a:uLnTx/>
                <a:uFillTx/>
                <a:latin typeface="Open Sans Light"/>
              </a:rPr>
              <a:t>Loan Closing, Interest Rate set</a:t>
            </a:r>
            <a:endParaRPr kumimoji="0" lang="en-US" sz="1733" b="0" i="1"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schemeClr val="bg1">
                    <a:lumMod val="65000"/>
                  </a:schemeClr>
                </a:solidFill>
                <a:effectLst/>
                <a:uLnTx/>
                <a:uFillTx/>
                <a:latin typeface="Open Sans Light"/>
              </a:rPr>
              <a:t>Awarding Construction Contracts</a:t>
            </a:r>
            <a:endParaRPr kumimoji="0" lang="en-US" sz="1733" b="1"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chemeClr val="bg1">
                    <a:lumMod val="65000"/>
                  </a:schemeClr>
                </a:solidFill>
                <a:effectLst/>
                <a:uLnTx/>
                <a:uFillTx/>
                <a:latin typeface="Open Sans Light"/>
              </a:rPr>
              <a:t>Oklahoma Competitive Bidding Act/DBE</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0" marR="0" lvl="0" indent="0" algn="l" defTabSz="609630" rtl="0" eaLnBrk="1" fontAlgn="auto" latinLnBrk="0" hangingPunct="1">
              <a:lnSpc>
                <a:spcPct val="97581"/>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schemeClr val="bg1">
                    <a:lumMod val="65000"/>
                  </a:schemeClr>
                </a:solidFill>
                <a:effectLst/>
                <a:uLnTx/>
                <a:uFillTx/>
                <a:latin typeface="Open Sans Light Bold"/>
                <a:ea typeface="+mn-ea"/>
                <a:cs typeface="+mn-cs"/>
              </a:rPr>
              <a:t>PRE-CONSTRUCTION PHASE</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schemeClr val="bg1">
                    <a:lumMod val="65000"/>
                  </a:schemeClr>
                </a:solidFill>
                <a:effectLst/>
                <a:uLnTx/>
                <a:uFillTx/>
                <a:latin typeface="Open Sans Light"/>
              </a:rPr>
              <a:t>Pre-Construction Conference</a:t>
            </a:r>
            <a:endParaRPr kumimoji="0" lang="en-US" sz="1733" b="1"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0" marR="0" lvl="0" indent="0" algn="l" defTabSz="609630" rtl="0" eaLnBrk="1" fontAlgn="auto" latinLnBrk="0" hangingPunct="1">
              <a:lnSpc>
                <a:spcPct val="97581"/>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schemeClr val="bg1">
                    <a:lumMod val="65000"/>
                  </a:schemeClr>
                </a:solidFill>
                <a:effectLst/>
                <a:uLnTx/>
                <a:uFillTx/>
                <a:latin typeface="Open Sans Light Bold"/>
                <a:ea typeface="+mn-ea"/>
                <a:cs typeface="+mn-cs"/>
              </a:rPr>
              <a:t>CONSTRUCTION</a:t>
            </a:r>
            <a:r>
              <a:rPr kumimoji="0" lang="en-US" sz="1733" b="0" i="0" u="none" strike="noStrike" kern="1200" cap="none" spc="0" normalizeH="0" baseline="0" noProof="0">
                <a:ln>
                  <a:noFill/>
                </a:ln>
                <a:solidFill>
                  <a:schemeClr val="bg1">
                    <a:lumMod val="65000"/>
                  </a:schemeClr>
                </a:solidFill>
                <a:effectLst/>
                <a:uLnTx/>
                <a:uFillTx/>
                <a:latin typeface="Open Sans Light Bold"/>
                <a:ea typeface="+mn-ea"/>
                <a:cs typeface="+mn-cs"/>
              </a:rPr>
              <a:t> </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chemeClr val="bg1">
                    <a:lumMod val="65000"/>
                  </a:schemeClr>
                </a:solidFill>
                <a:effectLst/>
                <a:uLnTx/>
                <a:uFillTx/>
                <a:latin typeface="Open Sans Light"/>
              </a:rPr>
              <a:t>Applicant Resident Inspection</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chemeClr val="bg1">
                    <a:lumMod val="65000"/>
                  </a:schemeClr>
                </a:solidFill>
                <a:effectLst/>
                <a:uLnTx/>
                <a:uFillTx/>
                <a:latin typeface="Open Sans Light"/>
              </a:rPr>
              <a:t>Monthly Meetings and Site Visits</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schemeClr val="bg1">
                    <a:lumMod val="65000"/>
                  </a:schemeClr>
                </a:solidFill>
                <a:effectLst/>
                <a:uLnTx/>
                <a:uFillTx/>
                <a:latin typeface="Open Sans Light"/>
                <a:ea typeface="+mn-ea"/>
                <a:cs typeface="+mn-cs"/>
              </a:rPr>
              <a:t>Pay Requests </a:t>
            </a:r>
            <a:r>
              <a:rPr kumimoji="0" lang="en-US" sz="1733" b="0" i="0" u="none" strike="noStrike" kern="1200" cap="none" spc="0" normalizeH="0" baseline="0" noProof="0">
                <a:ln>
                  <a:noFill/>
                </a:ln>
                <a:solidFill>
                  <a:schemeClr val="bg1">
                    <a:lumMod val="65000"/>
                  </a:schemeClr>
                </a:solidFill>
                <a:effectLst/>
                <a:uLnTx/>
                <a:uFillTx/>
                <a:latin typeface="Open Sans Light"/>
              </a:rPr>
              <a:t>(Reimbursement)</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schemeClr val="bg1">
                    <a:lumMod val="65000"/>
                  </a:schemeClr>
                </a:solidFill>
                <a:effectLst/>
                <a:uLnTx/>
                <a:uFillTx/>
                <a:latin typeface="Open Sans Light"/>
              </a:rPr>
              <a:t>AIS/BABA/Davis Bacon</a:t>
            </a:r>
            <a:endParaRPr kumimoji="0" lang="en-US" sz="1733" b="1"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p:txBody>
      </p:sp>
      <p:sp>
        <p:nvSpPr>
          <p:cNvPr id="5" name="TextBox 5"/>
          <p:cNvSpPr txBox="1"/>
          <p:nvPr/>
        </p:nvSpPr>
        <p:spPr>
          <a:xfrm>
            <a:off x="281133" y="754238"/>
            <a:ext cx="4866638" cy="6304739"/>
          </a:xfrm>
          <a:prstGeom prst="rect">
            <a:avLst/>
          </a:prstGeom>
        </p:spPr>
        <p:txBody>
          <a:bodyPr wrap="square" lIns="0" tIns="0" rIns="0" bIns="0" rtlCol="0" anchor="t">
            <a:spAutoFit/>
          </a:bodyPr>
          <a:lstStyle/>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schemeClr val="bg1">
                    <a:lumMod val="65000"/>
                  </a:schemeClr>
                </a:solidFill>
                <a:effectLst/>
                <a:uLnTx/>
                <a:uFillTx/>
                <a:latin typeface="Open Sans Light Bold"/>
                <a:ea typeface="+mn-ea"/>
                <a:cs typeface="+mn-cs"/>
              </a:rPr>
              <a:t>START-UP PHASE</a:t>
            </a:r>
            <a:endParaRPr kumimoji="0" lang="en-US" sz="1800" b="0" i="0" u="sng" strike="noStrike" kern="1200" cap="none" spc="0" normalizeH="0" baseline="0" noProof="0">
              <a:ln>
                <a:noFill/>
              </a:ln>
              <a:solidFill>
                <a:schemeClr val="bg1">
                  <a:lumMod val="65000"/>
                </a:schemeClr>
              </a:solidFill>
              <a:effectLst/>
              <a:uLnTx/>
              <a:uFillTx/>
              <a:latin typeface="Calibri"/>
              <a:ea typeface="+mn-ea"/>
              <a:cs typeface="+mn-cs"/>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1" i="0" u="none" strike="sngStrike" kern="1200" cap="none" spc="0" normalizeH="0" baseline="0" noProof="0">
                <a:ln>
                  <a:noFill/>
                </a:ln>
                <a:solidFill>
                  <a:schemeClr val="bg1">
                    <a:lumMod val="65000"/>
                  </a:schemeClr>
                </a:solidFill>
                <a:effectLst/>
                <a:uLnTx/>
                <a:uFillTx/>
                <a:latin typeface="Open Sans Light"/>
                <a:ea typeface="+mn-ea"/>
                <a:cs typeface="+mn-cs"/>
              </a:rPr>
              <a:t>Contract with engineering firm</a:t>
            </a:r>
            <a:r>
              <a:rPr kumimoji="0" lang="en-US" sz="1733" b="0" i="0" u="none" strike="sngStrike" kern="1200" cap="none" spc="0" normalizeH="0" baseline="0" noProof="0">
                <a:ln>
                  <a:noFill/>
                </a:ln>
                <a:solidFill>
                  <a:schemeClr val="bg1">
                    <a:lumMod val="65000"/>
                  </a:schemeClr>
                </a:solidFill>
                <a:effectLst/>
                <a:uLnTx/>
                <a:uFillTx/>
                <a:latin typeface="Open Sans Light"/>
              </a:rPr>
              <a:t> </a:t>
            </a:r>
            <a:endParaRPr kumimoji="0" lang="en-US" sz="1733" b="0"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1" i="0" u="none" strike="sngStrike" kern="1200" cap="none" spc="0" normalizeH="0" baseline="0" noProof="0">
                <a:ln>
                  <a:noFill/>
                </a:ln>
                <a:solidFill>
                  <a:schemeClr val="bg1">
                    <a:lumMod val="65000"/>
                  </a:schemeClr>
                </a:solidFill>
                <a:effectLst/>
                <a:uLnTx/>
                <a:uFillTx/>
                <a:latin typeface="Open Sans Light"/>
              </a:rPr>
              <a:t>Submission of “Project Priority List”</a:t>
            </a:r>
            <a:endParaRPr kumimoji="0" lang="en-US" sz="1733" b="1"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0" i="0" u="none" strike="sngStrike" kern="1200" cap="none" spc="0" normalizeH="0" baseline="0" noProof="0">
                <a:ln>
                  <a:noFill/>
                </a:ln>
                <a:solidFill>
                  <a:schemeClr val="bg1">
                    <a:lumMod val="65000"/>
                  </a:schemeClr>
                </a:solidFill>
                <a:effectLst/>
                <a:uLnTx/>
                <a:uFillTx/>
                <a:latin typeface="Open Sans Light"/>
              </a:rPr>
              <a:t>DEQ Ranking of system by need </a:t>
            </a:r>
            <a:endParaRPr kumimoji="0" lang="en-US" sz="1733" b="0"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endParaRPr kumimoji="0" lang="en-US" sz="1733" b="0" i="0" u="sng" strike="noStrike" kern="1200" cap="none" spc="0" normalizeH="0" baseline="0" noProof="0">
              <a:ln>
                <a:noFill/>
              </a:ln>
              <a:solidFill>
                <a:srgbClr val="000000"/>
              </a:solidFill>
              <a:effectLst/>
              <a:uLnTx/>
              <a:uFillTx/>
              <a:latin typeface="Open Sans Light Bold"/>
              <a:ea typeface="+mn-ea"/>
              <a:cs typeface="+mn-cs"/>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srgbClr val="000000"/>
                </a:solidFill>
                <a:effectLst/>
                <a:uLnTx/>
                <a:uFillTx/>
                <a:latin typeface="Open Sans Light Bold"/>
                <a:ea typeface="+mn-ea"/>
                <a:cs typeface="+mn-cs"/>
              </a:rPr>
              <a:t>PLANNING PHASE “Ready to Proceed”</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i="0" u="none" strike="noStrike" kern="1200" cap="none" spc="0" normalizeH="0" baseline="0" noProof="0">
                <a:ln>
                  <a:noFill/>
                </a:ln>
                <a:solidFill>
                  <a:srgbClr val="000000"/>
                </a:solidFill>
                <a:effectLst/>
                <a:uLnTx/>
                <a:uFillTx/>
                <a:latin typeface="Open Sans Light"/>
              </a:rPr>
              <a:t>Engineering Planning</a:t>
            </a:r>
            <a:r>
              <a:rPr kumimoji="0" lang="en-US" sz="1733" i="0" u="none" strike="noStrike" kern="1200" cap="none" spc="0" normalizeH="0" noProof="0">
                <a:ln>
                  <a:noFill/>
                </a:ln>
                <a:solidFill>
                  <a:srgbClr val="000000"/>
                </a:solidFill>
                <a:effectLst/>
                <a:uLnTx/>
                <a:uFillTx/>
                <a:latin typeface="Open Sans Light"/>
              </a:rPr>
              <a:t> and Design</a:t>
            </a:r>
            <a:endParaRPr kumimoji="0" lang="en-US" sz="1733" i="0" u="none" strike="noStrike" kern="1200" cap="none" spc="0" normalizeH="0" baseline="0" noProof="0">
              <a:ln>
                <a:noFill/>
              </a:ln>
              <a:solidFill>
                <a:srgbClr val="000000"/>
              </a:solidFill>
              <a:effectLst/>
              <a:uLnTx/>
              <a:uFillTx/>
              <a:latin typeface="Open Sans Light"/>
              <a:ea typeface="Open Sans Light"/>
              <a:cs typeface="Open Sans Light"/>
            </a:endParaRPr>
          </a:p>
          <a:p>
            <a:pPr marL="374015" lvl="1" indent="-186690" defTabSz="609630">
              <a:lnSpc>
                <a:spcPct val="158627"/>
              </a:lnSpc>
              <a:buFont typeface="Arial"/>
              <a:buChar char="•"/>
              <a:defRPr/>
            </a:pPr>
            <a:r>
              <a:rPr lang="en-US" sz="1733">
                <a:solidFill>
                  <a:srgbClr val="000000"/>
                </a:solidFill>
                <a:latin typeface="Open Sans Light"/>
              </a:rPr>
              <a:t>Environmental Review</a:t>
            </a:r>
            <a:endParaRPr lang="en-US" sz="1733">
              <a:solidFill>
                <a:srgbClr val="000000"/>
              </a:solidFill>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rgbClr val="000000"/>
                </a:solidFill>
                <a:effectLst/>
                <a:uLnTx/>
                <a:uFillTx/>
                <a:latin typeface="Open Sans Light"/>
                <a:ea typeface="+mn-ea"/>
                <a:cs typeface="+mn-cs"/>
              </a:rPr>
              <a:t>Capacity Development</a:t>
            </a:r>
            <a:endParaRPr kumimoji="0" lang="en-US" sz="1733" b="0" i="0" u="none" strike="noStrike" kern="1200" cap="none" spc="0" normalizeH="0" baseline="0" noProof="0">
              <a:ln>
                <a:noFill/>
              </a:ln>
              <a:solidFill>
                <a:srgbClr val="000000"/>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noStrike" kern="1200" cap="none" spc="0" normalizeH="0" baseline="0" noProof="0">
                <a:ln>
                  <a:noFill/>
                </a:ln>
                <a:solidFill>
                  <a:srgbClr val="000000"/>
                </a:solidFill>
                <a:effectLst/>
                <a:uLnTx/>
                <a:uFillTx/>
                <a:latin typeface="Open Sans Light"/>
                <a:ea typeface="+mn-ea"/>
                <a:cs typeface="+mn-cs"/>
              </a:rPr>
              <a:t>Financial Application</a:t>
            </a:r>
            <a:endParaRPr kumimoji="0" lang="en-US" sz="1733" b="0" i="1" u="none" strike="noStrike" kern="1200" cap="none" spc="0" normalizeH="0" baseline="0" noProof="0">
              <a:ln>
                <a:noFill/>
              </a:ln>
              <a:solidFill>
                <a:srgbClr val="000000"/>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rgbClr val="000000"/>
                </a:solidFill>
                <a:effectLst/>
                <a:uLnTx/>
                <a:uFillTx/>
                <a:latin typeface="Open Sans Light"/>
                <a:ea typeface="+mn-ea"/>
                <a:cs typeface="+mn-cs"/>
              </a:rPr>
              <a:t>Construction permit</a:t>
            </a:r>
            <a:endParaRPr kumimoji="0" lang="en-US" sz="1733" b="0" i="0" u="none" strike="no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ctr" defTabSz="609630" rtl="0" eaLnBrk="1" fontAlgn="auto" latinLnBrk="0" hangingPunct="1">
              <a:lnSpc>
                <a:spcPct val="158627"/>
              </a:lnSpc>
              <a:spcBef>
                <a:spcPct val="0"/>
              </a:spcBef>
              <a:spcAft>
                <a:spcPts val="0"/>
              </a:spcAft>
              <a:buClrTx/>
              <a:buSzTx/>
              <a:buFontTx/>
              <a:buNone/>
              <a:tabLst/>
              <a:defRPr/>
            </a:pPr>
            <a:r>
              <a:rPr kumimoji="0" lang="en-US" sz="1733" i="0" u="sng" strike="noStrike" kern="1200" cap="none" spc="0" normalizeH="0" baseline="0" noProof="0">
                <a:ln>
                  <a:noFill/>
                </a:ln>
                <a:solidFill>
                  <a:srgbClr val="000000"/>
                </a:solidFill>
                <a:effectLst/>
                <a:uLnTx/>
                <a:uFillTx/>
                <a:latin typeface="Biome" panose="020B0502040204020203" pitchFamily="34" charset="0"/>
                <a:cs typeface="Biome" panose="020B0502040204020203" pitchFamily="34" charset="0"/>
              </a:rPr>
              <a:t>**** Funds will not be dispersed until all approvals are complete.****</a:t>
            </a:r>
          </a:p>
          <a:p>
            <a:pPr marL="0" marR="0" lvl="0" indent="0" algn="l" defTabSz="609630" rtl="0" eaLnBrk="1" fontAlgn="auto" latinLnBrk="0" hangingPunct="1">
              <a:lnSpc>
                <a:spcPct val="158627"/>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Bold Italics"/>
              <a:ea typeface="+mn-ea"/>
              <a:cs typeface="+mn-cs"/>
            </a:endParaRPr>
          </a:p>
        </p:txBody>
      </p:sp>
      <p:sp>
        <p:nvSpPr>
          <p:cNvPr id="6" name="TextBox 5">
            <a:extLst>
              <a:ext uri="{FF2B5EF4-FFF2-40B4-BE49-F238E27FC236}">
                <a16:creationId xmlns:a16="http://schemas.microsoft.com/office/drawing/2014/main" id="{32548E4B-F260-8479-965E-F43B0592481B}"/>
              </a:ext>
            </a:extLst>
          </p:cNvPr>
          <p:cNvSpPr txBox="1"/>
          <p:nvPr/>
        </p:nvSpPr>
        <p:spPr>
          <a:xfrm>
            <a:off x="384312" y="2494265"/>
            <a:ext cx="4174435" cy="923330"/>
          </a:xfrm>
          <a:prstGeom prst="rect">
            <a:avLst/>
          </a:prstGeom>
          <a:noFill/>
        </p:spPr>
        <p:txBody>
          <a:bodyPr wrap="square" rtlCol="0">
            <a:spAutoFit/>
          </a:bodyPr>
          <a:lstStyle/>
          <a:p>
            <a:pPr marL="285750" indent="-285750">
              <a:buFont typeface="Arial" panose="020B0604020202020204" pitchFamily="34" charset="0"/>
              <a:buChar char="•"/>
            </a:pPr>
            <a:r>
              <a:rPr kumimoji="0" lang="en-US" sz="1800" b="0" i="0" u="none" strike="sngStrike" kern="1200" cap="none" spc="0" normalizeH="0" baseline="0" noProof="0">
                <a:ln>
                  <a:noFill/>
                </a:ln>
                <a:solidFill>
                  <a:schemeClr val="bg1">
                    <a:lumMod val="65000"/>
                  </a:schemeClr>
                </a:solidFill>
                <a:effectLst/>
                <a:uLnTx/>
                <a:uFillTx/>
                <a:latin typeface="Open Sans Light"/>
              </a:rPr>
              <a:t>Confirmation letter from DEQ that you are on the Project Priority List.</a:t>
            </a:r>
            <a:endParaRPr kumimoji="0" lang="en-US" sz="1800" b="0"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endParaRPr lang="en-US"/>
          </a:p>
        </p:txBody>
      </p:sp>
    </p:spTree>
    <p:extLst>
      <p:ext uri="{BB962C8B-B14F-4D97-AF65-F5344CB8AC3E}">
        <p14:creationId xmlns:p14="http://schemas.microsoft.com/office/powerpoint/2010/main" val="3562477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4262705" y="1820033"/>
            <a:ext cx="3217935" cy="3217935"/>
          </a:xfrm>
          <a:custGeom>
            <a:avLst/>
            <a:gdLst/>
            <a:ahLst/>
            <a:cxnLst/>
            <a:rect l="l" t="t" r="r" b="b"/>
            <a:pathLst>
              <a:path w="4826902" h="4826902">
                <a:moveTo>
                  <a:pt x="0" y="0"/>
                </a:moveTo>
                <a:lnTo>
                  <a:pt x="4826902" y="0"/>
                </a:lnTo>
                <a:lnTo>
                  <a:pt x="4826902" y="4826902"/>
                </a:lnTo>
                <a:lnTo>
                  <a:pt x="0" y="482690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04968" y="-45749"/>
            <a:ext cx="5891032" cy="612604"/>
          </a:xfrm>
          <a:prstGeom prst="rect">
            <a:avLst/>
          </a:prstGeom>
        </p:spPr>
        <p:txBody>
          <a:bodyPr wrap="square" lIns="0" tIns="0" rIns="0" bIns="0" rtlCol="0" anchor="t">
            <a:spAutoFit/>
          </a:bodyPr>
          <a:lstStyle/>
          <a:p>
            <a:pPr marL="0" marR="0" lvl="0" indent="0" algn="ctr" defTabSz="609630" rtl="0" eaLnBrk="1" fontAlgn="auto" latinLnBrk="0" hangingPunct="1">
              <a:lnSpc>
                <a:spcPct val="156452"/>
              </a:lnSpc>
              <a:spcBef>
                <a:spcPct val="0"/>
              </a:spcBef>
              <a:spcAft>
                <a:spcPts val="0"/>
              </a:spcAft>
              <a:buClrTx/>
              <a:buSzTx/>
              <a:buFontTx/>
              <a:buNone/>
              <a:tabLst/>
              <a:defRPr/>
            </a:pPr>
            <a:r>
              <a:rPr kumimoji="0" lang="en-US" sz="2866" b="1" i="0" strike="noStrike" kern="1200" cap="none" spc="0" normalizeH="0" baseline="0" noProof="0">
                <a:ln>
                  <a:noFill/>
                </a:ln>
                <a:solidFill>
                  <a:srgbClr val="000000"/>
                </a:solidFill>
                <a:effectLst/>
                <a:uLnTx/>
                <a:uFillTx/>
                <a:latin typeface="Open Sans Light Bold"/>
                <a:ea typeface="+mn-ea"/>
                <a:cs typeface="+mn-cs"/>
              </a:rPr>
              <a:t>Step-by-Step Application Process </a:t>
            </a:r>
            <a:endParaRPr kumimoji="0" lang="en-US" sz="1800" b="1" i="0"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295373" y="69315"/>
            <a:ext cx="4615494" cy="6410409"/>
          </a:xfrm>
          <a:prstGeom prst="rect">
            <a:avLst/>
          </a:prstGeom>
        </p:spPr>
        <p:txBody>
          <a:bodyPr lIns="0" tIns="0" rIns="0" bIns="0" rtlCol="0" anchor="t">
            <a:spAutoFit/>
          </a:bodyPr>
          <a:lstStyle/>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effectLst/>
                <a:uLnTx/>
                <a:uFillTx/>
                <a:latin typeface="Open Sans Light Bold"/>
                <a:ea typeface="+mn-ea"/>
                <a:cs typeface="+mn-cs"/>
              </a:rPr>
              <a:t>CONTRACTS PHASE</a:t>
            </a:r>
            <a:endParaRPr kumimoji="0" lang="en-US" sz="1800" b="0" i="0" u="sng" strike="noStrike" kern="1200" cap="none" spc="0" normalizeH="0" baseline="0" noProof="0">
              <a:ln>
                <a:noFill/>
              </a:ln>
              <a:effectLst/>
              <a:uLnTx/>
              <a:uFillTx/>
              <a:latin typeface="Calibri"/>
              <a:ea typeface="+mn-ea"/>
              <a:cs typeface="+mn-cs"/>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i="0" u="none" strike="noStrike" kern="1200" cap="none" spc="0" normalizeH="0" baseline="0" noProof="0">
                <a:ln>
                  <a:noFill/>
                </a:ln>
                <a:effectLst/>
                <a:uLnTx/>
                <a:uFillTx/>
                <a:latin typeface="Open Sans Light"/>
              </a:rPr>
              <a:t>Pre-Bid Meeting</a:t>
            </a:r>
            <a:endParaRPr kumimoji="0" lang="en-US" sz="1733" i="0" u="none" strike="noStrike" kern="1200" cap="none" spc="0" normalizeH="0" baseline="0" noProof="0">
              <a:ln>
                <a:noFill/>
              </a:ln>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i="0" u="none" strike="noStrike" kern="1200" cap="none" spc="0" normalizeH="0" baseline="0" noProof="0">
                <a:ln>
                  <a:noFill/>
                </a:ln>
                <a:effectLst/>
                <a:uLnTx/>
                <a:uFillTx/>
                <a:latin typeface="Open Sans Light"/>
              </a:rPr>
              <a:t>Advertising and Accepting Bids</a:t>
            </a:r>
            <a:endParaRPr kumimoji="0" lang="en-US" sz="1733" i="0" u="none" strike="noStrike" kern="1200" cap="none" spc="0" normalizeH="0" baseline="0" noProof="0">
              <a:ln>
                <a:noFill/>
              </a:ln>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noStrike" kern="1200" cap="none" spc="0" normalizeH="0" baseline="0" noProof="0">
                <a:ln>
                  <a:noFill/>
                </a:ln>
                <a:effectLst/>
                <a:uLnTx/>
                <a:uFillTx/>
                <a:latin typeface="Open Sans Light"/>
              </a:rPr>
              <a:t>OWRB Board/Binding Commitment</a:t>
            </a:r>
            <a:endParaRPr kumimoji="0" lang="en-US" sz="1733" b="0" i="1" u="none" strike="noStrike" kern="1200" cap="none" spc="0" normalizeH="0" baseline="0" noProof="0">
              <a:ln>
                <a:noFill/>
              </a:ln>
              <a:effectLst/>
              <a:uLnTx/>
              <a:uFillTx/>
              <a:latin typeface="Open Sans Light"/>
              <a:ea typeface="Open Sans Light"/>
              <a:cs typeface="Open Sans Light"/>
            </a:endParaRPr>
          </a:p>
          <a:p>
            <a:pPr marL="374015" lvl="1" indent="-186690" defTabSz="609630">
              <a:lnSpc>
                <a:spcPct val="158627"/>
              </a:lnSpc>
              <a:buFont typeface="Arial"/>
              <a:buChar char="•"/>
              <a:defRPr/>
            </a:pPr>
            <a:r>
              <a:rPr lang="en-US" sz="1733" i="1">
                <a:latin typeface="Open Sans Light"/>
              </a:rPr>
              <a:t>Interest rate set, Loan </a:t>
            </a:r>
            <a:r>
              <a:rPr kumimoji="0" lang="en-US" sz="1733" b="0" i="1" u="none" strike="noStrike" kern="1200" cap="none" spc="0" normalizeH="0" baseline="0" noProof="0">
                <a:ln>
                  <a:noFill/>
                </a:ln>
                <a:effectLst/>
                <a:uLnTx/>
                <a:uFillTx/>
                <a:latin typeface="Open Sans Light"/>
              </a:rPr>
              <a:t>Closing</a:t>
            </a:r>
            <a:endParaRPr kumimoji="0" lang="en-US" sz="1733" b="0" i="1" u="none" strike="noStrike" kern="1200" cap="none" spc="0" normalizeH="0" baseline="0" noProof="0">
              <a:ln>
                <a:noFill/>
              </a:ln>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i="0" u="none" strike="noStrike" kern="1200" cap="none" spc="0" normalizeH="0" baseline="0" noProof="0">
                <a:ln>
                  <a:noFill/>
                </a:ln>
                <a:effectLst/>
                <a:uLnTx/>
                <a:uFillTx/>
                <a:latin typeface="Open Sans Light"/>
              </a:rPr>
              <a:t>Awarding Construction Contracts</a:t>
            </a:r>
            <a:endParaRPr kumimoji="0" lang="en-US" sz="1733" i="0" u="none" strike="noStrike" kern="1200" cap="none" spc="0" normalizeH="0" baseline="0" noProof="0">
              <a:ln>
                <a:noFill/>
              </a:ln>
              <a:effectLst/>
              <a:uLnTx/>
              <a:uFillTx/>
              <a:latin typeface="Open Sans Light"/>
              <a:ea typeface="Open Sans Light"/>
              <a:cs typeface="Open Sans Light"/>
            </a:endParaRPr>
          </a:p>
          <a:p>
            <a:pPr marL="644525" lvl="2" defTabSz="609630">
              <a:lnSpc>
                <a:spcPct val="158627"/>
              </a:lnSpc>
              <a:defRPr/>
            </a:pPr>
            <a:r>
              <a:rPr kumimoji="0" lang="en-US" sz="1733" b="0" i="0" u="none" strike="noStrike" kern="1200" cap="none" spc="0" normalizeH="0" baseline="0" noProof="0">
                <a:ln>
                  <a:noFill/>
                </a:ln>
                <a:effectLst/>
                <a:uLnTx/>
                <a:uFillTx/>
                <a:latin typeface="Open Sans Light"/>
              </a:rPr>
              <a:t>Oklahoma Competitive Bidding Act/DBE</a:t>
            </a:r>
            <a:endParaRPr kumimoji="0" lang="en-US" sz="1733" b="0" i="0" u="none" strike="noStrike" kern="1200" cap="none" spc="0" normalizeH="0" baseline="0" noProof="0">
              <a:ln>
                <a:noFill/>
              </a:ln>
              <a:effectLst/>
              <a:uLnTx/>
              <a:uFillTx/>
              <a:latin typeface="Open Sans Light"/>
              <a:ea typeface="Open Sans Light"/>
              <a:cs typeface="Open Sans Light"/>
            </a:endParaRPr>
          </a:p>
          <a:p>
            <a:pPr marL="0" marR="0" lvl="0" indent="0" algn="l" defTabSz="609630" rtl="0" eaLnBrk="1" fontAlgn="auto" latinLnBrk="0" hangingPunct="1">
              <a:lnSpc>
                <a:spcPct val="97581"/>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schemeClr val="bg1">
                    <a:lumMod val="65000"/>
                  </a:schemeClr>
                </a:solidFill>
                <a:effectLst/>
                <a:uLnTx/>
                <a:uFillTx/>
                <a:latin typeface="Open Sans Light Bold"/>
                <a:ea typeface="+mn-ea"/>
                <a:cs typeface="+mn-cs"/>
              </a:rPr>
              <a:t>PRE-CONSTRUCTION PHASE</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schemeClr val="bg1">
                    <a:lumMod val="65000"/>
                  </a:schemeClr>
                </a:solidFill>
                <a:effectLst/>
                <a:uLnTx/>
                <a:uFillTx/>
                <a:latin typeface="Open Sans Light"/>
              </a:rPr>
              <a:t>Pre-Construction Conference</a:t>
            </a:r>
            <a:endParaRPr kumimoji="0" lang="en-US" sz="1733" b="1"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0" marR="0" lvl="0" indent="0" algn="l" defTabSz="609630" rtl="0" eaLnBrk="1" fontAlgn="auto" latinLnBrk="0" hangingPunct="1">
              <a:lnSpc>
                <a:spcPct val="97581"/>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schemeClr val="bg1">
                    <a:lumMod val="65000"/>
                  </a:schemeClr>
                </a:solidFill>
                <a:effectLst/>
                <a:uLnTx/>
                <a:uFillTx/>
                <a:latin typeface="Open Sans Light Bold"/>
                <a:ea typeface="+mn-ea"/>
                <a:cs typeface="+mn-cs"/>
              </a:rPr>
              <a:t>CONSTRUCTION</a:t>
            </a:r>
            <a:r>
              <a:rPr kumimoji="0" lang="en-US" sz="1733" b="0" i="0" u="none" strike="noStrike" kern="1200" cap="none" spc="0" normalizeH="0" baseline="0" noProof="0">
                <a:ln>
                  <a:noFill/>
                </a:ln>
                <a:solidFill>
                  <a:schemeClr val="bg1">
                    <a:lumMod val="65000"/>
                  </a:schemeClr>
                </a:solidFill>
                <a:effectLst/>
                <a:uLnTx/>
                <a:uFillTx/>
                <a:latin typeface="Open Sans Light Bold"/>
                <a:ea typeface="+mn-ea"/>
                <a:cs typeface="+mn-cs"/>
              </a:rPr>
              <a:t> </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chemeClr val="bg1">
                    <a:lumMod val="65000"/>
                  </a:schemeClr>
                </a:solidFill>
                <a:effectLst/>
                <a:uLnTx/>
                <a:uFillTx/>
                <a:latin typeface="Open Sans Light"/>
              </a:rPr>
              <a:t>Applicant Resident Inspection</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chemeClr val="bg1">
                    <a:lumMod val="65000"/>
                  </a:schemeClr>
                </a:solidFill>
                <a:effectLst/>
                <a:uLnTx/>
                <a:uFillTx/>
                <a:latin typeface="Open Sans Light"/>
              </a:rPr>
              <a:t>Monthly Meetings and Site Visits</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schemeClr val="bg1">
                    <a:lumMod val="65000"/>
                  </a:schemeClr>
                </a:solidFill>
                <a:effectLst/>
                <a:uLnTx/>
                <a:uFillTx/>
                <a:latin typeface="Open Sans Light"/>
                <a:ea typeface="+mn-ea"/>
                <a:cs typeface="+mn-cs"/>
              </a:rPr>
              <a:t>Pay Requests </a:t>
            </a:r>
            <a:r>
              <a:rPr kumimoji="0" lang="en-US" sz="1733" b="0" i="0" u="none" strike="noStrike" kern="1200" cap="none" spc="0" normalizeH="0" baseline="0" noProof="0">
                <a:ln>
                  <a:noFill/>
                </a:ln>
                <a:solidFill>
                  <a:schemeClr val="bg1">
                    <a:lumMod val="65000"/>
                  </a:schemeClr>
                </a:solidFill>
                <a:effectLst/>
                <a:uLnTx/>
                <a:uFillTx/>
                <a:latin typeface="Open Sans Light"/>
              </a:rPr>
              <a:t>(Reimbursement)</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schemeClr val="bg1">
                    <a:lumMod val="65000"/>
                  </a:schemeClr>
                </a:solidFill>
                <a:effectLst/>
                <a:uLnTx/>
                <a:uFillTx/>
                <a:latin typeface="Open Sans Light"/>
              </a:rPr>
              <a:t>AIS/BABA/Davis Bacon</a:t>
            </a:r>
            <a:endParaRPr kumimoji="0" lang="en-US" sz="1733" b="1"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p:txBody>
      </p:sp>
      <p:sp>
        <p:nvSpPr>
          <p:cNvPr id="5" name="TextBox 5"/>
          <p:cNvSpPr txBox="1"/>
          <p:nvPr/>
        </p:nvSpPr>
        <p:spPr>
          <a:xfrm>
            <a:off x="281133" y="754238"/>
            <a:ext cx="4866638" cy="6304739"/>
          </a:xfrm>
          <a:prstGeom prst="rect">
            <a:avLst/>
          </a:prstGeom>
        </p:spPr>
        <p:txBody>
          <a:bodyPr wrap="square" lIns="0" tIns="0" rIns="0" bIns="0" rtlCol="0" anchor="t">
            <a:spAutoFit/>
          </a:bodyPr>
          <a:lstStyle/>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schemeClr val="bg1">
                    <a:lumMod val="65000"/>
                  </a:schemeClr>
                </a:solidFill>
                <a:effectLst/>
                <a:uLnTx/>
                <a:uFillTx/>
                <a:latin typeface="Open Sans Light Bold"/>
                <a:ea typeface="+mn-ea"/>
                <a:cs typeface="+mn-cs"/>
              </a:rPr>
              <a:t>START-UP PHASE</a:t>
            </a:r>
            <a:endParaRPr kumimoji="0" lang="en-US" sz="1800" b="0" i="0" u="sng" strike="noStrike" kern="1200" cap="none" spc="0" normalizeH="0" baseline="0" noProof="0">
              <a:ln>
                <a:noFill/>
              </a:ln>
              <a:solidFill>
                <a:schemeClr val="bg1">
                  <a:lumMod val="65000"/>
                </a:schemeClr>
              </a:solidFill>
              <a:effectLst/>
              <a:uLnTx/>
              <a:uFillTx/>
              <a:latin typeface="Calibri"/>
              <a:ea typeface="+mn-ea"/>
              <a:cs typeface="+mn-cs"/>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1" i="0" u="none" strike="sngStrike" kern="1200" cap="none" spc="0" normalizeH="0" baseline="0" noProof="0">
                <a:ln>
                  <a:noFill/>
                </a:ln>
                <a:solidFill>
                  <a:schemeClr val="bg1">
                    <a:lumMod val="65000"/>
                  </a:schemeClr>
                </a:solidFill>
                <a:effectLst/>
                <a:uLnTx/>
                <a:uFillTx/>
                <a:latin typeface="Open Sans Light"/>
                <a:ea typeface="+mn-ea"/>
                <a:cs typeface="+mn-cs"/>
              </a:rPr>
              <a:t>Contract with engineering firm</a:t>
            </a:r>
            <a:r>
              <a:rPr kumimoji="0" lang="en-US" sz="1733" b="0" i="0" u="none" strike="sngStrike" kern="1200" cap="none" spc="0" normalizeH="0" baseline="0" noProof="0">
                <a:ln>
                  <a:noFill/>
                </a:ln>
                <a:solidFill>
                  <a:schemeClr val="bg1">
                    <a:lumMod val="65000"/>
                  </a:schemeClr>
                </a:solidFill>
                <a:effectLst/>
                <a:uLnTx/>
                <a:uFillTx/>
                <a:latin typeface="Open Sans Light"/>
              </a:rPr>
              <a:t> </a:t>
            </a:r>
            <a:endParaRPr kumimoji="0" lang="en-US" sz="1733" b="0"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1" i="0" u="none" strike="sngStrike" kern="1200" cap="none" spc="0" normalizeH="0" baseline="0" noProof="0">
                <a:ln>
                  <a:noFill/>
                </a:ln>
                <a:solidFill>
                  <a:schemeClr val="bg1">
                    <a:lumMod val="65000"/>
                  </a:schemeClr>
                </a:solidFill>
                <a:effectLst/>
                <a:uLnTx/>
                <a:uFillTx/>
                <a:latin typeface="Open Sans Light"/>
              </a:rPr>
              <a:t>Submission of “Project Priority List”</a:t>
            </a:r>
            <a:endParaRPr kumimoji="0" lang="en-US" sz="1733" b="1"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0" i="0" u="none" strike="sngStrike" kern="1200" cap="none" spc="0" normalizeH="0" baseline="0" noProof="0">
                <a:ln>
                  <a:noFill/>
                </a:ln>
                <a:solidFill>
                  <a:schemeClr val="bg1">
                    <a:lumMod val="65000"/>
                  </a:schemeClr>
                </a:solidFill>
                <a:effectLst/>
                <a:uLnTx/>
                <a:uFillTx/>
                <a:latin typeface="Open Sans Light"/>
              </a:rPr>
              <a:t>DEQ Ranking of system by need </a:t>
            </a:r>
            <a:endParaRPr kumimoji="0" lang="en-US" sz="1733" b="0"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ct val="0"/>
              </a:spcBef>
              <a:spcAft>
                <a:spcPts val="0"/>
              </a:spcAft>
              <a:buClrTx/>
              <a:buSzTx/>
              <a:buFontTx/>
              <a:buNone/>
              <a:tabLst/>
              <a:defRPr/>
            </a:pPr>
            <a:endParaRPr kumimoji="0" lang="en-US" sz="1733" b="0" i="0" u="none" strike="sng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endParaRPr kumimoji="0" lang="en-US" sz="1733" b="0" i="0" u="sng" strike="noStrike" kern="1200" cap="none" spc="0" normalizeH="0" baseline="0" noProof="0">
              <a:ln>
                <a:noFill/>
              </a:ln>
              <a:solidFill>
                <a:srgbClr val="000000"/>
              </a:solidFill>
              <a:effectLst/>
              <a:uLnTx/>
              <a:uFillTx/>
              <a:latin typeface="Open Sans Light Bold"/>
              <a:ea typeface="+mn-ea"/>
              <a:cs typeface="+mn-cs"/>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sngStrike" kern="1200" cap="none" spc="0" normalizeH="0" baseline="0" noProof="0">
                <a:ln>
                  <a:noFill/>
                </a:ln>
                <a:solidFill>
                  <a:schemeClr val="bg1">
                    <a:lumMod val="65000"/>
                  </a:schemeClr>
                </a:solidFill>
                <a:effectLst/>
                <a:uLnTx/>
                <a:uFillTx/>
                <a:latin typeface="Open Sans Light Bold"/>
                <a:ea typeface="+mn-ea"/>
                <a:cs typeface="+mn-cs"/>
              </a:rPr>
              <a:t>PLANNING PHASE “Ready to Proceed”</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sngStrike" kern="1200" cap="none" spc="0" normalizeH="0" baseline="0" noProof="0">
                <a:ln>
                  <a:noFill/>
                </a:ln>
                <a:solidFill>
                  <a:schemeClr val="bg1">
                    <a:lumMod val="65000"/>
                  </a:schemeClr>
                </a:solidFill>
                <a:effectLst/>
                <a:uLnTx/>
                <a:uFillTx/>
                <a:latin typeface="Open Sans Light"/>
              </a:rPr>
              <a:t>Engineering Planning</a:t>
            </a:r>
            <a:r>
              <a:rPr kumimoji="0" lang="en-US" sz="1733" b="1" i="0" u="none" strike="sngStrike" kern="1200" cap="none" spc="0" normalizeH="0" noProof="0">
                <a:ln>
                  <a:noFill/>
                </a:ln>
                <a:solidFill>
                  <a:schemeClr val="bg1">
                    <a:lumMod val="65000"/>
                  </a:schemeClr>
                </a:solidFill>
                <a:effectLst/>
                <a:uLnTx/>
                <a:uFillTx/>
                <a:latin typeface="Open Sans Light"/>
              </a:rPr>
              <a:t> and Design</a:t>
            </a:r>
            <a:endParaRPr kumimoji="0" lang="en-US" sz="1733" b="1"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sngStrike" kern="1200" cap="none" spc="0" normalizeH="0" baseline="0" noProof="0">
                <a:ln>
                  <a:noFill/>
                </a:ln>
                <a:solidFill>
                  <a:schemeClr val="bg1">
                    <a:lumMod val="65000"/>
                  </a:schemeClr>
                </a:solidFill>
                <a:effectLst/>
                <a:uLnTx/>
                <a:uFillTx/>
                <a:latin typeface="Open Sans Light"/>
                <a:ea typeface="+mn-ea"/>
                <a:cs typeface="+mn-cs"/>
              </a:rPr>
              <a:t>Capacity Development</a:t>
            </a:r>
            <a:endParaRPr kumimoji="0" lang="en-US" sz="1733" b="0"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lvl="1" indent="-186690" defTabSz="609630">
              <a:lnSpc>
                <a:spcPct val="158627"/>
              </a:lnSpc>
              <a:buFont typeface="Arial"/>
              <a:buChar char="•"/>
              <a:defRPr/>
            </a:pPr>
            <a:r>
              <a:rPr lang="en-US" sz="1733" strike="sngStrike">
                <a:solidFill>
                  <a:schemeClr val="bg1">
                    <a:lumMod val="65000"/>
                  </a:schemeClr>
                </a:solidFill>
                <a:latin typeface="Open Sans Light"/>
              </a:rPr>
              <a:t>Environmental Review</a:t>
            </a:r>
            <a:endParaRPr kumimoji="0" lang="en-US" sz="1733" b="0"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sngStrike" kern="1200" cap="none" spc="0" normalizeH="0" baseline="0" noProof="0">
                <a:ln>
                  <a:noFill/>
                </a:ln>
                <a:solidFill>
                  <a:schemeClr val="bg1">
                    <a:lumMod val="65000"/>
                  </a:schemeClr>
                </a:solidFill>
                <a:effectLst/>
                <a:uLnTx/>
                <a:uFillTx/>
                <a:latin typeface="Open Sans Light"/>
                <a:ea typeface="+mn-ea"/>
                <a:cs typeface="+mn-cs"/>
              </a:rPr>
              <a:t>Financial Application</a:t>
            </a:r>
            <a:endParaRPr kumimoji="0" lang="en-US" sz="1733" b="0" i="1"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sngStrike" kern="1200" cap="none" spc="0" normalizeH="0" baseline="0" noProof="0">
                <a:ln>
                  <a:noFill/>
                </a:ln>
                <a:solidFill>
                  <a:schemeClr val="bg1">
                    <a:lumMod val="65000"/>
                  </a:schemeClr>
                </a:solidFill>
                <a:effectLst/>
                <a:uLnTx/>
                <a:uFillTx/>
                <a:latin typeface="Open Sans Light"/>
                <a:ea typeface="+mn-ea"/>
                <a:cs typeface="+mn-cs"/>
              </a:rPr>
              <a:t>Construction permit</a:t>
            </a:r>
            <a:endParaRPr kumimoji="0" lang="en-US" sz="1733" b="0"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ct val="0"/>
              </a:spcBef>
              <a:spcAft>
                <a:spcPts val="0"/>
              </a:spcAft>
              <a:buClrTx/>
              <a:buSzTx/>
              <a:buFontTx/>
              <a:buNone/>
              <a:tabLst/>
              <a:defRPr/>
            </a:pPr>
            <a:r>
              <a:rPr kumimoji="0" lang="en-US" sz="1733" b="0" i="0" u="none" strike="noStrike" kern="1200" cap="none" spc="0" normalizeH="0" baseline="0" noProof="0">
                <a:ln>
                  <a:noFill/>
                </a:ln>
                <a:solidFill>
                  <a:schemeClr val="bg1">
                    <a:lumMod val="65000"/>
                  </a:schemeClr>
                </a:solidFill>
                <a:effectLst/>
                <a:uLnTx/>
                <a:uFillTx/>
                <a:latin typeface="Open Sans Light"/>
                <a:ea typeface="+mn-ea"/>
                <a:cs typeface="+mn-cs"/>
              </a:rPr>
              <a:t>**** </a:t>
            </a:r>
            <a:r>
              <a:rPr kumimoji="0" lang="en-US" sz="1733" b="0" i="0" u="none" strike="noStrike" kern="1200" cap="none" spc="0" normalizeH="0" baseline="0" noProof="0">
                <a:ln>
                  <a:noFill/>
                </a:ln>
                <a:solidFill>
                  <a:schemeClr val="bg1">
                    <a:lumMod val="65000"/>
                  </a:schemeClr>
                </a:solidFill>
                <a:effectLst/>
                <a:uLnTx/>
                <a:uFillTx/>
                <a:latin typeface="Open Sans Light Bold Italics"/>
                <a:ea typeface="+mn-ea"/>
                <a:cs typeface="+mn-cs"/>
              </a:rPr>
              <a:t>Funds will not be obligated until all approvals are complete.****</a:t>
            </a:r>
          </a:p>
          <a:p>
            <a:pPr marL="0" marR="0" lvl="0" indent="0" algn="l" defTabSz="609630" rtl="0" eaLnBrk="1" fontAlgn="auto" latinLnBrk="0" hangingPunct="1">
              <a:lnSpc>
                <a:spcPct val="158627"/>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Bold Italics"/>
              <a:ea typeface="+mn-ea"/>
              <a:cs typeface="+mn-cs"/>
            </a:endParaRPr>
          </a:p>
        </p:txBody>
      </p:sp>
      <p:sp>
        <p:nvSpPr>
          <p:cNvPr id="6" name="TextBox 5">
            <a:extLst>
              <a:ext uri="{FF2B5EF4-FFF2-40B4-BE49-F238E27FC236}">
                <a16:creationId xmlns:a16="http://schemas.microsoft.com/office/drawing/2014/main" id="{32548E4B-F260-8479-965E-F43B0592481B}"/>
              </a:ext>
            </a:extLst>
          </p:cNvPr>
          <p:cNvSpPr txBox="1"/>
          <p:nvPr/>
        </p:nvSpPr>
        <p:spPr>
          <a:xfrm>
            <a:off x="384312" y="2494265"/>
            <a:ext cx="4174435" cy="923330"/>
          </a:xfrm>
          <a:prstGeom prst="rect">
            <a:avLst/>
          </a:prstGeom>
          <a:noFill/>
        </p:spPr>
        <p:txBody>
          <a:bodyPr wrap="square" rtlCol="0">
            <a:spAutoFit/>
          </a:bodyPr>
          <a:lstStyle/>
          <a:p>
            <a:pPr marL="285750" indent="-285750">
              <a:buFont typeface="Arial" panose="020B0604020202020204" pitchFamily="34" charset="0"/>
              <a:buChar char="•"/>
            </a:pPr>
            <a:r>
              <a:rPr kumimoji="0" lang="en-US" sz="1800" b="0" i="0" u="none" strike="sngStrike" kern="1200" cap="none" spc="0" normalizeH="0" baseline="0" noProof="0">
                <a:ln>
                  <a:noFill/>
                </a:ln>
                <a:solidFill>
                  <a:schemeClr val="bg1">
                    <a:lumMod val="65000"/>
                  </a:schemeClr>
                </a:solidFill>
                <a:effectLst/>
                <a:uLnTx/>
                <a:uFillTx/>
                <a:latin typeface="Open Sans Light"/>
              </a:rPr>
              <a:t>Confirmation letter from DEQ that you are on the Project Priority List.</a:t>
            </a:r>
            <a:endParaRPr kumimoji="0" lang="en-US" sz="1800" b="0"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endParaRPr lang="en-US"/>
          </a:p>
        </p:txBody>
      </p:sp>
    </p:spTree>
    <p:extLst>
      <p:ext uri="{BB962C8B-B14F-4D97-AF65-F5344CB8AC3E}">
        <p14:creationId xmlns:p14="http://schemas.microsoft.com/office/powerpoint/2010/main" val="4212315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4262705" y="1820033"/>
            <a:ext cx="3217935" cy="3217935"/>
          </a:xfrm>
          <a:custGeom>
            <a:avLst/>
            <a:gdLst/>
            <a:ahLst/>
            <a:cxnLst/>
            <a:rect l="l" t="t" r="r" b="b"/>
            <a:pathLst>
              <a:path w="4826902" h="4826902">
                <a:moveTo>
                  <a:pt x="0" y="0"/>
                </a:moveTo>
                <a:lnTo>
                  <a:pt x="4826902" y="0"/>
                </a:lnTo>
                <a:lnTo>
                  <a:pt x="4826902" y="4826902"/>
                </a:lnTo>
                <a:lnTo>
                  <a:pt x="0" y="482690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04968" y="-45749"/>
            <a:ext cx="5891032" cy="612604"/>
          </a:xfrm>
          <a:prstGeom prst="rect">
            <a:avLst/>
          </a:prstGeom>
        </p:spPr>
        <p:txBody>
          <a:bodyPr wrap="square" lIns="0" tIns="0" rIns="0" bIns="0" rtlCol="0" anchor="t">
            <a:spAutoFit/>
          </a:bodyPr>
          <a:lstStyle/>
          <a:p>
            <a:pPr marL="0" marR="0" lvl="0" indent="0" algn="ctr" defTabSz="609630" rtl="0" eaLnBrk="1" fontAlgn="auto" latinLnBrk="0" hangingPunct="1">
              <a:lnSpc>
                <a:spcPct val="156452"/>
              </a:lnSpc>
              <a:spcBef>
                <a:spcPct val="0"/>
              </a:spcBef>
              <a:spcAft>
                <a:spcPts val="0"/>
              </a:spcAft>
              <a:buClrTx/>
              <a:buSzTx/>
              <a:buFontTx/>
              <a:buNone/>
              <a:tabLst/>
              <a:defRPr/>
            </a:pPr>
            <a:r>
              <a:rPr kumimoji="0" lang="en-US" sz="2866" b="1" i="0" strike="noStrike" kern="1200" cap="none" spc="0" normalizeH="0" baseline="0" noProof="0">
                <a:ln>
                  <a:noFill/>
                </a:ln>
                <a:solidFill>
                  <a:srgbClr val="000000"/>
                </a:solidFill>
                <a:effectLst/>
                <a:uLnTx/>
                <a:uFillTx/>
                <a:latin typeface="Open Sans Light Bold"/>
                <a:ea typeface="+mn-ea"/>
                <a:cs typeface="+mn-cs"/>
              </a:rPr>
              <a:t>Step-by-Step Application Process </a:t>
            </a:r>
            <a:endParaRPr kumimoji="0" lang="en-US" sz="1800" b="1" i="0"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295373" y="69315"/>
            <a:ext cx="4615494" cy="6410409"/>
          </a:xfrm>
          <a:prstGeom prst="rect">
            <a:avLst/>
          </a:prstGeom>
        </p:spPr>
        <p:txBody>
          <a:bodyPr lIns="0" tIns="0" rIns="0" bIns="0" rtlCol="0" anchor="t">
            <a:spAutoFit/>
          </a:bodyPr>
          <a:lstStyle/>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sngStrike" kern="1200" cap="none" spc="0" normalizeH="0" baseline="0" noProof="0">
                <a:ln>
                  <a:noFill/>
                </a:ln>
                <a:solidFill>
                  <a:schemeClr val="bg1">
                    <a:lumMod val="65000"/>
                  </a:schemeClr>
                </a:solidFill>
                <a:effectLst/>
                <a:uLnTx/>
                <a:uFillTx/>
                <a:latin typeface="Open Sans Light Bold"/>
                <a:ea typeface="+mn-ea"/>
                <a:cs typeface="+mn-cs"/>
              </a:rPr>
              <a:t>CONTRACTS PHASE</a:t>
            </a:r>
            <a:endParaRPr kumimoji="0" lang="en-US" sz="1800" b="0" i="0" u="sng" strike="sngStrike" kern="1200" cap="none" spc="0" normalizeH="0" baseline="0" noProof="0">
              <a:ln>
                <a:noFill/>
              </a:ln>
              <a:solidFill>
                <a:schemeClr val="bg1">
                  <a:lumMod val="65000"/>
                </a:schemeClr>
              </a:solidFill>
              <a:effectLst/>
              <a:uLnTx/>
              <a:uFillTx/>
              <a:latin typeface="Calibri"/>
              <a:ea typeface="+mn-ea"/>
              <a:cs typeface="+mn-cs"/>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sngStrike" kern="1200" cap="none" spc="0" normalizeH="0" baseline="0" noProof="0">
                <a:ln>
                  <a:noFill/>
                </a:ln>
                <a:solidFill>
                  <a:schemeClr val="bg1">
                    <a:lumMod val="65000"/>
                  </a:schemeClr>
                </a:solidFill>
                <a:effectLst/>
                <a:uLnTx/>
                <a:uFillTx/>
                <a:latin typeface="Open Sans Light"/>
              </a:rPr>
              <a:t>Pre-Bid Meeting</a:t>
            </a:r>
            <a:endParaRPr kumimoji="0" lang="en-US" sz="1733" b="1"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sngStrike" kern="1200" cap="none" spc="0" normalizeH="0" baseline="0" noProof="0">
                <a:ln>
                  <a:noFill/>
                </a:ln>
                <a:solidFill>
                  <a:schemeClr val="bg1">
                    <a:lumMod val="65000"/>
                  </a:schemeClr>
                </a:solidFill>
                <a:effectLst/>
                <a:uLnTx/>
                <a:uFillTx/>
                <a:latin typeface="Open Sans Light"/>
              </a:rPr>
              <a:t>Advertising and Accepting Bids</a:t>
            </a:r>
            <a:endParaRPr kumimoji="0" lang="en-US" sz="1733" b="1"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sngStrike" kern="1200" cap="none" spc="0" normalizeH="0" baseline="0" noProof="0">
                <a:ln>
                  <a:noFill/>
                </a:ln>
                <a:solidFill>
                  <a:schemeClr val="bg1">
                    <a:lumMod val="65000"/>
                  </a:schemeClr>
                </a:solidFill>
                <a:effectLst/>
                <a:uLnTx/>
                <a:uFillTx/>
                <a:latin typeface="Open Sans Light"/>
              </a:rPr>
              <a:t>OWRB Board/Binding Commitment</a:t>
            </a:r>
            <a:endParaRPr kumimoji="0" lang="en-US" sz="1733" b="0" i="1"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sngStrike" kern="1200" cap="none" spc="0" normalizeH="0" baseline="0" noProof="0">
                <a:ln>
                  <a:noFill/>
                </a:ln>
                <a:solidFill>
                  <a:schemeClr val="bg1">
                    <a:lumMod val="65000"/>
                  </a:schemeClr>
                </a:solidFill>
                <a:effectLst/>
                <a:uLnTx/>
                <a:uFillTx/>
                <a:latin typeface="Open Sans Light"/>
              </a:rPr>
              <a:t>Loan Closing, Interest Rate set</a:t>
            </a:r>
            <a:endParaRPr kumimoji="0" lang="en-US" sz="1733" b="0" i="1"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sngStrike" kern="1200" cap="none" spc="0" normalizeH="0" baseline="0" noProof="0">
                <a:ln>
                  <a:noFill/>
                </a:ln>
                <a:solidFill>
                  <a:schemeClr val="bg1">
                    <a:lumMod val="65000"/>
                  </a:schemeClr>
                </a:solidFill>
                <a:effectLst/>
                <a:uLnTx/>
                <a:uFillTx/>
                <a:latin typeface="Open Sans Light"/>
              </a:rPr>
              <a:t>Awarding Construction Contracts</a:t>
            </a:r>
            <a:endParaRPr kumimoji="0" lang="en-US" sz="1733" b="1"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sngStrike" kern="1200" cap="none" spc="0" normalizeH="0" baseline="0" noProof="0">
                <a:ln>
                  <a:noFill/>
                </a:ln>
                <a:solidFill>
                  <a:schemeClr val="bg1">
                    <a:lumMod val="65000"/>
                  </a:schemeClr>
                </a:solidFill>
                <a:effectLst/>
                <a:uLnTx/>
                <a:uFillTx/>
                <a:latin typeface="Open Sans Light"/>
              </a:rPr>
              <a:t>Oklahoma Competitive Bidding Act/DBE</a:t>
            </a:r>
            <a:endParaRPr kumimoji="0" lang="en-US" sz="1733" b="0"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0" marR="0" lvl="0" indent="0" algn="l" defTabSz="609630" rtl="0" eaLnBrk="1" fontAlgn="auto" latinLnBrk="0" hangingPunct="1">
              <a:lnSpc>
                <a:spcPct val="97581"/>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effectLst/>
                <a:uLnTx/>
                <a:uFillTx/>
                <a:latin typeface="Open Sans Light Bold"/>
                <a:ea typeface="+mn-ea"/>
                <a:cs typeface="+mn-cs"/>
              </a:rPr>
              <a:t>PRE-CONSTRUCTION PHASE</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i="0" u="none" strike="noStrike" kern="1200" cap="none" spc="0" normalizeH="0" baseline="0" noProof="0">
                <a:ln>
                  <a:noFill/>
                </a:ln>
                <a:effectLst/>
                <a:uLnTx/>
                <a:uFillTx/>
                <a:latin typeface="Open Sans Light"/>
              </a:rPr>
              <a:t>Pre-Construction Conference</a:t>
            </a:r>
            <a:endParaRPr kumimoji="0" lang="en-US" sz="1733" i="0" u="none" strike="noStrike" kern="1200" cap="none" spc="0" normalizeH="0" baseline="0" noProof="0">
              <a:ln>
                <a:noFill/>
              </a:ln>
              <a:effectLst/>
              <a:uLnTx/>
              <a:uFillTx/>
              <a:latin typeface="Open Sans Light"/>
              <a:ea typeface="Open Sans Light"/>
              <a:cs typeface="Open Sans Light"/>
            </a:endParaRPr>
          </a:p>
          <a:p>
            <a:pPr marL="0" marR="0" lvl="0" indent="0" algn="l" defTabSz="609630" rtl="0" eaLnBrk="1" fontAlgn="auto" latinLnBrk="0" hangingPunct="1">
              <a:lnSpc>
                <a:spcPct val="97581"/>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schemeClr val="bg1">
                    <a:lumMod val="65000"/>
                  </a:schemeClr>
                </a:solidFill>
                <a:effectLst/>
                <a:uLnTx/>
                <a:uFillTx/>
                <a:latin typeface="Open Sans Light Bold"/>
                <a:ea typeface="+mn-ea"/>
                <a:cs typeface="+mn-cs"/>
              </a:rPr>
              <a:t>CONSTRUCTION</a:t>
            </a:r>
            <a:r>
              <a:rPr kumimoji="0" lang="en-US" sz="1733" b="0" i="0" u="none" strike="noStrike" kern="1200" cap="none" spc="0" normalizeH="0" baseline="0" noProof="0">
                <a:ln>
                  <a:noFill/>
                </a:ln>
                <a:solidFill>
                  <a:schemeClr val="bg1">
                    <a:lumMod val="65000"/>
                  </a:schemeClr>
                </a:solidFill>
                <a:effectLst/>
                <a:uLnTx/>
                <a:uFillTx/>
                <a:latin typeface="Open Sans Light Bold"/>
                <a:ea typeface="+mn-ea"/>
                <a:cs typeface="+mn-cs"/>
              </a:rPr>
              <a:t> </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chemeClr val="bg1">
                    <a:lumMod val="65000"/>
                  </a:schemeClr>
                </a:solidFill>
                <a:effectLst/>
                <a:uLnTx/>
                <a:uFillTx/>
                <a:latin typeface="Open Sans Light"/>
              </a:rPr>
              <a:t>Applicant Resident Inspection</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chemeClr val="bg1">
                    <a:lumMod val="65000"/>
                  </a:schemeClr>
                </a:solidFill>
                <a:effectLst/>
                <a:uLnTx/>
                <a:uFillTx/>
                <a:latin typeface="Open Sans Light"/>
              </a:rPr>
              <a:t>Monthly Meetings and Site Visits</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schemeClr val="bg1">
                    <a:lumMod val="65000"/>
                  </a:schemeClr>
                </a:solidFill>
                <a:effectLst/>
                <a:uLnTx/>
                <a:uFillTx/>
                <a:latin typeface="Open Sans Light"/>
                <a:ea typeface="+mn-ea"/>
                <a:cs typeface="+mn-cs"/>
              </a:rPr>
              <a:t>Pay Requests </a:t>
            </a:r>
            <a:r>
              <a:rPr kumimoji="0" lang="en-US" sz="1733" b="0" i="0" u="none" strike="noStrike" kern="1200" cap="none" spc="0" normalizeH="0" baseline="0" noProof="0">
                <a:ln>
                  <a:noFill/>
                </a:ln>
                <a:solidFill>
                  <a:schemeClr val="bg1">
                    <a:lumMod val="65000"/>
                  </a:schemeClr>
                </a:solidFill>
                <a:effectLst/>
                <a:uLnTx/>
                <a:uFillTx/>
                <a:latin typeface="Open Sans Light"/>
              </a:rPr>
              <a:t>(Reimbursement)</a:t>
            </a:r>
            <a:endParaRPr kumimoji="0" lang="en-US" sz="1733"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schemeClr val="bg1">
                    <a:lumMod val="65000"/>
                  </a:schemeClr>
                </a:solidFill>
                <a:effectLst/>
                <a:uLnTx/>
                <a:uFillTx/>
                <a:latin typeface="Open Sans Light"/>
              </a:rPr>
              <a:t>AIS/BABA/Davis Bacon</a:t>
            </a:r>
            <a:endParaRPr kumimoji="0" lang="en-US" sz="1733" b="1"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p:txBody>
      </p:sp>
      <p:sp>
        <p:nvSpPr>
          <p:cNvPr id="5" name="TextBox 5"/>
          <p:cNvSpPr txBox="1"/>
          <p:nvPr/>
        </p:nvSpPr>
        <p:spPr>
          <a:xfrm>
            <a:off x="281133" y="754238"/>
            <a:ext cx="4866638" cy="6304739"/>
          </a:xfrm>
          <a:prstGeom prst="rect">
            <a:avLst/>
          </a:prstGeom>
        </p:spPr>
        <p:txBody>
          <a:bodyPr wrap="square" lIns="0" tIns="0" rIns="0" bIns="0" rtlCol="0" anchor="t">
            <a:spAutoFit/>
          </a:bodyPr>
          <a:lstStyle/>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schemeClr val="bg1">
                    <a:lumMod val="65000"/>
                  </a:schemeClr>
                </a:solidFill>
                <a:effectLst/>
                <a:uLnTx/>
                <a:uFillTx/>
                <a:latin typeface="Open Sans Light Bold"/>
                <a:ea typeface="+mn-ea"/>
                <a:cs typeface="+mn-cs"/>
              </a:rPr>
              <a:t>START-UP PHASE</a:t>
            </a:r>
            <a:endParaRPr kumimoji="0" lang="en-US" sz="1800" b="0" i="0" u="sng" strike="noStrike" kern="1200" cap="none" spc="0" normalizeH="0" baseline="0" noProof="0">
              <a:ln>
                <a:noFill/>
              </a:ln>
              <a:solidFill>
                <a:schemeClr val="bg1">
                  <a:lumMod val="65000"/>
                </a:schemeClr>
              </a:solidFill>
              <a:effectLst/>
              <a:uLnTx/>
              <a:uFillTx/>
              <a:latin typeface="Calibri"/>
              <a:ea typeface="+mn-ea"/>
              <a:cs typeface="+mn-cs"/>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1" i="0" u="none" strike="sngStrike" kern="1200" cap="none" spc="0" normalizeH="0" baseline="0" noProof="0">
                <a:ln>
                  <a:noFill/>
                </a:ln>
                <a:solidFill>
                  <a:schemeClr val="bg1">
                    <a:lumMod val="65000"/>
                  </a:schemeClr>
                </a:solidFill>
                <a:effectLst/>
                <a:uLnTx/>
                <a:uFillTx/>
                <a:latin typeface="Open Sans Light"/>
                <a:ea typeface="+mn-ea"/>
                <a:cs typeface="+mn-cs"/>
              </a:rPr>
              <a:t>Contract with engineering firm</a:t>
            </a:r>
            <a:r>
              <a:rPr kumimoji="0" lang="en-US" sz="1733" b="0" i="0" u="none" strike="sngStrike" kern="1200" cap="none" spc="0" normalizeH="0" baseline="0" noProof="0">
                <a:ln>
                  <a:noFill/>
                </a:ln>
                <a:solidFill>
                  <a:schemeClr val="bg1">
                    <a:lumMod val="65000"/>
                  </a:schemeClr>
                </a:solidFill>
                <a:effectLst/>
                <a:uLnTx/>
                <a:uFillTx/>
                <a:latin typeface="Open Sans Light"/>
              </a:rPr>
              <a:t> </a:t>
            </a:r>
            <a:endParaRPr kumimoji="0" lang="en-US" sz="1733" b="0"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1" i="0" u="none" strike="sngStrike" kern="1200" cap="none" spc="0" normalizeH="0" baseline="0" noProof="0">
                <a:ln>
                  <a:noFill/>
                </a:ln>
                <a:solidFill>
                  <a:schemeClr val="bg1">
                    <a:lumMod val="65000"/>
                  </a:schemeClr>
                </a:solidFill>
                <a:effectLst/>
                <a:uLnTx/>
                <a:uFillTx/>
                <a:latin typeface="Open Sans Light"/>
              </a:rPr>
              <a:t>Submission of “Project Priority List”</a:t>
            </a:r>
            <a:endParaRPr kumimoji="0" lang="en-US" sz="1733" b="1"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0" i="0" u="none" strike="sngStrike" kern="1200" cap="none" spc="0" normalizeH="0" baseline="0" noProof="0">
                <a:ln>
                  <a:noFill/>
                </a:ln>
                <a:solidFill>
                  <a:schemeClr val="bg1">
                    <a:lumMod val="65000"/>
                  </a:schemeClr>
                </a:solidFill>
                <a:effectLst/>
                <a:uLnTx/>
                <a:uFillTx/>
                <a:latin typeface="Open Sans Light"/>
              </a:rPr>
              <a:t>DEQ Ranking of system by need </a:t>
            </a:r>
            <a:endParaRPr kumimoji="0" lang="en-US" sz="1733" b="0"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ct val="0"/>
              </a:spcBef>
              <a:spcAft>
                <a:spcPts val="0"/>
              </a:spcAft>
              <a:buClrTx/>
              <a:buSzTx/>
              <a:buFontTx/>
              <a:buNone/>
              <a:tabLst/>
              <a:defRPr/>
            </a:pPr>
            <a:endParaRPr kumimoji="0" lang="en-US" sz="1733" b="0" i="0" u="none" strike="sng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endParaRPr kumimoji="0" lang="en-US" sz="1733" b="0" i="0" u="sng" strike="noStrike" kern="1200" cap="none" spc="0" normalizeH="0" baseline="0" noProof="0">
              <a:ln>
                <a:noFill/>
              </a:ln>
              <a:solidFill>
                <a:srgbClr val="000000"/>
              </a:solidFill>
              <a:effectLst/>
              <a:uLnTx/>
              <a:uFillTx/>
              <a:latin typeface="Open Sans Light Bold"/>
              <a:ea typeface="+mn-ea"/>
              <a:cs typeface="+mn-cs"/>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sngStrike" kern="1200" cap="none" spc="0" normalizeH="0" baseline="0" noProof="0">
                <a:ln>
                  <a:noFill/>
                </a:ln>
                <a:solidFill>
                  <a:schemeClr val="bg1">
                    <a:lumMod val="65000"/>
                  </a:schemeClr>
                </a:solidFill>
                <a:effectLst/>
                <a:uLnTx/>
                <a:uFillTx/>
                <a:latin typeface="Open Sans Light Bold"/>
                <a:ea typeface="+mn-ea"/>
                <a:cs typeface="+mn-cs"/>
              </a:rPr>
              <a:t>PLANNING PHASE “Ready to Proceed”</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sngStrike" kern="1200" cap="none" spc="0" normalizeH="0" baseline="0" noProof="0">
                <a:ln>
                  <a:noFill/>
                </a:ln>
                <a:solidFill>
                  <a:schemeClr val="bg1">
                    <a:lumMod val="65000"/>
                  </a:schemeClr>
                </a:solidFill>
                <a:effectLst/>
                <a:uLnTx/>
                <a:uFillTx/>
                <a:latin typeface="Open Sans Light"/>
              </a:rPr>
              <a:t>Engineering Planning</a:t>
            </a:r>
            <a:r>
              <a:rPr kumimoji="0" lang="en-US" sz="1733" b="1" i="0" u="none" strike="sngStrike" kern="1200" cap="none" spc="0" normalizeH="0" noProof="0">
                <a:ln>
                  <a:noFill/>
                </a:ln>
                <a:solidFill>
                  <a:schemeClr val="bg1">
                    <a:lumMod val="65000"/>
                  </a:schemeClr>
                </a:solidFill>
                <a:effectLst/>
                <a:uLnTx/>
                <a:uFillTx/>
                <a:latin typeface="Open Sans Light"/>
              </a:rPr>
              <a:t> and Design</a:t>
            </a:r>
            <a:endParaRPr kumimoji="0" lang="en-US" sz="1733" b="1"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sngStrike" kern="1200" cap="none" spc="0" normalizeH="0" baseline="0" noProof="0">
                <a:ln>
                  <a:noFill/>
                </a:ln>
                <a:solidFill>
                  <a:schemeClr val="bg1">
                    <a:lumMod val="65000"/>
                  </a:schemeClr>
                </a:solidFill>
                <a:effectLst/>
                <a:uLnTx/>
                <a:uFillTx/>
                <a:latin typeface="Open Sans Light"/>
                <a:ea typeface="+mn-ea"/>
                <a:cs typeface="+mn-cs"/>
              </a:rPr>
              <a:t>Capacity Development</a:t>
            </a:r>
            <a:endParaRPr kumimoji="0" lang="en-US" sz="1733" b="0"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lvl="1" indent="-186690" defTabSz="609630">
              <a:lnSpc>
                <a:spcPct val="158627"/>
              </a:lnSpc>
              <a:buFont typeface="Arial"/>
              <a:buChar char="•"/>
              <a:defRPr/>
            </a:pPr>
            <a:r>
              <a:rPr lang="en-US" sz="1733" strike="sngStrike">
                <a:solidFill>
                  <a:schemeClr val="bg1">
                    <a:lumMod val="65000"/>
                  </a:schemeClr>
                </a:solidFill>
                <a:latin typeface="Open Sans Light"/>
              </a:rPr>
              <a:t>Environmental Review</a:t>
            </a:r>
            <a:endParaRPr kumimoji="0" lang="en-US" sz="1733" b="0"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sngStrike" kern="1200" cap="none" spc="0" normalizeH="0" baseline="0" noProof="0">
                <a:ln>
                  <a:noFill/>
                </a:ln>
                <a:solidFill>
                  <a:schemeClr val="bg1">
                    <a:lumMod val="65000"/>
                  </a:schemeClr>
                </a:solidFill>
                <a:effectLst/>
                <a:uLnTx/>
                <a:uFillTx/>
                <a:latin typeface="Open Sans Light"/>
                <a:ea typeface="+mn-ea"/>
                <a:cs typeface="+mn-cs"/>
              </a:rPr>
              <a:t>Financial Application</a:t>
            </a:r>
            <a:endParaRPr kumimoji="0" lang="en-US" sz="1733" b="0" i="1"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sngStrike" kern="1200" cap="none" spc="0" normalizeH="0" baseline="0" noProof="0">
                <a:ln>
                  <a:noFill/>
                </a:ln>
                <a:solidFill>
                  <a:schemeClr val="bg1">
                    <a:lumMod val="65000"/>
                  </a:schemeClr>
                </a:solidFill>
                <a:effectLst/>
                <a:uLnTx/>
                <a:uFillTx/>
                <a:latin typeface="Open Sans Light"/>
                <a:ea typeface="+mn-ea"/>
                <a:cs typeface="+mn-cs"/>
              </a:rPr>
              <a:t>Construction permit</a:t>
            </a:r>
            <a:endParaRPr kumimoji="0" lang="en-US" sz="1733" b="0"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ct val="0"/>
              </a:spcBef>
              <a:spcAft>
                <a:spcPts val="0"/>
              </a:spcAft>
              <a:buClrTx/>
              <a:buSzTx/>
              <a:buFontTx/>
              <a:buNone/>
              <a:tabLst/>
              <a:defRPr/>
            </a:pPr>
            <a:r>
              <a:rPr kumimoji="0" lang="en-US" sz="1733" b="0" i="0" u="none" strike="noStrike" kern="1200" cap="none" spc="0" normalizeH="0" baseline="0" noProof="0">
                <a:ln>
                  <a:noFill/>
                </a:ln>
                <a:solidFill>
                  <a:schemeClr val="bg1">
                    <a:lumMod val="65000"/>
                  </a:schemeClr>
                </a:solidFill>
                <a:effectLst/>
                <a:uLnTx/>
                <a:uFillTx/>
                <a:latin typeface="Open Sans Light"/>
                <a:ea typeface="+mn-ea"/>
                <a:cs typeface="+mn-cs"/>
              </a:rPr>
              <a:t>**** </a:t>
            </a:r>
            <a:r>
              <a:rPr kumimoji="0" lang="en-US" sz="1733" b="0" i="0" u="none" strike="noStrike" kern="1200" cap="none" spc="0" normalizeH="0" baseline="0" noProof="0">
                <a:ln>
                  <a:noFill/>
                </a:ln>
                <a:solidFill>
                  <a:schemeClr val="bg1">
                    <a:lumMod val="65000"/>
                  </a:schemeClr>
                </a:solidFill>
                <a:effectLst/>
                <a:uLnTx/>
                <a:uFillTx/>
                <a:latin typeface="Open Sans Light Bold Italics"/>
                <a:ea typeface="+mn-ea"/>
                <a:cs typeface="+mn-cs"/>
              </a:rPr>
              <a:t>Funds will not be obligated until all approvals are complete.****</a:t>
            </a:r>
          </a:p>
          <a:p>
            <a:pPr marL="0" marR="0" lvl="0" indent="0" algn="l" defTabSz="609630" rtl="0" eaLnBrk="1" fontAlgn="auto" latinLnBrk="0" hangingPunct="1">
              <a:lnSpc>
                <a:spcPct val="158627"/>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Bold Italics"/>
              <a:ea typeface="+mn-ea"/>
              <a:cs typeface="+mn-cs"/>
            </a:endParaRPr>
          </a:p>
        </p:txBody>
      </p:sp>
      <p:sp>
        <p:nvSpPr>
          <p:cNvPr id="6" name="TextBox 5">
            <a:extLst>
              <a:ext uri="{FF2B5EF4-FFF2-40B4-BE49-F238E27FC236}">
                <a16:creationId xmlns:a16="http://schemas.microsoft.com/office/drawing/2014/main" id="{32548E4B-F260-8479-965E-F43B0592481B}"/>
              </a:ext>
            </a:extLst>
          </p:cNvPr>
          <p:cNvSpPr txBox="1"/>
          <p:nvPr/>
        </p:nvSpPr>
        <p:spPr>
          <a:xfrm>
            <a:off x="384312" y="2494265"/>
            <a:ext cx="4174435" cy="923330"/>
          </a:xfrm>
          <a:prstGeom prst="rect">
            <a:avLst/>
          </a:prstGeom>
          <a:noFill/>
        </p:spPr>
        <p:txBody>
          <a:bodyPr wrap="square" rtlCol="0">
            <a:spAutoFit/>
          </a:bodyPr>
          <a:lstStyle/>
          <a:p>
            <a:pPr marL="285750" indent="-285750">
              <a:buFont typeface="Arial" panose="020B0604020202020204" pitchFamily="34" charset="0"/>
              <a:buChar char="•"/>
            </a:pPr>
            <a:r>
              <a:rPr kumimoji="0" lang="en-US" sz="1800" b="0" i="0" u="none" strike="sngStrike" kern="1200" cap="none" spc="0" normalizeH="0" baseline="0" noProof="0">
                <a:ln>
                  <a:noFill/>
                </a:ln>
                <a:solidFill>
                  <a:schemeClr val="bg1">
                    <a:lumMod val="65000"/>
                  </a:schemeClr>
                </a:solidFill>
                <a:effectLst/>
                <a:uLnTx/>
                <a:uFillTx/>
                <a:latin typeface="Open Sans Light"/>
              </a:rPr>
              <a:t>Confirmation letter from DEQ that you are on the Project Priority List.</a:t>
            </a:r>
            <a:endParaRPr kumimoji="0" lang="en-US" sz="1800" b="0"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endParaRPr lang="en-US"/>
          </a:p>
        </p:txBody>
      </p:sp>
    </p:spTree>
    <p:extLst>
      <p:ext uri="{BB962C8B-B14F-4D97-AF65-F5344CB8AC3E}">
        <p14:creationId xmlns:p14="http://schemas.microsoft.com/office/powerpoint/2010/main" val="577011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4262705" y="1820033"/>
            <a:ext cx="3217935" cy="3217935"/>
          </a:xfrm>
          <a:custGeom>
            <a:avLst/>
            <a:gdLst/>
            <a:ahLst/>
            <a:cxnLst/>
            <a:rect l="l" t="t" r="r" b="b"/>
            <a:pathLst>
              <a:path w="4826902" h="4826902">
                <a:moveTo>
                  <a:pt x="0" y="0"/>
                </a:moveTo>
                <a:lnTo>
                  <a:pt x="4826902" y="0"/>
                </a:lnTo>
                <a:lnTo>
                  <a:pt x="4826902" y="4826902"/>
                </a:lnTo>
                <a:lnTo>
                  <a:pt x="0" y="482690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04968" y="-45749"/>
            <a:ext cx="5891032" cy="612604"/>
          </a:xfrm>
          <a:prstGeom prst="rect">
            <a:avLst/>
          </a:prstGeom>
        </p:spPr>
        <p:txBody>
          <a:bodyPr wrap="square" lIns="0" tIns="0" rIns="0" bIns="0" rtlCol="0" anchor="t">
            <a:spAutoFit/>
          </a:bodyPr>
          <a:lstStyle/>
          <a:p>
            <a:pPr marL="0" marR="0" lvl="0" indent="0" algn="ctr" defTabSz="609630" rtl="0" eaLnBrk="1" fontAlgn="auto" latinLnBrk="0" hangingPunct="1">
              <a:lnSpc>
                <a:spcPct val="156452"/>
              </a:lnSpc>
              <a:spcBef>
                <a:spcPct val="0"/>
              </a:spcBef>
              <a:spcAft>
                <a:spcPts val="0"/>
              </a:spcAft>
              <a:buClrTx/>
              <a:buSzTx/>
              <a:buFontTx/>
              <a:buNone/>
              <a:tabLst/>
              <a:defRPr/>
            </a:pPr>
            <a:r>
              <a:rPr kumimoji="0" lang="en-US" sz="2866" b="1" i="0" strike="noStrike" kern="1200" cap="none" spc="0" normalizeH="0" baseline="0" noProof="0">
                <a:ln>
                  <a:noFill/>
                </a:ln>
                <a:solidFill>
                  <a:srgbClr val="000000"/>
                </a:solidFill>
                <a:effectLst/>
                <a:uLnTx/>
                <a:uFillTx/>
                <a:latin typeface="Open Sans Light Bold"/>
                <a:ea typeface="+mn-ea"/>
                <a:cs typeface="+mn-cs"/>
              </a:rPr>
              <a:t>Step-by-Step Application Process </a:t>
            </a:r>
            <a:endParaRPr kumimoji="0" lang="en-US" sz="1800" b="1" i="0"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295373" y="69315"/>
            <a:ext cx="4615494" cy="6410409"/>
          </a:xfrm>
          <a:prstGeom prst="rect">
            <a:avLst/>
          </a:prstGeom>
        </p:spPr>
        <p:txBody>
          <a:bodyPr lIns="0" tIns="0" rIns="0" bIns="0" rtlCol="0" anchor="t">
            <a:spAutoFit/>
          </a:bodyPr>
          <a:lstStyle/>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sngStrike" kern="1200" cap="none" spc="0" normalizeH="0" baseline="0" noProof="0">
                <a:ln>
                  <a:noFill/>
                </a:ln>
                <a:solidFill>
                  <a:schemeClr val="bg1">
                    <a:lumMod val="65000"/>
                  </a:schemeClr>
                </a:solidFill>
                <a:effectLst/>
                <a:uLnTx/>
                <a:uFillTx/>
                <a:latin typeface="Open Sans Light Bold"/>
                <a:ea typeface="+mn-ea"/>
                <a:cs typeface="+mn-cs"/>
              </a:rPr>
              <a:t>CONTRACTS PHASE</a:t>
            </a:r>
            <a:endParaRPr kumimoji="0" lang="en-US" sz="1800" b="0" i="0" u="sng" strike="sngStrike" kern="1200" cap="none" spc="0" normalizeH="0" baseline="0" noProof="0">
              <a:ln>
                <a:noFill/>
              </a:ln>
              <a:solidFill>
                <a:schemeClr val="bg1">
                  <a:lumMod val="65000"/>
                </a:schemeClr>
              </a:solidFill>
              <a:effectLst/>
              <a:uLnTx/>
              <a:uFillTx/>
              <a:latin typeface="Calibri"/>
              <a:ea typeface="+mn-ea"/>
              <a:cs typeface="+mn-cs"/>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sngStrike" kern="1200" cap="none" spc="0" normalizeH="0" baseline="0" noProof="0">
                <a:ln>
                  <a:noFill/>
                </a:ln>
                <a:solidFill>
                  <a:schemeClr val="bg1">
                    <a:lumMod val="65000"/>
                  </a:schemeClr>
                </a:solidFill>
                <a:effectLst/>
                <a:uLnTx/>
                <a:uFillTx/>
                <a:latin typeface="Open Sans Light"/>
              </a:rPr>
              <a:t>Pre-Bid Meeting</a:t>
            </a:r>
            <a:endParaRPr kumimoji="0" lang="en-US" sz="1733" b="1"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sngStrike" kern="1200" cap="none" spc="0" normalizeH="0" baseline="0" noProof="0">
                <a:ln>
                  <a:noFill/>
                </a:ln>
                <a:solidFill>
                  <a:schemeClr val="bg1">
                    <a:lumMod val="65000"/>
                  </a:schemeClr>
                </a:solidFill>
                <a:effectLst/>
                <a:uLnTx/>
                <a:uFillTx/>
                <a:latin typeface="Open Sans Light"/>
              </a:rPr>
              <a:t>Advertising and Accepting Bids</a:t>
            </a:r>
            <a:endParaRPr kumimoji="0" lang="en-US" sz="1733" b="1"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sngStrike" kern="1200" cap="none" spc="0" normalizeH="0" baseline="0" noProof="0">
                <a:ln>
                  <a:noFill/>
                </a:ln>
                <a:solidFill>
                  <a:schemeClr val="bg1">
                    <a:lumMod val="65000"/>
                  </a:schemeClr>
                </a:solidFill>
                <a:effectLst/>
                <a:uLnTx/>
                <a:uFillTx/>
                <a:latin typeface="Open Sans Light"/>
              </a:rPr>
              <a:t>OWRB Board/Binding Commitment</a:t>
            </a:r>
            <a:endParaRPr kumimoji="0" lang="en-US" sz="1733" b="0" i="1"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sngStrike" kern="1200" cap="none" spc="0" normalizeH="0" baseline="0" noProof="0">
                <a:ln>
                  <a:noFill/>
                </a:ln>
                <a:solidFill>
                  <a:schemeClr val="bg1">
                    <a:lumMod val="65000"/>
                  </a:schemeClr>
                </a:solidFill>
                <a:effectLst/>
                <a:uLnTx/>
                <a:uFillTx/>
                <a:latin typeface="Open Sans Light"/>
              </a:rPr>
              <a:t>Loan Closing, Interest Rate set</a:t>
            </a:r>
            <a:endParaRPr kumimoji="0" lang="en-US" sz="1733" b="0" i="1"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sngStrike" kern="1200" cap="none" spc="0" normalizeH="0" baseline="0" noProof="0">
                <a:ln>
                  <a:noFill/>
                </a:ln>
                <a:solidFill>
                  <a:schemeClr val="bg1">
                    <a:lumMod val="65000"/>
                  </a:schemeClr>
                </a:solidFill>
                <a:effectLst/>
                <a:uLnTx/>
                <a:uFillTx/>
                <a:latin typeface="Open Sans Light"/>
              </a:rPr>
              <a:t>Awarding Construction Contracts</a:t>
            </a:r>
            <a:endParaRPr kumimoji="0" lang="en-US" sz="1733" b="1"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sngStrike" kern="1200" cap="none" spc="0" normalizeH="0" baseline="0" noProof="0">
                <a:ln>
                  <a:noFill/>
                </a:ln>
                <a:solidFill>
                  <a:schemeClr val="bg1">
                    <a:lumMod val="65000"/>
                  </a:schemeClr>
                </a:solidFill>
                <a:effectLst/>
                <a:uLnTx/>
                <a:uFillTx/>
                <a:latin typeface="Open Sans Light"/>
              </a:rPr>
              <a:t>Oklahoma Competitive Bidding Act/DBE</a:t>
            </a:r>
            <a:endParaRPr kumimoji="0" lang="en-US" sz="1733" b="0"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0" marR="0" lvl="0" indent="0" algn="l" defTabSz="609630" rtl="0" eaLnBrk="1" fontAlgn="auto" latinLnBrk="0" hangingPunct="1">
              <a:lnSpc>
                <a:spcPct val="97581"/>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sngStrike" kern="1200" cap="none" spc="0" normalizeH="0" baseline="0" noProof="0">
                <a:ln>
                  <a:noFill/>
                </a:ln>
                <a:solidFill>
                  <a:schemeClr val="bg1">
                    <a:lumMod val="65000"/>
                  </a:schemeClr>
                </a:solidFill>
                <a:effectLst/>
                <a:uLnTx/>
                <a:uFillTx/>
                <a:latin typeface="Open Sans Light Bold"/>
                <a:ea typeface="+mn-ea"/>
                <a:cs typeface="+mn-cs"/>
              </a:rPr>
              <a:t>PRE-CONSTRUCTION PHASE</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sngStrike" kern="1200" cap="none" spc="0" normalizeH="0" baseline="0" noProof="0">
                <a:ln>
                  <a:noFill/>
                </a:ln>
                <a:solidFill>
                  <a:schemeClr val="bg1">
                    <a:lumMod val="65000"/>
                  </a:schemeClr>
                </a:solidFill>
                <a:effectLst/>
                <a:uLnTx/>
                <a:uFillTx/>
                <a:latin typeface="Open Sans Light"/>
              </a:rPr>
              <a:t>Pre-Construction Conference</a:t>
            </a:r>
            <a:endParaRPr kumimoji="0" lang="en-US" sz="1733" b="1"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0" marR="0" lvl="0" indent="0" algn="l" defTabSz="609630" rtl="0" eaLnBrk="1" fontAlgn="auto" latinLnBrk="0" hangingPunct="1">
              <a:lnSpc>
                <a:spcPct val="97581"/>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effectLst/>
                <a:uLnTx/>
                <a:uFillTx/>
                <a:latin typeface="Open Sans Light Bold"/>
                <a:ea typeface="+mn-ea"/>
                <a:cs typeface="+mn-cs"/>
              </a:rPr>
              <a:t>CONSTRUCTION</a:t>
            </a:r>
            <a:r>
              <a:rPr kumimoji="0" lang="en-US" sz="1733" b="0" i="0" u="none" strike="noStrike" kern="1200" cap="none" spc="0" normalizeH="0" baseline="0" noProof="0">
                <a:ln>
                  <a:noFill/>
                </a:ln>
                <a:effectLst/>
                <a:uLnTx/>
                <a:uFillTx/>
                <a:latin typeface="Open Sans Light Bold"/>
                <a:ea typeface="+mn-ea"/>
                <a:cs typeface="+mn-cs"/>
              </a:rPr>
              <a:t> </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effectLst/>
                <a:uLnTx/>
                <a:uFillTx/>
                <a:latin typeface="Open Sans Light"/>
              </a:rPr>
              <a:t>Applicant Resident Inspection</a:t>
            </a:r>
            <a:endParaRPr kumimoji="0" lang="en-US" sz="1733" b="0" i="0" u="none" strike="noStrike" kern="1200" cap="none" spc="0" normalizeH="0" baseline="0" noProof="0">
              <a:ln>
                <a:noFill/>
              </a:ln>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effectLst/>
                <a:uLnTx/>
                <a:uFillTx/>
                <a:latin typeface="Open Sans Light"/>
              </a:rPr>
              <a:t>Monthly Meetings and Site Visits</a:t>
            </a:r>
            <a:endParaRPr kumimoji="0" lang="en-US" sz="1733" b="0" i="0" u="none" strike="noStrike" kern="1200" cap="none" spc="0" normalizeH="0" baseline="0" noProof="0">
              <a:ln>
                <a:noFill/>
              </a:ln>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i="0" u="none" strike="noStrike" kern="1200" cap="none" spc="0" normalizeH="0" baseline="0" noProof="0">
                <a:ln>
                  <a:noFill/>
                </a:ln>
                <a:effectLst/>
                <a:uLnTx/>
                <a:uFillTx/>
                <a:latin typeface="Open Sans Light"/>
                <a:ea typeface="+mn-ea"/>
                <a:cs typeface="+mn-cs"/>
              </a:rPr>
              <a:t>Pay Requests </a:t>
            </a:r>
            <a:r>
              <a:rPr kumimoji="0" lang="en-US" sz="1733" i="0" u="none" strike="noStrike" kern="1200" cap="none" spc="0" normalizeH="0" baseline="0" noProof="0">
                <a:ln>
                  <a:noFill/>
                </a:ln>
                <a:effectLst/>
                <a:uLnTx/>
                <a:uFillTx/>
                <a:latin typeface="Open Sans Light"/>
              </a:rPr>
              <a:t>(Reimbursement)</a:t>
            </a:r>
            <a:endParaRPr kumimoji="0" lang="en-US" sz="1733" i="0" u="none" strike="noStrike" kern="1200" cap="none" spc="0" normalizeH="0" baseline="0" noProof="0">
              <a:ln>
                <a:noFill/>
              </a:ln>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i="0" u="none" strike="noStrike" kern="1200" cap="none" spc="0" normalizeH="0" baseline="0" noProof="0">
                <a:ln>
                  <a:noFill/>
                </a:ln>
                <a:effectLst/>
                <a:uLnTx/>
                <a:uFillTx/>
                <a:latin typeface="Open Sans Light"/>
              </a:rPr>
              <a:t>AIS/BABA/Davis Bacon</a:t>
            </a:r>
          </a:p>
        </p:txBody>
      </p:sp>
      <p:sp>
        <p:nvSpPr>
          <p:cNvPr id="5" name="TextBox 5"/>
          <p:cNvSpPr txBox="1"/>
          <p:nvPr/>
        </p:nvSpPr>
        <p:spPr>
          <a:xfrm>
            <a:off x="281133" y="754238"/>
            <a:ext cx="4866638" cy="6304739"/>
          </a:xfrm>
          <a:prstGeom prst="rect">
            <a:avLst/>
          </a:prstGeom>
        </p:spPr>
        <p:txBody>
          <a:bodyPr wrap="square" lIns="0" tIns="0" rIns="0" bIns="0" rtlCol="0" anchor="t">
            <a:spAutoFit/>
          </a:bodyPr>
          <a:lstStyle/>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schemeClr val="bg1">
                    <a:lumMod val="65000"/>
                  </a:schemeClr>
                </a:solidFill>
                <a:effectLst/>
                <a:uLnTx/>
                <a:uFillTx/>
                <a:latin typeface="Open Sans Light Bold"/>
                <a:ea typeface="+mn-ea"/>
                <a:cs typeface="+mn-cs"/>
              </a:rPr>
              <a:t>START-UP PHASE</a:t>
            </a:r>
            <a:endParaRPr kumimoji="0" lang="en-US" sz="1800" b="0" i="0" u="sng" strike="noStrike" kern="1200" cap="none" spc="0" normalizeH="0" baseline="0" noProof="0">
              <a:ln>
                <a:noFill/>
              </a:ln>
              <a:solidFill>
                <a:schemeClr val="bg1">
                  <a:lumMod val="65000"/>
                </a:schemeClr>
              </a:solidFill>
              <a:effectLst/>
              <a:uLnTx/>
              <a:uFillTx/>
              <a:latin typeface="Calibri"/>
              <a:ea typeface="+mn-ea"/>
              <a:cs typeface="+mn-cs"/>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1" i="0" u="none" strike="sngStrike" kern="1200" cap="none" spc="0" normalizeH="0" baseline="0" noProof="0">
                <a:ln>
                  <a:noFill/>
                </a:ln>
                <a:solidFill>
                  <a:schemeClr val="bg1">
                    <a:lumMod val="65000"/>
                  </a:schemeClr>
                </a:solidFill>
                <a:effectLst/>
                <a:uLnTx/>
                <a:uFillTx/>
                <a:latin typeface="Open Sans Light"/>
                <a:ea typeface="+mn-ea"/>
                <a:cs typeface="+mn-cs"/>
              </a:rPr>
              <a:t>Contract with engineering firm</a:t>
            </a:r>
            <a:r>
              <a:rPr kumimoji="0" lang="en-US" sz="1733" b="0" i="0" u="none" strike="sngStrike" kern="1200" cap="none" spc="0" normalizeH="0" baseline="0" noProof="0">
                <a:ln>
                  <a:noFill/>
                </a:ln>
                <a:solidFill>
                  <a:schemeClr val="bg1">
                    <a:lumMod val="65000"/>
                  </a:schemeClr>
                </a:solidFill>
                <a:effectLst/>
                <a:uLnTx/>
                <a:uFillTx/>
                <a:latin typeface="Open Sans Light"/>
              </a:rPr>
              <a:t> </a:t>
            </a:r>
            <a:endParaRPr kumimoji="0" lang="en-US" sz="1733" b="0"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1" i="0" u="none" strike="sngStrike" kern="1200" cap="none" spc="0" normalizeH="0" baseline="0" noProof="0">
                <a:ln>
                  <a:noFill/>
                </a:ln>
                <a:solidFill>
                  <a:schemeClr val="bg1">
                    <a:lumMod val="65000"/>
                  </a:schemeClr>
                </a:solidFill>
                <a:effectLst/>
                <a:uLnTx/>
                <a:uFillTx/>
                <a:latin typeface="Open Sans Light"/>
              </a:rPr>
              <a:t>Submission of “Project Priority List”</a:t>
            </a:r>
            <a:endParaRPr kumimoji="0" lang="en-US" sz="1733" b="1"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0" i="0" u="none" strike="sngStrike" kern="1200" cap="none" spc="0" normalizeH="0" baseline="0" noProof="0">
                <a:ln>
                  <a:noFill/>
                </a:ln>
                <a:solidFill>
                  <a:schemeClr val="bg1">
                    <a:lumMod val="65000"/>
                  </a:schemeClr>
                </a:solidFill>
                <a:effectLst/>
                <a:uLnTx/>
                <a:uFillTx/>
                <a:latin typeface="Open Sans Light"/>
              </a:rPr>
              <a:t>DEQ Ranking of system by need </a:t>
            </a:r>
            <a:endParaRPr kumimoji="0" lang="en-US" sz="1733" b="0"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ct val="0"/>
              </a:spcBef>
              <a:spcAft>
                <a:spcPts val="0"/>
              </a:spcAft>
              <a:buClrTx/>
              <a:buSzTx/>
              <a:buFontTx/>
              <a:buNone/>
              <a:tabLst/>
              <a:defRPr/>
            </a:pPr>
            <a:endParaRPr kumimoji="0" lang="en-US" sz="1733" b="0" i="0" u="none" strike="sng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endParaRPr kumimoji="0" lang="en-US" sz="1733" b="0" i="0" u="sng" strike="noStrike" kern="1200" cap="none" spc="0" normalizeH="0" baseline="0" noProof="0">
              <a:ln>
                <a:noFill/>
              </a:ln>
              <a:solidFill>
                <a:srgbClr val="000000"/>
              </a:solidFill>
              <a:effectLst/>
              <a:uLnTx/>
              <a:uFillTx/>
              <a:latin typeface="Open Sans Light Bold"/>
              <a:ea typeface="+mn-ea"/>
              <a:cs typeface="+mn-cs"/>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sngStrike" kern="1200" cap="none" spc="0" normalizeH="0" baseline="0" noProof="0">
                <a:ln>
                  <a:noFill/>
                </a:ln>
                <a:solidFill>
                  <a:schemeClr val="bg1">
                    <a:lumMod val="65000"/>
                  </a:schemeClr>
                </a:solidFill>
                <a:effectLst/>
                <a:uLnTx/>
                <a:uFillTx/>
                <a:latin typeface="Open Sans Light Bold"/>
                <a:ea typeface="+mn-ea"/>
                <a:cs typeface="+mn-cs"/>
              </a:rPr>
              <a:t>PLANNING PHASE “Ready to Proceed”</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sngStrike" kern="1200" cap="none" spc="0" normalizeH="0" baseline="0" noProof="0">
                <a:ln>
                  <a:noFill/>
                </a:ln>
                <a:solidFill>
                  <a:schemeClr val="bg1">
                    <a:lumMod val="65000"/>
                  </a:schemeClr>
                </a:solidFill>
                <a:effectLst/>
                <a:uLnTx/>
                <a:uFillTx/>
                <a:latin typeface="Open Sans Light"/>
              </a:rPr>
              <a:t>Engineering Planning</a:t>
            </a:r>
            <a:r>
              <a:rPr kumimoji="0" lang="en-US" sz="1733" b="1" i="0" u="none" strike="sngStrike" kern="1200" cap="none" spc="0" normalizeH="0" noProof="0">
                <a:ln>
                  <a:noFill/>
                </a:ln>
                <a:solidFill>
                  <a:schemeClr val="bg1">
                    <a:lumMod val="65000"/>
                  </a:schemeClr>
                </a:solidFill>
                <a:effectLst/>
                <a:uLnTx/>
                <a:uFillTx/>
                <a:latin typeface="Open Sans Light"/>
              </a:rPr>
              <a:t> and Design</a:t>
            </a:r>
            <a:endParaRPr kumimoji="0" lang="en-US" sz="1733" b="1"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sngStrike" kern="1200" cap="none" spc="0" normalizeH="0" baseline="0" noProof="0">
                <a:ln>
                  <a:noFill/>
                </a:ln>
                <a:solidFill>
                  <a:schemeClr val="bg1">
                    <a:lumMod val="65000"/>
                  </a:schemeClr>
                </a:solidFill>
                <a:effectLst/>
                <a:uLnTx/>
                <a:uFillTx/>
                <a:latin typeface="Open Sans Light"/>
                <a:ea typeface="+mn-ea"/>
                <a:cs typeface="+mn-cs"/>
              </a:rPr>
              <a:t>Capacity Development</a:t>
            </a:r>
            <a:endParaRPr kumimoji="0" lang="en-US" sz="1733" b="0"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lvl="1" indent="-186690" defTabSz="609630">
              <a:lnSpc>
                <a:spcPct val="158627"/>
              </a:lnSpc>
              <a:buFont typeface="Arial"/>
              <a:buChar char="•"/>
              <a:defRPr/>
            </a:pPr>
            <a:r>
              <a:rPr lang="en-US" sz="1733" strike="sngStrike">
                <a:solidFill>
                  <a:schemeClr val="bg1">
                    <a:lumMod val="65000"/>
                  </a:schemeClr>
                </a:solidFill>
                <a:latin typeface="Open Sans Light"/>
              </a:rPr>
              <a:t>Environmental Review</a:t>
            </a:r>
            <a:endParaRPr kumimoji="0" lang="en-US" sz="1733" b="0"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sngStrike" kern="1200" cap="none" spc="0" normalizeH="0" baseline="0" noProof="0">
                <a:ln>
                  <a:noFill/>
                </a:ln>
                <a:solidFill>
                  <a:schemeClr val="bg1">
                    <a:lumMod val="65000"/>
                  </a:schemeClr>
                </a:solidFill>
                <a:effectLst/>
                <a:uLnTx/>
                <a:uFillTx/>
                <a:latin typeface="Open Sans Light"/>
                <a:ea typeface="+mn-ea"/>
                <a:cs typeface="+mn-cs"/>
              </a:rPr>
              <a:t>Financial Application</a:t>
            </a:r>
            <a:endParaRPr kumimoji="0" lang="en-US" sz="1733" b="0" i="1"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sngStrike" kern="1200" cap="none" spc="0" normalizeH="0" baseline="0" noProof="0">
                <a:ln>
                  <a:noFill/>
                </a:ln>
                <a:solidFill>
                  <a:schemeClr val="bg1">
                    <a:lumMod val="65000"/>
                  </a:schemeClr>
                </a:solidFill>
                <a:effectLst/>
                <a:uLnTx/>
                <a:uFillTx/>
                <a:latin typeface="Open Sans Light"/>
                <a:ea typeface="+mn-ea"/>
                <a:cs typeface="+mn-cs"/>
              </a:rPr>
              <a:t>Construction permit</a:t>
            </a:r>
            <a:endParaRPr kumimoji="0" lang="en-US" sz="1733" b="0"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ct val="0"/>
              </a:spcBef>
              <a:spcAft>
                <a:spcPts val="0"/>
              </a:spcAft>
              <a:buClrTx/>
              <a:buSzTx/>
              <a:buFontTx/>
              <a:buNone/>
              <a:tabLst/>
              <a:defRPr/>
            </a:pPr>
            <a:r>
              <a:rPr kumimoji="0" lang="en-US" sz="1733" b="0" i="0" u="none" strike="noStrike" kern="1200" cap="none" spc="0" normalizeH="0" baseline="0" noProof="0">
                <a:ln>
                  <a:noFill/>
                </a:ln>
                <a:solidFill>
                  <a:schemeClr val="bg1">
                    <a:lumMod val="65000"/>
                  </a:schemeClr>
                </a:solidFill>
                <a:effectLst/>
                <a:uLnTx/>
                <a:uFillTx/>
                <a:latin typeface="Open Sans Light"/>
                <a:ea typeface="+mn-ea"/>
                <a:cs typeface="+mn-cs"/>
              </a:rPr>
              <a:t>**** </a:t>
            </a:r>
            <a:r>
              <a:rPr kumimoji="0" lang="en-US" sz="1733" b="0" i="0" u="none" strike="noStrike" kern="1200" cap="none" spc="0" normalizeH="0" baseline="0" noProof="0">
                <a:ln>
                  <a:noFill/>
                </a:ln>
                <a:solidFill>
                  <a:schemeClr val="bg1">
                    <a:lumMod val="65000"/>
                  </a:schemeClr>
                </a:solidFill>
                <a:effectLst/>
                <a:uLnTx/>
                <a:uFillTx/>
                <a:latin typeface="Open Sans Light Bold Italics"/>
                <a:ea typeface="+mn-ea"/>
                <a:cs typeface="+mn-cs"/>
              </a:rPr>
              <a:t>Funds will not be obligated until all approvals are complete.****</a:t>
            </a:r>
          </a:p>
          <a:p>
            <a:pPr marL="0" marR="0" lvl="0" indent="0" algn="l" defTabSz="609630" rtl="0" eaLnBrk="1" fontAlgn="auto" latinLnBrk="0" hangingPunct="1">
              <a:lnSpc>
                <a:spcPct val="158627"/>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Bold Italics"/>
              <a:ea typeface="+mn-ea"/>
              <a:cs typeface="+mn-cs"/>
            </a:endParaRPr>
          </a:p>
        </p:txBody>
      </p:sp>
      <p:sp>
        <p:nvSpPr>
          <p:cNvPr id="6" name="TextBox 5">
            <a:extLst>
              <a:ext uri="{FF2B5EF4-FFF2-40B4-BE49-F238E27FC236}">
                <a16:creationId xmlns:a16="http://schemas.microsoft.com/office/drawing/2014/main" id="{32548E4B-F260-8479-965E-F43B0592481B}"/>
              </a:ext>
            </a:extLst>
          </p:cNvPr>
          <p:cNvSpPr txBox="1"/>
          <p:nvPr/>
        </p:nvSpPr>
        <p:spPr>
          <a:xfrm>
            <a:off x="384312" y="2494265"/>
            <a:ext cx="4174435" cy="923330"/>
          </a:xfrm>
          <a:prstGeom prst="rect">
            <a:avLst/>
          </a:prstGeom>
          <a:noFill/>
        </p:spPr>
        <p:txBody>
          <a:bodyPr wrap="square" rtlCol="0">
            <a:spAutoFit/>
          </a:bodyPr>
          <a:lstStyle/>
          <a:p>
            <a:pPr marL="285750" indent="-285750">
              <a:buFont typeface="Arial" panose="020B0604020202020204" pitchFamily="34" charset="0"/>
              <a:buChar char="•"/>
            </a:pPr>
            <a:r>
              <a:rPr kumimoji="0" lang="en-US" sz="1800" b="0" i="0" u="none" strike="sngStrike" kern="1200" cap="none" spc="0" normalizeH="0" baseline="0" noProof="0">
                <a:ln>
                  <a:noFill/>
                </a:ln>
                <a:solidFill>
                  <a:schemeClr val="bg1">
                    <a:lumMod val="65000"/>
                  </a:schemeClr>
                </a:solidFill>
                <a:effectLst/>
                <a:uLnTx/>
                <a:uFillTx/>
                <a:latin typeface="Open Sans Light"/>
              </a:rPr>
              <a:t>Confirmation letter from DEQ that you are on the Project Priority List.</a:t>
            </a:r>
            <a:endParaRPr kumimoji="0" lang="en-US" sz="1800" b="0" i="0" u="none" strike="sngStrike" kern="1200" cap="none" spc="0" normalizeH="0" baseline="0" noProof="0">
              <a:ln>
                <a:noFill/>
              </a:ln>
              <a:solidFill>
                <a:schemeClr val="bg1">
                  <a:lumMod val="65000"/>
                </a:schemeClr>
              </a:solidFill>
              <a:effectLst/>
              <a:uLnTx/>
              <a:uFillTx/>
              <a:latin typeface="Open Sans Light"/>
              <a:ea typeface="Open Sans Light"/>
              <a:cs typeface="Open Sans Light"/>
            </a:endParaRPr>
          </a:p>
          <a:p>
            <a:endParaRPr lang="en-US"/>
          </a:p>
        </p:txBody>
      </p:sp>
    </p:spTree>
    <p:extLst>
      <p:ext uri="{BB962C8B-B14F-4D97-AF65-F5344CB8AC3E}">
        <p14:creationId xmlns:p14="http://schemas.microsoft.com/office/powerpoint/2010/main" val="3151659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4262705" y="1820033"/>
            <a:ext cx="3217935" cy="3217935"/>
          </a:xfrm>
          <a:custGeom>
            <a:avLst/>
            <a:gdLst/>
            <a:ahLst/>
            <a:cxnLst/>
            <a:rect l="l" t="t" r="r" b="b"/>
            <a:pathLst>
              <a:path w="4826902" h="4826902">
                <a:moveTo>
                  <a:pt x="0" y="0"/>
                </a:moveTo>
                <a:lnTo>
                  <a:pt x="4826902" y="0"/>
                </a:lnTo>
                <a:lnTo>
                  <a:pt x="4826902" y="4826902"/>
                </a:lnTo>
                <a:lnTo>
                  <a:pt x="0" y="482690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04968" y="-45749"/>
            <a:ext cx="5891032" cy="612604"/>
          </a:xfrm>
          <a:prstGeom prst="rect">
            <a:avLst/>
          </a:prstGeom>
        </p:spPr>
        <p:txBody>
          <a:bodyPr wrap="square" lIns="0" tIns="0" rIns="0" bIns="0" rtlCol="0" anchor="t">
            <a:spAutoFit/>
          </a:bodyPr>
          <a:lstStyle/>
          <a:p>
            <a:pPr marL="0" marR="0" lvl="0" indent="0" algn="ctr" defTabSz="609630" rtl="0" eaLnBrk="1" fontAlgn="auto" latinLnBrk="0" hangingPunct="1">
              <a:lnSpc>
                <a:spcPct val="156452"/>
              </a:lnSpc>
              <a:spcBef>
                <a:spcPct val="0"/>
              </a:spcBef>
              <a:spcAft>
                <a:spcPts val="0"/>
              </a:spcAft>
              <a:buClrTx/>
              <a:buSzTx/>
              <a:buFontTx/>
              <a:buNone/>
              <a:tabLst/>
              <a:defRPr/>
            </a:pPr>
            <a:r>
              <a:rPr kumimoji="0" lang="en-US" sz="2866" b="1" i="0" strike="noStrike" kern="1200" cap="none" spc="0" normalizeH="0" baseline="0" noProof="0">
                <a:ln>
                  <a:noFill/>
                </a:ln>
                <a:solidFill>
                  <a:srgbClr val="000000"/>
                </a:solidFill>
                <a:effectLst/>
                <a:uLnTx/>
                <a:uFillTx/>
                <a:latin typeface="Open Sans Light Bold"/>
                <a:ea typeface="+mn-ea"/>
                <a:cs typeface="+mn-cs"/>
              </a:rPr>
              <a:t>DWSRF Application Process </a:t>
            </a:r>
            <a:endParaRPr kumimoji="0" lang="en-US" sz="1800" b="1" i="0"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295373" y="69315"/>
            <a:ext cx="4615494" cy="6834435"/>
          </a:xfrm>
          <a:prstGeom prst="rect">
            <a:avLst/>
          </a:prstGeom>
        </p:spPr>
        <p:txBody>
          <a:bodyPr lIns="0" tIns="0" rIns="0" bIns="0" rtlCol="0" anchor="t">
            <a:spAutoFit/>
          </a:bodyPr>
          <a:lstStyle/>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effectLst/>
                <a:uLnTx/>
                <a:uFillTx/>
                <a:latin typeface="Open Sans Light Bold"/>
                <a:ea typeface="+mn-ea"/>
                <a:cs typeface="+mn-cs"/>
              </a:rPr>
              <a:t>CONTRACTS PHASE</a:t>
            </a:r>
            <a:endParaRPr kumimoji="0" lang="en-US" sz="1800" b="0" i="0" u="sng" strike="noStrike" kern="1200" cap="none" spc="0" normalizeH="0" baseline="0" noProof="0">
              <a:ln>
                <a:noFill/>
              </a:ln>
              <a:effectLst/>
              <a:uLnTx/>
              <a:uFillTx/>
              <a:latin typeface="Calibri"/>
              <a:ea typeface="+mn-ea"/>
              <a:cs typeface="+mn-cs"/>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effectLst/>
                <a:uLnTx/>
                <a:uFillTx/>
                <a:latin typeface="Open Sans Light"/>
                <a:ea typeface="+mn-ea"/>
                <a:cs typeface="+mn-cs"/>
              </a:rPr>
              <a:t>Pre-Bid Meeting</a:t>
            </a:r>
            <a:endParaRPr kumimoji="0" lang="en-US" sz="1733" b="1" i="0" u="none" strike="noStrike" kern="1200" cap="none" spc="0" normalizeH="0" baseline="0" noProof="0">
              <a:ln>
                <a:noFill/>
              </a:ln>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effectLst/>
                <a:uLnTx/>
                <a:uFillTx/>
                <a:latin typeface="Open Sans Light"/>
                <a:ea typeface="+mn-ea"/>
                <a:cs typeface="+mn-cs"/>
              </a:rPr>
              <a:t>Advertising and Accepting Bids</a:t>
            </a:r>
            <a:endParaRPr kumimoji="0" lang="en-US" sz="1733" b="1" i="0" u="none" strike="noStrike" kern="1200" cap="none" spc="0" normalizeH="0" baseline="0" noProof="0">
              <a:ln>
                <a:noFill/>
              </a:ln>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noStrike" kern="1200" cap="none" spc="0" normalizeH="0" baseline="0" noProof="0">
                <a:ln>
                  <a:noFill/>
                </a:ln>
                <a:effectLst/>
                <a:uLnTx/>
                <a:uFillTx/>
                <a:latin typeface="Open Sans Light"/>
                <a:ea typeface="+mn-ea"/>
                <a:cs typeface="+mn-cs"/>
              </a:rPr>
              <a:t>OWRB Board/Binding Commitment</a:t>
            </a:r>
            <a:endParaRPr kumimoji="0" lang="en-US" sz="1733" b="0" i="1" u="none" strike="noStrike" kern="1200" cap="none" spc="0" normalizeH="0" baseline="0" noProof="0">
              <a:ln>
                <a:noFill/>
              </a:ln>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noStrike" kern="1200" cap="none" spc="0" normalizeH="0" baseline="0" noProof="0">
                <a:ln>
                  <a:noFill/>
                </a:ln>
                <a:effectLst/>
                <a:uLnTx/>
                <a:uFillTx/>
                <a:latin typeface="Open Sans Light"/>
                <a:ea typeface="+mn-ea"/>
                <a:cs typeface="+mn-cs"/>
              </a:rPr>
              <a:t>Loan Closing, Interest Rate set</a:t>
            </a:r>
            <a:endParaRPr kumimoji="0" lang="en-US" sz="1733" b="0" i="1" u="none" strike="noStrike" kern="1200" cap="none" spc="0" normalizeH="0" baseline="0" noProof="0">
              <a:ln>
                <a:noFill/>
              </a:ln>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effectLst/>
                <a:uLnTx/>
                <a:uFillTx/>
                <a:latin typeface="Open Sans Light"/>
                <a:ea typeface="+mn-ea"/>
                <a:cs typeface="+mn-cs"/>
              </a:rPr>
              <a:t>Awarding Construction Contracts</a:t>
            </a:r>
            <a:endParaRPr kumimoji="0" lang="en-US" sz="1733" b="1" i="0" u="none" strike="noStrike" kern="1200" cap="none" spc="0" normalizeH="0" baseline="0" noProof="0">
              <a:ln>
                <a:noFill/>
              </a:ln>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effectLst/>
                <a:uLnTx/>
                <a:uFillTx/>
                <a:latin typeface="Open Sans Light"/>
                <a:ea typeface="+mn-ea"/>
                <a:cs typeface="+mn-cs"/>
              </a:rPr>
              <a:t>Oklahoma Competitive Bidding Act/DBE</a:t>
            </a:r>
            <a:endParaRPr kumimoji="0" lang="en-US" sz="1733" b="0" i="0" u="none" strike="noStrike" kern="1200" cap="none" spc="0" normalizeH="0" baseline="0" noProof="0">
              <a:ln>
                <a:noFill/>
              </a:ln>
              <a:effectLst/>
              <a:uLnTx/>
              <a:uFillTx/>
              <a:latin typeface="Open Sans Light"/>
              <a:ea typeface="Open Sans Light"/>
              <a:cs typeface="Open Sans Light"/>
            </a:endParaRPr>
          </a:p>
          <a:p>
            <a:pPr marL="0" marR="0" lvl="0" indent="0" algn="l" defTabSz="609630" rtl="0" eaLnBrk="1" fontAlgn="auto" latinLnBrk="0" hangingPunct="1">
              <a:lnSpc>
                <a:spcPct val="97581"/>
              </a:lnSpc>
              <a:spcBef>
                <a:spcPct val="0"/>
              </a:spcBef>
              <a:spcAft>
                <a:spcPts val="0"/>
              </a:spcAft>
              <a:buClrTx/>
              <a:buSzTx/>
              <a:buFontTx/>
              <a:buNone/>
              <a:tabLst/>
              <a:defRPr/>
            </a:pPr>
            <a:endParaRPr kumimoji="0" lang="en-US" sz="1733" b="0" i="0" u="none" strike="noStrike" kern="1200" cap="none" spc="0" normalizeH="0" baseline="0" noProof="0">
              <a:ln>
                <a:noFill/>
              </a:ln>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effectLst/>
                <a:uLnTx/>
                <a:uFillTx/>
                <a:latin typeface="Open Sans Light Bold"/>
                <a:ea typeface="+mn-ea"/>
                <a:cs typeface="+mn-cs"/>
              </a:rPr>
              <a:t>PRE-CONSTRUCTION PHASE</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effectLst/>
                <a:uLnTx/>
                <a:uFillTx/>
                <a:latin typeface="Open Sans Light"/>
                <a:ea typeface="+mn-ea"/>
                <a:cs typeface="+mn-cs"/>
              </a:rPr>
              <a:t>Pre-Construction Conference</a:t>
            </a:r>
            <a:endParaRPr kumimoji="0" lang="en-US" sz="1733" b="1" i="0" u="none" strike="noStrike" kern="1200" cap="none" spc="0" normalizeH="0" baseline="0" noProof="0">
              <a:ln>
                <a:noFill/>
              </a:ln>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effectLst/>
                <a:uLnTx/>
                <a:uFillTx/>
                <a:latin typeface="Open Sans Light"/>
                <a:ea typeface="+mn-ea"/>
                <a:cs typeface="+mn-cs"/>
              </a:rPr>
              <a:t>Project Signage</a:t>
            </a:r>
            <a:endParaRPr kumimoji="0" lang="en-US" sz="1733" b="1" i="0" u="none" strike="noStrike" kern="1200" cap="none" spc="0" normalizeH="0" baseline="0" noProof="0">
              <a:ln>
                <a:noFill/>
              </a:ln>
              <a:effectLst/>
              <a:uLnTx/>
              <a:uFillTx/>
              <a:latin typeface="Open Sans Light"/>
              <a:ea typeface="Open Sans Light"/>
              <a:cs typeface="Open Sans Light"/>
            </a:endParaRPr>
          </a:p>
          <a:p>
            <a:pPr marL="0" marR="0" lvl="0" indent="0" algn="l" defTabSz="609630" rtl="0" eaLnBrk="1" fontAlgn="auto" latinLnBrk="0" hangingPunct="1">
              <a:lnSpc>
                <a:spcPct val="97581"/>
              </a:lnSpc>
              <a:spcBef>
                <a:spcPct val="0"/>
              </a:spcBef>
              <a:spcAft>
                <a:spcPts val="0"/>
              </a:spcAft>
              <a:buClrTx/>
              <a:buSzTx/>
              <a:buFontTx/>
              <a:buNone/>
              <a:tabLst/>
              <a:defRPr/>
            </a:pPr>
            <a:endParaRPr kumimoji="0" lang="en-US" sz="1733" b="0" i="0" u="none" strike="noStrike" kern="1200" cap="none" spc="0" normalizeH="0" baseline="0" noProof="0">
              <a:ln>
                <a:noFill/>
              </a:ln>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effectLst/>
                <a:uLnTx/>
                <a:uFillTx/>
                <a:latin typeface="Open Sans Light Bold"/>
                <a:ea typeface="+mn-ea"/>
                <a:cs typeface="+mn-cs"/>
              </a:rPr>
              <a:t>CONSTRUCTION</a:t>
            </a:r>
            <a:r>
              <a:rPr kumimoji="0" lang="en-US" sz="1733" b="0" i="0" u="none" strike="noStrike" kern="1200" cap="none" spc="0" normalizeH="0" baseline="0" noProof="0">
                <a:ln>
                  <a:noFill/>
                </a:ln>
                <a:effectLst/>
                <a:uLnTx/>
                <a:uFillTx/>
                <a:latin typeface="Open Sans Light Bold"/>
                <a:ea typeface="+mn-ea"/>
                <a:cs typeface="+mn-cs"/>
              </a:rPr>
              <a:t> </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effectLst/>
                <a:uLnTx/>
                <a:uFillTx/>
                <a:latin typeface="Open Sans Light"/>
                <a:ea typeface="+mn-ea"/>
                <a:cs typeface="+mn-cs"/>
              </a:rPr>
              <a:t>Applicant Resident Inspection</a:t>
            </a:r>
            <a:endParaRPr kumimoji="0" lang="en-US" sz="1733" b="0" i="0" u="none" strike="noStrike" kern="1200" cap="none" spc="0" normalizeH="0" baseline="0" noProof="0">
              <a:ln>
                <a:noFill/>
              </a:ln>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effectLst/>
                <a:uLnTx/>
                <a:uFillTx/>
                <a:latin typeface="Open Sans Light"/>
                <a:ea typeface="+mn-ea"/>
                <a:cs typeface="+mn-cs"/>
              </a:rPr>
              <a:t>Monthly Meetings and Site Visits</a:t>
            </a:r>
            <a:endParaRPr kumimoji="0" lang="en-US" sz="1733" b="0" i="0" u="none" strike="noStrike" kern="1200" cap="none" spc="0" normalizeH="0" baseline="0" noProof="0">
              <a:ln>
                <a:noFill/>
              </a:ln>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effectLst/>
                <a:uLnTx/>
                <a:uFillTx/>
                <a:latin typeface="Open Sans Light"/>
                <a:ea typeface="+mn-ea"/>
                <a:cs typeface="+mn-cs"/>
              </a:rPr>
              <a:t>Pay Requests </a:t>
            </a:r>
            <a:r>
              <a:rPr kumimoji="0" lang="en-US" sz="1733" b="0" i="0" u="none" strike="noStrike" kern="1200" cap="none" spc="0" normalizeH="0" baseline="0" noProof="0">
                <a:ln>
                  <a:noFill/>
                </a:ln>
                <a:effectLst/>
                <a:uLnTx/>
                <a:uFillTx/>
                <a:latin typeface="Open Sans Light"/>
                <a:ea typeface="+mn-ea"/>
                <a:cs typeface="+mn-cs"/>
              </a:rPr>
              <a:t>(Reimbursement)</a:t>
            </a:r>
            <a:endParaRPr kumimoji="0" lang="en-US" sz="1733" b="0" i="0" u="none" strike="noStrike" kern="1200" cap="none" spc="0" normalizeH="0" baseline="0" noProof="0">
              <a:ln>
                <a:noFill/>
              </a:ln>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effectLst/>
                <a:uLnTx/>
                <a:uFillTx/>
                <a:latin typeface="Open Sans Light"/>
                <a:ea typeface="+mn-ea"/>
                <a:cs typeface="+mn-cs"/>
              </a:rPr>
              <a:t>AIS/BABA/Davis Bacon</a:t>
            </a:r>
            <a:endParaRPr kumimoji="0" lang="en-US" sz="1733" b="1" i="0" u="none" strike="noStrike" kern="1200" cap="none" spc="0" normalizeH="0" baseline="0" noProof="0">
              <a:ln>
                <a:noFill/>
              </a:ln>
              <a:effectLst/>
              <a:uLnTx/>
              <a:uFillTx/>
              <a:latin typeface="Open Sans Light"/>
              <a:ea typeface="Open Sans Light"/>
              <a:cs typeface="Open Sans Light"/>
            </a:endParaRPr>
          </a:p>
        </p:txBody>
      </p:sp>
      <p:sp>
        <p:nvSpPr>
          <p:cNvPr id="5" name="TextBox 5"/>
          <p:cNvSpPr txBox="1"/>
          <p:nvPr/>
        </p:nvSpPr>
        <p:spPr>
          <a:xfrm>
            <a:off x="281133" y="754238"/>
            <a:ext cx="4866638" cy="6728765"/>
          </a:xfrm>
          <a:prstGeom prst="rect">
            <a:avLst/>
          </a:prstGeom>
        </p:spPr>
        <p:txBody>
          <a:bodyPr wrap="square" lIns="0" tIns="0" rIns="0" bIns="0" rtlCol="0" anchor="t">
            <a:spAutoFit/>
          </a:bodyPr>
          <a:lstStyle/>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srgbClr val="000000"/>
                </a:solidFill>
                <a:effectLst/>
                <a:uLnTx/>
                <a:uFillTx/>
                <a:latin typeface="Open Sans Light Bold"/>
                <a:ea typeface="+mn-ea"/>
                <a:cs typeface="+mn-cs"/>
              </a:rPr>
              <a:t>START-UP PHASE</a:t>
            </a:r>
            <a:endParaRPr kumimoji="0" lang="en-US" sz="1800" b="0" i="0" u="sng" strike="noStrike" kern="1200" cap="none" spc="0" normalizeH="0" baseline="0" noProof="0">
              <a:ln>
                <a:noFill/>
              </a:ln>
              <a:solidFill>
                <a:prstClr val="black"/>
              </a:solidFill>
              <a:effectLst/>
              <a:uLnTx/>
              <a:uFillTx/>
              <a:latin typeface="Calibri"/>
              <a:ea typeface="+mn-ea"/>
              <a:cs typeface="+mn-cs"/>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1" i="0" u="none" kern="1200" cap="none" spc="0" normalizeH="0" baseline="0" noProof="0">
                <a:ln>
                  <a:noFill/>
                </a:ln>
                <a:solidFill>
                  <a:srgbClr val="000000"/>
                </a:solidFill>
                <a:effectLst/>
                <a:uLnTx/>
                <a:uFillTx/>
                <a:latin typeface="Open Sans Light"/>
                <a:ea typeface="+mn-ea"/>
                <a:cs typeface="+mn-cs"/>
              </a:rPr>
              <a:t>Contract with engineering firm</a:t>
            </a:r>
            <a:r>
              <a:rPr kumimoji="0" lang="en-US" sz="1733" b="0" i="0" u="none" kern="1200" cap="none" spc="0" normalizeH="0" baseline="0" noProof="0">
                <a:ln>
                  <a:noFill/>
                </a:ln>
                <a:solidFill>
                  <a:srgbClr val="000000"/>
                </a:solidFill>
                <a:effectLst/>
                <a:uLnTx/>
                <a:uFillTx/>
                <a:latin typeface="Open Sans Light"/>
                <a:ea typeface="+mn-ea"/>
                <a:cs typeface="+mn-cs"/>
              </a:rPr>
              <a:t> </a:t>
            </a:r>
            <a:endParaRPr kumimoji="0" lang="en-US" sz="1733" b="0" i="0" u="none" kern="1200" cap="none" spc="0" normalizeH="0" baseline="0" noProof="0">
              <a:ln>
                <a:noFill/>
              </a:ln>
              <a:solidFill>
                <a:srgbClr val="000000"/>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1" i="0" u="none" kern="1200" cap="none" spc="0" normalizeH="0" baseline="0" noProof="0">
                <a:ln>
                  <a:noFill/>
                </a:ln>
                <a:solidFill>
                  <a:srgbClr val="000000"/>
                </a:solidFill>
                <a:effectLst/>
                <a:uLnTx/>
                <a:uFillTx/>
                <a:latin typeface="Open Sans Light"/>
                <a:ea typeface="+mn-ea"/>
                <a:cs typeface="+mn-cs"/>
              </a:rPr>
              <a:t>Submission of “Project Priority List”</a:t>
            </a:r>
            <a:endParaRPr kumimoji="0" lang="en-US" sz="1733" b="1" i="0" u="none" kern="1200" cap="none" spc="0" normalizeH="0" baseline="0" noProof="0">
              <a:ln>
                <a:noFill/>
              </a:ln>
              <a:solidFill>
                <a:srgbClr val="000000"/>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0" i="0" u="none" strike="noStrike" kern="1200" cap="none" spc="0" normalizeH="0" baseline="0" noProof="0">
                <a:ln>
                  <a:noFill/>
                </a:ln>
                <a:effectLst/>
                <a:uLnTx/>
                <a:uFillTx/>
                <a:latin typeface="Open Sans Light"/>
                <a:ea typeface="+mn-ea"/>
                <a:cs typeface="+mn-cs"/>
              </a:rPr>
              <a:t>DEQ Ranking of system by need </a:t>
            </a:r>
            <a:endParaRPr kumimoji="0" lang="en-US" sz="1733" b="0" i="0" u="none" strike="noStrike" kern="1200" cap="none" spc="0" normalizeH="0" baseline="0" noProof="0">
              <a:ln>
                <a:noFill/>
              </a:ln>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0" i="0" u="none" strike="noStrike" kern="1200" cap="none" spc="0" normalizeH="0" baseline="0" noProof="0">
                <a:ln>
                  <a:noFill/>
                </a:ln>
                <a:effectLst/>
                <a:uLnTx/>
                <a:uFillTx/>
                <a:latin typeface="Open Sans Light"/>
                <a:ea typeface="+mn-ea"/>
                <a:cs typeface="+mn-cs"/>
              </a:rPr>
              <a:t>Confirmation letter from DEQ that you are on the Project Priority List.</a:t>
            </a:r>
            <a:endParaRPr kumimoji="0" lang="en-US" sz="1733" b="0" i="0" u="none" strike="noStrike" kern="1200" cap="none" spc="0" normalizeH="0" baseline="0" noProof="0">
              <a:ln>
                <a:noFill/>
              </a:ln>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br>
              <a:rPr kumimoji="0" lang="en-US" sz="1733" b="0" i="0" u="sng" strike="noStrike" kern="1200" cap="none" spc="0" normalizeH="0" baseline="0" noProof="0">
                <a:ln>
                  <a:noFill/>
                </a:ln>
                <a:solidFill>
                  <a:srgbClr val="000000"/>
                </a:solidFill>
                <a:effectLst/>
                <a:uLnTx/>
                <a:uFillTx/>
                <a:latin typeface="Open Sans Light Bold"/>
                <a:ea typeface="+mn-ea"/>
                <a:cs typeface="+mn-cs"/>
              </a:rPr>
            </a:br>
            <a:r>
              <a:rPr kumimoji="0" lang="en-US" sz="1733" b="0" i="0" u="sng" strike="noStrike" kern="1200" cap="none" spc="0" normalizeH="0" baseline="0" noProof="0">
                <a:ln>
                  <a:noFill/>
                </a:ln>
                <a:effectLst/>
                <a:uLnTx/>
                <a:uFillTx/>
                <a:latin typeface="Open Sans Light Bold"/>
                <a:ea typeface="+mn-ea"/>
                <a:cs typeface="+mn-cs"/>
              </a:rPr>
              <a:t>PLANNING PHASE “Ready to Proceed”</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effectLst/>
                <a:uLnTx/>
                <a:uFillTx/>
                <a:latin typeface="Open Sans Light"/>
                <a:ea typeface="+mn-ea"/>
                <a:cs typeface="+mn-cs"/>
              </a:rPr>
              <a:t>Environmental Review</a:t>
            </a:r>
            <a:endParaRPr kumimoji="0" lang="en-US" sz="1733" b="0" i="0" u="none" strike="noStrike" kern="1200" cap="none" spc="0" normalizeH="0" baseline="0" noProof="0">
              <a:ln>
                <a:noFill/>
              </a:ln>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effectLst/>
                <a:uLnTx/>
                <a:uFillTx/>
                <a:latin typeface="Open Sans Light"/>
                <a:ea typeface="+mn-ea"/>
                <a:cs typeface="+mn-cs"/>
              </a:rPr>
              <a:t>Capacity Development</a:t>
            </a:r>
            <a:endParaRPr kumimoji="0" lang="en-US" sz="1733" b="0" i="0" u="none" strike="noStrike" kern="1200" cap="none" spc="0" normalizeH="0" baseline="0" noProof="0">
              <a:ln>
                <a:noFill/>
              </a:ln>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effectLst/>
                <a:uLnTx/>
                <a:uFillTx/>
                <a:latin typeface="Open Sans Light"/>
                <a:ea typeface="+mn-ea"/>
                <a:cs typeface="+mn-cs"/>
              </a:rPr>
              <a:t>Engineering Planning and Design</a:t>
            </a:r>
            <a:endParaRPr kumimoji="0" lang="en-US" sz="1733" b="0" i="0" u="none" strike="noStrike" kern="1200" cap="none" spc="0" normalizeH="0" baseline="0" noProof="0">
              <a:ln>
                <a:noFill/>
              </a:ln>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noStrike" kern="1200" cap="none" spc="0" normalizeH="0" baseline="0" noProof="0">
                <a:ln>
                  <a:noFill/>
                </a:ln>
                <a:effectLst/>
                <a:uLnTx/>
                <a:uFillTx/>
                <a:latin typeface="Open Sans Light"/>
                <a:ea typeface="+mn-ea"/>
                <a:cs typeface="+mn-cs"/>
              </a:rPr>
              <a:t>Financial Application</a:t>
            </a:r>
            <a:endParaRPr kumimoji="0" lang="en-US" sz="1733" b="0" i="1" u="none" strike="noStrike" kern="1200" cap="none" spc="0" normalizeH="0" baseline="0" noProof="0">
              <a:ln>
                <a:noFill/>
              </a:ln>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effectLst/>
                <a:uLnTx/>
                <a:uFillTx/>
                <a:latin typeface="Open Sans Light"/>
                <a:ea typeface="+mn-ea"/>
                <a:cs typeface="+mn-cs"/>
              </a:rPr>
              <a:t>Construction permit</a:t>
            </a:r>
            <a:endParaRPr kumimoji="0" lang="en-US" sz="1733" b="0" i="0" u="none" strike="noStrike" kern="1200" cap="none" spc="0" normalizeH="0" baseline="0" noProof="0">
              <a:ln>
                <a:noFill/>
              </a:ln>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ct val="0"/>
              </a:spcBef>
              <a:spcAft>
                <a:spcPts val="0"/>
              </a:spcAft>
              <a:buClrTx/>
              <a:buSzTx/>
              <a:buFontTx/>
              <a:buNone/>
              <a:tabLst/>
              <a:defRPr/>
            </a:pPr>
            <a:r>
              <a:rPr kumimoji="0" lang="en-US" sz="1733" b="0" i="0" u="none" strike="noStrike" kern="1200" cap="none" spc="0" normalizeH="0" baseline="0" noProof="0">
                <a:ln>
                  <a:noFill/>
                </a:ln>
                <a:effectLst/>
                <a:uLnTx/>
                <a:uFillTx/>
                <a:latin typeface="Open Sans Light"/>
                <a:ea typeface="+mn-ea"/>
                <a:cs typeface="+mn-cs"/>
              </a:rPr>
              <a:t>**** </a:t>
            </a:r>
            <a:r>
              <a:rPr kumimoji="0" lang="en-US" sz="1733" b="0" i="0" u="none" strike="noStrike" kern="1200" cap="none" spc="0" normalizeH="0" baseline="0" noProof="0">
                <a:ln>
                  <a:noFill/>
                </a:ln>
                <a:effectLst/>
                <a:uLnTx/>
                <a:uFillTx/>
                <a:latin typeface="Open Sans Light Bold Italics"/>
                <a:ea typeface="+mn-ea"/>
                <a:cs typeface="+mn-cs"/>
              </a:rPr>
              <a:t>Funds will not be obligated until all approvals are complete.****</a:t>
            </a:r>
          </a:p>
          <a:p>
            <a:pPr marL="0" marR="0" lvl="0" indent="0" algn="l" defTabSz="609630" rtl="0" eaLnBrk="1" fontAlgn="auto" latinLnBrk="0" hangingPunct="1">
              <a:lnSpc>
                <a:spcPct val="158627"/>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Bold Italics"/>
              <a:ea typeface="+mn-ea"/>
              <a:cs typeface="+mn-cs"/>
            </a:endParaRPr>
          </a:p>
        </p:txBody>
      </p:sp>
    </p:spTree>
    <p:extLst>
      <p:ext uri="{BB962C8B-B14F-4D97-AF65-F5344CB8AC3E}">
        <p14:creationId xmlns:p14="http://schemas.microsoft.com/office/powerpoint/2010/main" val="2688184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20999"/>
            </a:blip>
            <a:stretch>
              <a:fillRect t="-10165" b="-839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484549" y="4575742"/>
            <a:ext cx="381316" cy="324157"/>
          </a:xfrm>
          <a:custGeom>
            <a:avLst/>
            <a:gdLst/>
            <a:ahLst/>
            <a:cxnLst/>
            <a:rect l="l" t="t" r="r" b="b"/>
            <a:pathLst>
              <a:path w="571974" h="486236">
                <a:moveTo>
                  <a:pt x="0" y="0"/>
                </a:moveTo>
                <a:lnTo>
                  <a:pt x="571974" y="0"/>
                </a:lnTo>
                <a:lnTo>
                  <a:pt x="571974" y="486237"/>
                </a:lnTo>
                <a:lnTo>
                  <a:pt x="0" y="4862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18294" y="4043141"/>
            <a:ext cx="342402" cy="342402"/>
          </a:xfrm>
          <a:custGeom>
            <a:avLst/>
            <a:gdLst/>
            <a:ahLst/>
            <a:cxnLst/>
            <a:rect l="l" t="t" r="r" b="b"/>
            <a:pathLst>
              <a:path w="513603" h="513603">
                <a:moveTo>
                  <a:pt x="0" y="0"/>
                </a:moveTo>
                <a:lnTo>
                  <a:pt x="513604" y="0"/>
                </a:lnTo>
                <a:lnTo>
                  <a:pt x="513604" y="513604"/>
                </a:lnTo>
                <a:lnTo>
                  <a:pt x="0" y="5136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461146" y="5413591"/>
            <a:ext cx="381316" cy="388017"/>
          </a:xfrm>
          <a:custGeom>
            <a:avLst/>
            <a:gdLst/>
            <a:ahLst/>
            <a:cxnLst/>
            <a:rect l="l" t="t" r="r" b="b"/>
            <a:pathLst>
              <a:path w="571974" h="582026">
                <a:moveTo>
                  <a:pt x="0" y="0"/>
                </a:moveTo>
                <a:lnTo>
                  <a:pt x="571974" y="0"/>
                </a:lnTo>
                <a:lnTo>
                  <a:pt x="571974" y="582025"/>
                </a:lnTo>
                <a:lnTo>
                  <a:pt x="0" y="5820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2782594" y="195738"/>
            <a:ext cx="6626812" cy="3006592"/>
          </a:xfrm>
          <a:prstGeom prst="rect">
            <a:avLst/>
          </a:prstGeom>
        </p:spPr>
        <p:txBody>
          <a:bodyPr lIns="0" tIns="0" rIns="0" bIns="0" rtlCol="0" anchor="t">
            <a:spAutoFit/>
          </a:bodyPr>
          <a:lstStyle/>
          <a:p>
            <a:pPr marL="0" marR="0" lvl="0" indent="0" algn="ctr" defTabSz="609630" rtl="0" eaLnBrk="1" fontAlgn="auto" latinLnBrk="0" hangingPunct="1">
              <a:lnSpc>
                <a:spcPct val="156149"/>
              </a:lnSpc>
              <a:spcBef>
                <a:spcPts val="0"/>
              </a:spcBef>
              <a:spcAft>
                <a:spcPts val="0"/>
              </a:spcAft>
              <a:buClrTx/>
              <a:buSzTx/>
              <a:buFontTx/>
              <a:buNone/>
              <a:tabLst/>
              <a:defRPr/>
            </a:pPr>
            <a:r>
              <a:rPr kumimoji="0" lang="en-US" sz="6600" b="0" i="0" u="none" strike="noStrike" kern="1200" cap="none" spc="0" normalizeH="0" baseline="0" noProof="0">
                <a:ln>
                  <a:noFill/>
                </a:ln>
                <a:solidFill>
                  <a:srgbClr val="04051F"/>
                </a:solidFill>
                <a:effectLst/>
                <a:uLnTx/>
                <a:uFillTx/>
                <a:latin typeface="Poppins ExtraBold"/>
                <a:ea typeface="+mn-ea"/>
                <a:cs typeface="+mn-cs"/>
              </a:rPr>
              <a:t>Questions? Thank You</a:t>
            </a: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020404" y="3970878"/>
            <a:ext cx="2139388" cy="486928"/>
          </a:xfrm>
          <a:prstGeom prst="rect">
            <a:avLst/>
          </a:prstGeom>
        </p:spPr>
        <p:txBody>
          <a:bodyPr lIns="0" tIns="0" rIns="0" bIns="0" rtlCol="0" anchor="t">
            <a:spAutoFit/>
          </a:bodyPr>
          <a:lstStyle/>
          <a:p>
            <a:pPr marL="0" marR="0" lvl="0" indent="0" algn="l" defTabSz="609630" rtl="0" eaLnBrk="1" fontAlgn="auto" latinLnBrk="0" hangingPunct="1">
              <a:lnSpc>
                <a:spcPct val="156691"/>
              </a:lnSpc>
              <a:spcBef>
                <a:spcPts val="0"/>
              </a:spcBef>
              <a:spcAft>
                <a:spcPts val="0"/>
              </a:spcAft>
              <a:buClrTx/>
              <a:buSzTx/>
              <a:buFontTx/>
              <a:buNone/>
              <a:tabLst/>
              <a:defRPr/>
            </a:pPr>
            <a:r>
              <a:rPr kumimoji="0" lang="en-US" sz="2266" b="0" i="0" u="none" strike="noStrike" kern="1200" cap="none" spc="0" normalizeH="0" baseline="0" noProof="0">
                <a:ln>
                  <a:noFill/>
                </a:ln>
                <a:solidFill>
                  <a:srgbClr val="000000"/>
                </a:solidFill>
                <a:effectLst/>
                <a:uLnTx/>
                <a:uFillTx/>
                <a:latin typeface="Open Sans Bold"/>
                <a:ea typeface="+mn-ea"/>
                <a:cs typeface="+mn-cs"/>
              </a:rPr>
              <a:t>405-702-8100</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020404" y="4535899"/>
            <a:ext cx="5195433" cy="486928"/>
          </a:xfrm>
          <a:prstGeom prst="rect">
            <a:avLst/>
          </a:prstGeom>
        </p:spPr>
        <p:txBody>
          <a:bodyPr wrap="square" lIns="0" tIns="0" rIns="0" bIns="0" rtlCol="0" anchor="t">
            <a:spAutoFit/>
          </a:bodyPr>
          <a:lstStyle/>
          <a:p>
            <a:pPr marL="0" marR="0" lvl="0" indent="0" algn="l" defTabSz="609630" rtl="0" eaLnBrk="1" fontAlgn="auto" latinLnBrk="0" hangingPunct="1">
              <a:lnSpc>
                <a:spcPct val="156691"/>
              </a:lnSpc>
              <a:spcBef>
                <a:spcPts val="0"/>
              </a:spcBef>
              <a:spcAft>
                <a:spcPts val="0"/>
              </a:spcAft>
              <a:buClrTx/>
              <a:buSzTx/>
              <a:buFontTx/>
              <a:buNone/>
              <a:tabLst/>
              <a:defRPr/>
            </a:pPr>
            <a:r>
              <a:rPr kumimoji="0" lang="en-US" sz="2266" b="0" i="0" u="none" strike="noStrike" kern="1200" cap="none" spc="0" normalizeH="0" baseline="0" noProof="0">
                <a:ln>
                  <a:noFill/>
                </a:ln>
                <a:solidFill>
                  <a:srgbClr val="000000"/>
                </a:solidFill>
                <a:effectLst/>
                <a:uLnTx/>
                <a:uFillTx/>
                <a:latin typeface="Open Sans Bold"/>
                <a:ea typeface="+mn-ea"/>
                <a:cs typeface="+mn-cs"/>
              </a:rPr>
              <a:t>Candy.Thompson@deq.ok.gov</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020404" y="5250064"/>
            <a:ext cx="10972119" cy="526298"/>
          </a:xfrm>
          <a:prstGeom prst="rect">
            <a:avLst/>
          </a:prstGeom>
        </p:spPr>
        <p:txBody>
          <a:bodyPr lIns="0" tIns="0" rIns="0" bIns="0" rtlCol="0" anchor="t">
            <a:spAutoFit/>
          </a:bodyPr>
          <a:lstStyle/>
          <a:p>
            <a:pPr marL="0" marR="0" lvl="0" indent="0" algn="l" defTabSz="609630" rtl="0" eaLnBrk="1" fontAlgn="auto" latinLnBrk="0" hangingPunct="1">
              <a:lnSpc>
                <a:spcPct val="239316"/>
              </a:lnSpc>
              <a:spcBef>
                <a:spcPts val="0"/>
              </a:spcBef>
              <a:spcAft>
                <a:spcPts val="0"/>
              </a:spcAft>
              <a:buClrTx/>
              <a:buSzTx/>
              <a:buFontTx/>
              <a:buNone/>
              <a:tabLst/>
              <a:defRPr/>
            </a:pPr>
            <a:r>
              <a:rPr kumimoji="0" lang="en-US" sz="1650" b="0" i="0" u="none" strike="noStrike" kern="1200" cap="none" spc="0" normalizeH="0" baseline="0" noProof="0">
                <a:ln>
                  <a:noFill/>
                </a:ln>
                <a:solidFill>
                  <a:srgbClr val="000000"/>
                </a:solidFill>
                <a:effectLst/>
                <a:uLnTx/>
                <a:uFillTx/>
                <a:latin typeface="Open Sans Bold"/>
                <a:ea typeface="+mn-ea"/>
                <a:cs typeface="+mn-cs"/>
              </a:rPr>
              <a:t>https://www.deq.ok.gov/water-quality-division/public-water-supply/dwsrf/</a:t>
            </a:r>
            <a:endParaRPr kumimoji="0" lang="en-US" sz="165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83823B87-A901-A995-C6F3-C20275E4CCD8}"/>
              </a:ext>
            </a:extLst>
          </p:cNvPr>
          <p:cNvSpPr txBox="1"/>
          <p:nvPr/>
        </p:nvSpPr>
        <p:spPr>
          <a:xfrm>
            <a:off x="8763628" y="4158940"/>
            <a:ext cx="3703187" cy="707886"/>
          </a:xfrm>
          <a:prstGeom prst="rect">
            <a:avLst/>
          </a:prstGeom>
          <a:noFill/>
        </p:spPr>
        <p:txBody>
          <a:bodyPr wrap="square" rtlCol="0">
            <a:spAutoFit/>
          </a:bodyPr>
          <a:lstStyle/>
          <a:p>
            <a:r>
              <a:rPr lang="en-US" sz="2000">
                <a:hlinkClick r:id="rId10"/>
              </a:rPr>
              <a:t>Amanda.Booze@deq.ok.gov</a:t>
            </a:r>
            <a:endParaRPr lang="en-US" sz="2000"/>
          </a:p>
          <a:p>
            <a:r>
              <a:rPr lang="en-US" sz="2000"/>
              <a:t>405.702.8233</a:t>
            </a:r>
          </a:p>
        </p:txBody>
      </p:sp>
      <p:sp>
        <p:nvSpPr>
          <p:cNvPr id="11" name="TextBox 10">
            <a:extLst>
              <a:ext uri="{FF2B5EF4-FFF2-40B4-BE49-F238E27FC236}">
                <a16:creationId xmlns:a16="http://schemas.microsoft.com/office/drawing/2014/main" id="{3C28ADB5-D614-013B-034A-7FAAFD0204F5}"/>
              </a:ext>
            </a:extLst>
          </p:cNvPr>
          <p:cNvSpPr txBox="1"/>
          <p:nvPr/>
        </p:nvSpPr>
        <p:spPr>
          <a:xfrm>
            <a:off x="8763628" y="5031034"/>
            <a:ext cx="3228895" cy="984885"/>
          </a:xfrm>
          <a:prstGeom prst="rect">
            <a:avLst/>
          </a:prstGeom>
          <a:noFill/>
        </p:spPr>
        <p:txBody>
          <a:bodyPr wrap="square" rtlCol="0">
            <a:spAutoFit/>
          </a:bodyPr>
          <a:lstStyle/>
          <a:p>
            <a:r>
              <a:rPr lang="en-US" sz="2000">
                <a:hlinkClick r:id="rId11"/>
              </a:rPr>
              <a:t>Connie.Guinn@deq.ok.gov</a:t>
            </a:r>
            <a:endParaRPr lang="en-US" sz="2000"/>
          </a:p>
          <a:p>
            <a:r>
              <a:rPr lang="en-US" sz="2000"/>
              <a:t>405.702.8248</a:t>
            </a:r>
          </a:p>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Freeform 2"/>
          <p:cNvSpPr/>
          <p:nvPr/>
        </p:nvSpPr>
        <p:spPr>
          <a:xfrm>
            <a:off x="1050418" y="139106"/>
            <a:ext cx="4454401" cy="4454401"/>
          </a:xfrm>
          <a:custGeom>
            <a:avLst/>
            <a:gdLst/>
            <a:ahLst/>
            <a:cxnLst/>
            <a:rect l="l" t="t" r="r" b="b"/>
            <a:pathLst>
              <a:path w="6681602" h="6681602">
                <a:moveTo>
                  <a:pt x="0" y="0"/>
                </a:moveTo>
                <a:lnTo>
                  <a:pt x="6681603" y="0"/>
                </a:lnTo>
                <a:lnTo>
                  <a:pt x="6681603" y="6681602"/>
                </a:lnTo>
                <a:lnTo>
                  <a:pt x="0" y="668160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474476" y="4466508"/>
            <a:ext cx="5243809" cy="2127762"/>
          </a:xfrm>
          <a:prstGeom prst="rect">
            <a:avLst/>
          </a:prstGeom>
        </p:spPr>
        <p:txBody>
          <a:bodyPr lIns="0" tIns="0" rIns="0" bIns="0" rtlCol="0" anchor="t">
            <a:spAutoFit/>
          </a:bodyPr>
          <a:lstStyle/>
          <a:p>
            <a:pPr marL="0" marR="0" lvl="0" indent="0" algn="ctr" defTabSz="609630" rtl="0" eaLnBrk="1" fontAlgn="auto" latinLnBrk="0" hangingPunct="1">
              <a:lnSpc>
                <a:spcPct val="156105"/>
              </a:lnSpc>
              <a:spcBef>
                <a:spcPts val="0"/>
              </a:spcBef>
              <a:spcAft>
                <a:spcPts val="0"/>
              </a:spcAft>
              <a:buClrTx/>
              <a:buSzTx/>
              <a:buFontTx/>
              <a:buNone/>
              <a:tabLst/>
              <a:defRPr/>
            </a:pPr>
            <a:r>
              <a:rPr kumimoji="0" lang="en-US" sz="4666" b="0" i="0" u="none" strike="noStrike" kern="1200" cap="none" spc="0" normalizeH="0" baseline="0" noProof="0">
                <a:ln>
                  <a:noFill/>
                </a:ln>
                <a:solidFill>
                  <a:srgbClr val="000000"/>
                </a:solidFill>
                <a:effectLst/>
                <a:uLnTx/>
                <a:uFillTx/>
                <a:latin typeface="Poppins ExtraBold"/>
                <a:ea typeface="+mn-ea"/>
                <a:cs typeface="+mn-cs"/>
              </a:rPr>
              <a:t>Presentation</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609630" rtl="0" eaLnBrk="1" fontAlgn="auto" latinLnBrk="0" hangingPunct="1">
              <a:lnSpc>
                <a:spcPct val="156105"/>
              </a:lnSpc>
              <a:spcBef>
                <a:spcPts val="0"/>
              </a:spcBef>
              <a:spcAft>
                <a:spcPts val="0"/>
              </a:spcAft>
              <a:buClrTx/>
              <a:buSzTx/>
              <a:buFontTx/>
              <a:buNone/>
              <a:tabLst/>
              <a:defRPr/>
            </a:pPr>
            <a:r>
              <a:rPr kumimoji="0" lang="en-US" sz="4666" b="0" i="0" u="none" strike="noStrike" kern="1200" cap="none" spc="0" normalizeH="0" baseline="0" noProof="0">
                <a:ln>
                  <a:noFill/>
                </a:ln>
                <a:solidFill>
                  <a:srgbClr val="000000"/>
                </a:solidFill>
                <a:effectLst/>
                <a:uLnTx/>
                <a:uFillTx/>
                <a:latin typeface="Poppins ExtraBold"/>
                <a:ea typeface="+mn-ea"/>
                <a:cs typeface="+mn-cs"/>
              </a:rPr>
              <a:t> Outline</a:t>
            </a:r>
            <a:endParaRPr kumimoji="0" lang="en-US" sz="4666" b="0" i="0" u="none" strike="noStrike" kern="1200" cap="none" spc="0" normalizeH="0" baseline="0" noProof="0">
              <a:ln>
                <a:noFill/>
              </a:ln>
              <a:solidFill>
                <a:srgbClr val="000000"/>
              </a:solidFill>
              <a:effectLst/>
              <a:uLnTx/>
              <a:uFillTx/>
              <a:latin typeface="Poppins ExtraBold"/>
              <a:ea typeface="+mn-ea"/>
              <a:cs typeface="Poppins ExtraBold"/>
            </a:endParaRPr>
          </a:p>
        </p:txBody>
      </p:sp>
      <p:sp>
        <p:nvSpPr>
          <p:cNvPr id="4" name="TextBox 4"/>
          <p:cNvSpPr txBox="1"/>
          <p:nvPr/>
        </p:nvSpPr>
        <p:spPr>
          <a:xfrm>
            <a:off x="5504819" y="353278"/>
            <a:ext cx="3868162" cy="1259897"/>
          </a:xfrm>
          <a:prstGeom prst="rect">
            <a:avLst/>
          </a:prstGeom>
        </p:spPr>
        <p:txBody>
          <a:bodyPr lIns="0" tIns="0" rIns="0" bIns="0" rtlCol="0" anchor="t">
            <a:spAutoFit/>
          </a:bodyPr>
          <a:lstStyle/>
          <a:p>
            <a:pPr marL="592455" marR="0" lvl="1" indent="-295910" algn="l" defTabSz="609630" rtl="0" eaLnBrk="1" fontAlgn="auto" latinLnBrk="0" hangingPunct="1">
              <a:lnSpc>
                <a:spcPct val="158271"/>
              </a:lnSpc>
              <a:spcBef>
                <a:spcPts val="0"/>
              </a:spcBef>
              <a:spcAft>
                <a:spcPts val="0"/>
              </a:spcAft>
              <a:buClrTx/>
              <a:buSzTx/>
              <a:buFont typeface="Arial"/>
              <a:buChar char="•"/>
              <a:tabLst/>
              <a:defRPr/>
            </a:pPr>
            <a:r>
              <a:rPr kumimoji="0" lang="en-US" sz="2747" b="0" i="0" u="none" strike="noStrike" kern="1200" cap="none" spc="0" normalizeH="0" baseline="0" noProof="0">
                <a:ln>
                  <a:noFill/>
                </a:ln>
                <a:solidFill>
                  <a:srgbClr val="000000"/>
                </a:solidFill>
                <a:effectLst/>
                <a:uLnTx/>
                <a:uFillTx/>
                <a:latin typeface="Open Sans Light Bold"/>
                <a:ea typeface="+mn-ea"/>
                <a:cs typeface="+mn-cs"/>
              </a:rPr>
              <a:t>What is DWSRF?</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609630" rtl="0" eaLnBrk="1" fontAlgn="auto" latinLnBrk="0" hangingPunct="1">
              <a:lnSpc>
                <a:spcPct val="158271"/>
              </a:lnSpc>
              <a:spcBef>
                <a:spcPts val="0"/>
              </a:spcBef>
              <a:spcAft>
                <a:spcPts val="0"/>
              </a:spcAft>
              <a:buClrTx/>
              <a:buSzTx/>
              <a:buFontTx/>
              <a:buNone/>
              <a:tabLst/>
              <a:defRPr/>
            </a:pPr>
            <a:endParaRPr kumimoji="0" lang="en-US" sz="2747" b="0" i="0" u="none" strike="noStrike" kern="1200" cap="none" spc="0" normalizeH="0" baseline="0" noProof="0">
              <a:ln>
                <a:noFill/>
              </a:ln>
              <a:solidFill>
                <a:srgbClr val="000000"/>
              </a:solidFill>
              <a:effectLst/>
              <a:uLnTx/>
              <a:uFillTx/>
              <a:latin typeface="Open Sans Light Bold"/>
              <a:ea typeface="+mn-ea"/>
              <a:cs typeface="+mn-cs"/>
            </a:endParaRPr>
          </a:p>
        </p:txBody>
      </p:sp>
      <p:sp>
        <p:nvSpPr>
          <p:cNvPr id="5" name="TextBox 5"/>
          <p:cNvSpPr txBox="1"/>
          <p:nvPr/>
        </p:nvSpPr>
        <p:spPr>
          <a:xfrm>
            <a:off x="5504819" y="1824377"/>
            <a:ext cx="6854523" cy="3263714"/>
          </a:xfrm>
          <a:prstGeom prst="rect">
            <a:avLst/>
          </a:prstGeom>
        </p:spPr>
        <p:txBody>
          <a:bodyPr lIns="0" tIns="0" rIns="0" bIns="0" rtlCol="0" anchor="t">
            <a:spAutoFit/>
          </a:bodyPr>
          <a:lstStyle/>
          <a:p>
            <a:pPr marL="592455" marR="0" lvl="1" indent="-295910" algn="l" defTabSz="609630" rtl="0" eaLnBrk="1" fontAlgn="auto" latinLnBrk="0" hangingPunct="1">
              <a:lnSpc>
                <a:spcPct val="158271"/>
              </a:lnSpc>
              <a:spcBef>
                <a:spcPts val="0"/>
              </a:spcBef>
              <a:spcAft>
                <a:spcPts val="0"/>
              </a:spcAft>
              <a:buClrTx/>
              <a:buSzTx/>
              <a:buFont typeface="Arial"/>
              <a:buChar char="•"/>
              <a:tabLst/>
              <a:defRPr/>
            </a:pPr>
            <a:r>
              <a:rPr kumimoji="0" lang="en-US" sz="2747" b="0" i="0" u="none" strike="noStrike" kern="1200" cap="none" spc="0" normalizeH="0" baseline="0" noProof="0">
                <a:ln>
                  <a:noFill/>
                </a:ln>
                <a:solidFill>
                  <a:srgbClr val="000000"/>
                </a:solidFill>
                <a:effectLst/>
                <a:uLnTx/>
                <a:uFillTx/>
                <a:latin typeface="Open Sans Light Bold"/>
                <a:ea typeface="+mn-ea"/>
                <a:cs typeface="+mn-cs"/>
              </a:rPr>
              <a:t> Types of Funding</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1185545" marR="0" lvl="2" indent="-394970" algn="l" defTabSz="609630" rtl="0" eaLnBrk="1" fontAlgn="auto" latinLnBrk="0" hangingPunct="1">
              <a:lnSpc>
                <a:spcPct val="158271"/>
              </a:lnSpc>
              <a:spcBef>
                <a:spcPts val="0"/>
              </a:spcBef>
              <a:spcAft>
                <a:spcPts val="0"/>
              </a:spcAft>
              <a:buClrTx/>
              <a:buSzTx/>
              <a:buFont typeface="Arial"/>
              <a:buChar char="⚬"/>
              <a:tabLst/>
              <a:defRPr/>
            </a:pPr>
            <a:r>
              <a:rPr kumimoji="0" lang="en-US" sz="2747" b="0" i="0" u="none" strike="noStrike" kern="1200" cap="none" spc="0" normalizeH="0" baseline="0" noProof="0">
                <a:ln>
                  <a:noFill/>
                </a:ln>
                <a:solidFill>
                  <a:srgbClr val="000000"/>
                </a:solidFill>
                <a:effectLst/>
                <a:uLnTx/>
                <a:uFillTx/>
                <a:latin typeface="Open Sans Light Bold"/>
                <a:ea typeface="+mn-ea"/>
                <a:cs typeface="+mn-cs"/>
              </a:rPr>
              <a:t>BIL and Base</a:t>
            </a:r>
          </a:p>
          <a:p>
            <a:pPr marL="1185545" marR="0" lvl="2" indent="-394970" algn="l" defTabSz="609630" rtl="0" eaLnBrk="1" fontAlgn="auto" latinLnBrk="0" hangingPunct="1">
              <a:lnSpc>
                <a:spcPct val="158271"/>
              </a:lnSpc>
              <a:spcBef>
                <a:spcPts val="0"/>
              </a:spcBef>
              <a:spcAft>
                <a:spcPts val="0"/>
              </a:spcAft>
              <a:buClrTx/>
              <a:buSzTx/>
              <a:buFont typeface="Arial"/>
              <a:buChar char="⚬"/>
              <a:tabLst/>
              <a:defRPr/>
            </a:pPr>
            <a:r>
              <a:rPr kumimoji="0" lang="en-US" sz="2747" b="0" i="0" u="none" strike="noStrike" kern="1200" cap="none" spc="0" normalizeH="0" baseline="0" noProof="0">
                <a:ln>
                  <a:noFill/>
                </a:ln>
                <a:solidFill>
                  <a:srgbClr val="000000"/>
                </a:solidFill>
                <a:effectLst/>
                <a:uLnTx/>
                <a:uFillTx/>
                <a:latin typeface="Open Sans Light Bold"/>
                <a:ea typeface="+mn-ea"/>
                <a:cs typeface="+mn-cs"/>
              </a:rPr>
              <a:t>Disadvantaged Communities</a:t>
            </a:r>
          </a:p>
          <a:p>
            <a:pPr marL="1185545" marR="0" lvl="2" indent="-394970" algn="l" defTabSz="609630" rtl="0" eaLnBrk="1" fontAlgn="auto" latinLnBrk="0" hangingPunct="1">
              <a:lnSpc>
                <a:spcPct val="158271"/>
              </a:lnSpc>
              <a:spcBef>
                <a:spcPts val="0"/>
              </a:spcBef>
              <a:spcAft>
                <a:spcPts val="0"/>
              </a:spcAft>
              <a:buClrTx/>
              <a:buSzTx/>
              <a:buFont typeface="Arial"/>
              <a:buChar char="⚬"/>
              <a:tabLst/>
              <a:defRPr/>
            </a:pPr>
            <a:r>
              <a:rPr kumimoji="0" lang="en-US" sz="2747" b="0" i="0" u="none" strike="noStrike" kern="1200" cap="none" spc="0" normalizeH="0" baseline="0" noProof="0">
                <a:ln>
                  <a:noFill/>
                </a:ln>
                <a:solidFill>
                  <a:srgbClr val="000000"/>
                </a:solidFill>
                <a:effectLst/>
                <a:uLnTx/>
                <a:uFillTx/>
                <a:latin typeface="Open Sans Light Bold"/>
                <a:ea typeface="+mn-ea"/>
                <a:cs typeface="+mn-cs"/>
              </a:rPr>
              <a:t>LSL Inventory Assistance</a:t>
            </a:r>
          </a:p>
          <a:p>
            <a:pPr marL="1185545" marR="0" lvl="2" indent="-394970" algn="l" defTabSz="609630" rtl="0" eaLnBrk="1" fontAlgn="auto" latinLnBrk="0" hangingPunct="1">
              <a:lnSpc>
                <a:spcPct val="158271"/>
              </a:lnSpc>
              <a:spcBef>
                <a:spcPts val="0"/>
              </a:spcBef>
              <a:spcAft>
                <a:spcPts val="0"/>
              </a:spcAft>
              <a:buClrTx/>
              <a:buSzTx/>
              <a:buFont typeface="Arial"/>
              <a:buChar char="⚬"/>
              <a:tabLst/>
              <a:defRPr/>
            </a:pPr>
            <a:r>
              <a:rPr lang="en-US" sz="2747">
                <a:solidFill>
                  <a:srgbClr val="000000"/>
                </a:solidFill>
                <a:latin typeface="Open Sans Light Bold"/>
              </a:rPr>
              <a:t>Emerging Contaminates</a:t>
            </a:r>
          </a:p>
        </p:txBody>
      </p:sp>
      <p:sp>
        <p:nvSpPr>
          <p:cNvPr id="6" name="TextBox 6"/>
          <p:cNvSpPr txBox="1"/>
          <p:nvPr/>
        </p:nvSpPr>
        <p:spPr>
          <a:xfrm>
            <a:off x="5633444" y="5334373"/>
            <a:ext cx="4631326" cy="1259897"/>
          </a:xfrm>
          <a:prstGeom prst="rect">
            <a:avLst/>
          </a:prstGeom>
        </p:spPr>
        <p:txBody>
          <a:bodyPr lIns="0" tIns="0" rIns="0" bIns="0" rtlCol="0" anchor="t">
            <a:spAutoFit/>
          </a:bodyPr>
          <a:lstStyle/>
          <a:p>
            <a:pPr marL="592455" marR="0" lvl="1" indent="-295910" algn="l" defTabSz="609630" rtl="0" eaLnBrk="1" fontAlgn="auto" latinLnBrk="0" hangingPunct="1">
              <a:lnSpc>
                <a:spcPct val="158271"/>
              </a:lnSpc>
              <a:spcBef>
                <a:spcPts val="0"/>
              </a:spcBef>
              <a:spcAft>
                <a:spcPts val="0"/>
              </a:spcAft>
              <a:buClrTx/>
              <a:buSzTx/>
              <a:buFont typeface="Arial"/>
              <a:buChar char="•"/>
              <a:tabLst/>
              <a:defRPr/>
            </a:pPr>
            <a:r>
              <a:rPr kumimoji="0" lang="en-US" sz="2747" b="0" i="0" u="none" strike="noStrike" kern="1200" cap="none" spc="0" normalizeH="0" baseline="0" noProof="0">
                <a:ln>
                  <a:noFill/>
                </a:ln>
                <a:solidFill>
                  <a:srgbClr val="000000"/>
                </a:solidFill>
                <a:effectLst/>
                <a:uLnTx/>
                <a:uFillTx/>
                <a:latin typeface="Open Sans Light Bold"/>
                <a:ea typeface="+mn-ea"/>
                <a:cs typeface="+mn-cs"/>
              </a:rPr>
              <a:t>DWSRF Process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609630" rtl="0" eaLnBrk="1" fontAlgn="auto" latinLnBrk="0" hangingPunct="1">
              <a:lnSpc>
                <a:spcPct val="158271"/>
              </a:lnSpc>
              <a:spcBef>
                <a:spcPts val="0"/>
              </a:spcBef>
              <a:spcAft>
                <a:spcPts val="0"/>
              </a:spcAft>
              <a:buClrTx/>
              <a:buSzTx/>
              <a:buFontTx/>
              <a:buNone/>
              <a:tabLst/>
              <a:defRPr/>
            </a:pPr>
            <a:endParaRPr kumimoji="0" lang="en-US" sz="2747" b="0" i="0" u="none" strike="noStrike" kern="1200" cap="none" spc="0" normalizeH="0" baseline="0" noProof="0">
              <a:ln>
                <a:noFill/>
              </a:ln>
              <a:solidFill>
                <a:srgbClr val="000000"/>
              </a:solidFill>
              <a:effectLst/>
              <a:uLnTx/>
              <a:uFillTx/>
              <a:latin typeface="Open Sans Light Bold"/>
              <a:ea typeface="+mn-ea"/>
              <a:cs typeface="+mn-cs"/>
            </a:endParaRPr>
          </a:p>
        </p:txBody>
      </p:sp>
      <p:sp>
        <p:nvSpPr>
          <p:cNvPr id="7" name="TextBox 7"/>
          <p:cNvSpPr txBox="1"/>
          <p:nvPr/>
        </p:nvSpPr>
        <p:spPr>
          <a:xfrm>
            <a:off x="5504819" y="1074148"/>
            <a:ext cx="4550320" cy="593496"/>
          </a:xfrm>
          <a:prstGeom prst="rect">
            <a:avLst/>
          </a:prstGeom>
        </p:spPr>
        <p:txBody>
          <a:bodyPr lIns="0" tIns="0" rIns="0" bIns="0" rtlCol="0" anchor="t">
            <a:spAutoFit/>
          </a:bodyPr>
          <a:lstStyle/>
          <a:p>
            <a:pPr marL="592455" marR="0" lvl="1" indent="-295910" algn="l" defTabSz="609630" rtl="0" eaLnBrk="1" fontAlgn="auto" latinLnBrk="0" hangingPunct="1">
              <a:lnSpc>
                <a:spcPct val="158271"/>
              </a:lnSpc>
              <a:spcBef>
                <a:spcPts val="0"/>
              </a:spcBef>
              <a:spcAft>
                <a:spcPts val="0"/>
              </a:spcAft>
              <a:buClrTx/>
              <a:buSzTx/>
              <a:buFont typeface="Arial"/>
              <a:buChar char="•"/>
              <a:tabLst/>
              <a:defRPr/>
            </a:pPr>
            <a:r>
              <a:rPr kumimoji="0" lang="en-US" sz="2747" b="0" i="0" u="none" strike="noStrike" kern="1200" cap="none" spc="0" normalizeH="0" baseline="0" noProof="0">
                <a:ln>
                  <a:noFill/>
                </a:ln>
                <a:solidFill>
                  <a:srgbClr val="000000"/>
                </a:solidFill>
                <a:effectLst/>
                <a:uLnTx/>
                <a:uFillTx/>
                <a:latin typeface="Open Sans Light Bold"/>
                <a:ea typeface="+mn-ea"/>
                <a:cs typeface="+mn-cs"/>
              </a:rPr>
              <a:t>Why DWSRF?</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0199698" y="89650"/>
            <a:ext cx="1512323" cy="1591919"/>
          </a:xfrm>
          <a:prstGeom prst="rect">
            <a:avLst/>
          </a:prstGeom>
        </p:spPr>
      </p:pic>
      <p:sp>
        <p:nvSpPr>
          <p:cNvPr id="3" name="Freeform 3"/>
          <p:cNvSpPr/>
          <p:nvPr/>
        </p:nvSpPr>
        <p:spPr>
          <a:xfrm>
            <a:off x="383911" y="270413"/>
            <a:ext cx="1958301" cy="1958301"/>
          </a:xfrm>
          <a:custGeom>
            <a:avLst/>
            <a:gdLst/>
            <a:ahLst/>
            <a:cxnLst/>
            <a:rect l="l" t="t" r="r" b="b"/>
            <a:pathLst>
              <a:path w="2937452" h="2937452">
                <a:moveTo>
                  <a:pt x="0" y="0"/>
                </a:moveTo>
                <a:lnTo>
                  <a:pt x="2937451" y="0"/>
                </a:lnTo>
                <a:lnTo>
                  <a:pt x="2937451" y="2937451"/>
                </a:lnTo>
                <a:lnTo>
                  <a:pt x="0" y="2937451"/>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2516379" y="335014"/>
            <a:ext cx="7159243" cy="1429174"/>
          </a:xfrm>
          <a:prstGeom prst="rect">
            <a:avLst/>
          </a:prstGeom>
        </p:spPr>
        <p:txBody>
          <a:bodyPr lIns="0" tIns="0" rIns="0" bIns="0" rtlCol="0" anchor="t">
            <a:spAutoFit/>
          </a:bodyPr>
          <a:lstStyle/>
          <a:p>
            <a:pPr marL="0" marR="0" lvl="0" indent="0" algn="ctr" defTabSz="609630" rtl="0" eaLnBrk="1" fontAlgn="auto" latinLnBrk="0" hangingPunct="1">
              <a:lnSpc>
                <a:spcPct val="156675"/>
              </a:lnSpc>
              <a:spcBef>
                <a:spcPts val="0"/>
              </a:spcBef>
              <a:spcAft>
                <a:spcPts val="0"/>
              </a:spcAft>
              <a:buClrTx/>
              <a:buSzTx/>
              <a:buFontTx/>
              <a:buNone/>
              <a:tabLst/>
              <a:defRPr/>
            </a:pPr>
            <a:r>
              <a:rPr kumimoji="0" lang="en-US" sz="6597" b="0" i="0" u="none" strike="noStrike" kern="1200" cap="none" spc="0" normalizeH="0" baseline="0" noProof="0">
                <a:ln>
                  <a:noFill/>
                </a:ln>
                <a:solidFill>
                  <a:srgbClr val="80D611"/>
                </a:solidFill>
                <a:effectLst/>
                <a:uLnTx/>
                <a:uFillTx/>
                <a:latin typeface="Poppins ExtraBold"/>
                <a:ea typeface="+mn-ea"/>
                <a:cs typeface="+mn-cs"/>
              </a:rPr>
              <a:t>What is DWSRF?</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685800" y="2281619"/>
            <a:ext cx="11143769" cy="2909012"/>
            <a:chOff x="0" y="-85725"/>
            <a:chExt cx="22287530" cy="5817968"/>
          </a:xfrm>
        </p:grpSpPr>
        <p:sp>
          <p:nvSpPr>
            <p:cNvPr id="6" name="AutoShape 6"/>
            <p:cNvSpPr/>
            <p:nvPr/>
          </p:nvSpPr>
          <p:spPr>
            <a:xfrm>
              <a:off x="2171528" y="4958315"/>
              <a:ext cx="17909656" cy="104983"/>
            </a:xfrm>
            <a:prstGeom prst="line">
              <a:avLst/>
            </a:prstGeom>
            <a:ln w="50800" cap="flat">
              <a:solidFill>
                <a:srgbClr val="80D611"/>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flipV="1">
              <a:off x="1768274" y="3264483"/>
              <a:ext cx="0" cy="1160959"/>
            </a:xfrm>
            <a:prstGeom prst="line">
              <a:avLst/>
            </a:prstGeom>
            <a:ln w="50800" cap="flat">
              <a:solidFill>
                <a:srgbClr val="80D611"/>
              </a:solidFill>
              <a:prstDash val="solid"/>
              <a:headEnd type="none" w="sm" len="sm"/>
              <a:tailEnd type="oval" w="lg" len="lg"/>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flipV="1">
              <a:off x="7510894" y="3264483"/>
              <a:ext cx="0" cy="1160959"/>
            </a:xfrm>
            <a:prstGeom prst="line">
              <a:avLst/>
            </a:prstGeom>
            <a:ln w="50800" cap="flat">
              <a:solidFill>
                <a:srgbClr val="80D611"/>
              </a:solidFill>
              <a:prstDash val="solid"/>
              <a:headEnd type="none" w="sm" len="sm"/>
              <a:tailEnd type="oval" w="lg" len="lg"/>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flipV="1">
              <a:off x="13675716" y="3264483"/>
              <a:ext cx="0" cy="1160959"/>
            </a:xfrm>
            <a:prstGeom prst="line">
              <a:avLst/>
            </a:prstGeom>
            <a:ln w="50800" cap="flat">
              <a:solidFill>
                <a:srgbClr val="80D611"/>
              </a:solidFill>
              <a:prstDash val="solid"/>
              <a:headEnd type="none" w="sm" len="sm"/>
              <a:tailEnd type="oval" w="lg" len="lg"/>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flipV="1">
              <a:off x="19646291" y="3264483"/>
              <a:ext cx="0" cy="1160959"/>
            </a:xfrm>
            <a:prstGeom prst="line">
              <a:avLst/>
            </a:prstGeom>
            <a:ln w="50800" cap="flat">
              <a:solidFill>
                <a:srgbClr val="80D611"/>
              </a:solidFill>
              <a:prstDash val="solid"/>
              <a:headEnd type="none" w="sm" len="sm"/>
              <a:tailEnd type="oval" w="lg" len="lg"/>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1"/>
            <p:cNvGrpSpPr/>
            <p:nvPr/>
          </p:nvGrpSpPr>
          <p:grpSpPr>
            <a:xfrm>
              <a:off x="994345" y="4133587"/>
              <a:ext cx="1598656" cy="159865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76200" y="57150"/>
                <a:ext cx="660400" cy="679450"/>
              </a:xfrm>
              <a:prstGeom prst="rect">
                <a:avLst/>
              </a:prstGeom>
            </p:spPr>
            <p:txBody>
              <a:bodyPr lIns="33867" tIns="33867" rIns="33867" bIns="33867" rtlCol="0" anchor="ctr"/>
              <a:lstStyle/>
              <a:p>
                <a:pPr marL="0" marR="0" lvl="0" indent="0" algn="ctr" defTabSz="609630" rtl="0" eaLnBrk="1" fontAlgn="auto" latinLnBrk="0" hangingPunct="1">
                  <a:lnSpc>
                    <a:spcPct val="103703"/>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p:txBody>
          </p:sp>
        </p:grpSp>
        <p:sp>
          <p:nvSpPr>
            <p:cNvPr id="14" name="TextBox 14"/>
            <p:cNvSpPr txBox="1"/>
            <p:nvPr/>
          </p:nvSpPr>
          <p:spPr>
            <a:xfrm>
              <a:off x="1551815" y="4190888"/>
              <a:ext cx="647962" cy="1224054"/>
            </a:xfrm>
            <a:prstGeom prst="rect">
              <a:avLst/>
            </a:prstGeom>
          </p:spPr>
          <p:txBody>
            <a:bodyPr lIns="0" tIns="0" rIns="0" bIns="0" rtlCol="0" anchor="t">
              <a:spAutoFit/>
            </a:bodyPr>
            <a:lstStyle/>
            <a:p>
              <a:pPr marL="0" marR="0" lvl="0" indent="0" algn="l" defTabSz="609630" rtl="0" eaLnBrk="1" fontAlgn="auto" latinLnBrk="0" hangingPunct="1">
                <a:lnSpc>
                  <a:spcPct val="158015"/>
                </a:lnSpc>
                <a:spcBef>
                  <a:spcPts val="0"/>
                </a:spcBef>
                <a:spcAft>
                  <a:spcPts val="0"/>
                </a:spcAft>
                <a:buClrTx/>
                <a:buSzTx/>
                <a:buFontTx/>
                <a:buNone/>
                <a:tabLst/>
                <a:defRPr/>
              </a:pPr>
              <a:r>
                <a:rPr kumimoji="0" lang="en-US" sz="2844" b="0" i="0" u="none" strike="noStrike" kern="1200" cap="none" spc="0" normalizeH="0" baseline="0" noProof="0">
                  <a:ln>
                    <a:noFill/>
                  </a:ln>
                  <a:solidFill>
                    <a:srgbClr val="3B7E00"/>
                  </a:solidFill>
                  <a:effectLst/>
                  <a:uLnTx/>
                  <a:uFillTx/>
                  <a:latin typeface="Open Sans Extra Bold"/>
                  <a:ea typeface="+mn-ea"/>
                  <a:cs typeface="+mn-cs"/>
                </a:rPr>
                <a:t>1</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p:cNvGrpSpPr/>
            <p:nvPr/>
          </p:nvGrpSpPr>
          <p:grpSpPr>
            <a:xfrm>
              <a:off x="6686166" y="4133587"/>
              <a:ext cx="1598656" cy="1598656"/>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76200" y="57150"/>
                <a:ext cx="660400" cy="679450"/>
              </a:xfrm>
              <a:prstGeom prst="rect">
                <a:avLst/>
              </a:prstGeom>
            </p:spPr>
            <p:txBody>
              <a:bodyPr lIns="33867" tIns="33867" rIns="33867" bIns="33867" rtlCol="0" anchor="ctr"/>
              <a:lstStyle/>
              <a:p>
                <a:pPr marL="0" marR="0" lvl="0" indent="0" algn="ctr" defTabSz="609630" rtl="0" eaLnBrk="1" fontAlgn="auto" latinLnBrk="0" hangingPunct="1">
                  <a:lnSpc>
                    <a:spcPct val="103703"/>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p:txBody>
          </p:sp>
        </p:grpSp>
        <p:sp>
          <p:nvSpPr>
            <p:cNvPr id="18" name="TextBox 18"/>
            <p:cNvSpPr txBox="1"/>
            <p:nvPr/>
          </p:nvSpPr>
          <p:spPr>
            <a:xfrm>
              <a:off x="7280745" y="4110131"/>
              <a:ext cx="460294" cy="1224054"/>
            </a:xfrm>
            <a:prstGeom prst="rect">
              <a:avLst/>
            </a:prstGeom>
          </p:spPr>
          <p:txBody>
            <a:bodyPr lIns="0" tIns="0" rIns="0" bIns="0" rtlCol="0" anchor="t">
              <a:spAutoFit/>
            </a:bodyPr>
            <a:lstStyle/>
            <a:p>
              <a:pPr marL="0" marR="0" lvl="0" indent="0" algn="l" defTabSz="609630" rtl="0" eaLnBrk="1" fontAlgn="auto" latinLnBrk="0" hangingPunct="1">
                <a:lnSpc>
                  <a:spcPct val="158015"/>
                </a:lnSpc>
                <a:spcBef>
                  <a:spcPts val="0"/>
                </a:spcBef>
                <a:spcAft>
                  <a:spcPts val="0"/>
                </a:spcAft>
                <a:buClrTx/>
                <a:buSzTx/>
                <a:buFontTx/>
                <a:buNone/>
                <a:tabLst/>
                <a:defRPr/>
              </a:pPr>
              <a:r>
                <a:rPr kumimoji="0" lang="en-US" sz="2844" b="0" i="0" u="none" strike="noStrike" kern="1200" cap="none" spc="0" normalizeH="0" baseline="0" noProof="0">
                  <a:ln>
                    <a:noFill/>
                  </a:ln>
                  <a:solidFill>
                    <a:srgbClr val="3B7E00"/>
                  </a:solidFill>
                  <a:effectLst/>
                  <a:uLnTx/>
                  <a:uFillTx/>
                  <a:latin typeface="Open Sans Extra Bold"/>
                  <a:ea typeface="+mn-ea"/>
                  <a:cs typeface="+mn-cs"/>
                </a:rPr>
                <a:t>2</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9" name="Group 19"/>
            <p:cNvGrpSpPr/>
            <p:nvPr/>
          </p:nvGrpSpPr>
          <p:grpSpPr>
            <a:xfrm>
              <a:off x="12901788" y="4133587"/>
              <a:ext cx="1598656" cy="159865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76200" y="57150"/>
                <a:ext cx="660400" cy="679450"/>
              </a:xfrm>
              <a:prstGeom prst="rect">
                <a:avLst/>
              </a:prstGeom>
            </p:spPr>
            <p:txBody>
              <a:bodyPr lIns="33867" tIns="33867" rIns="33867" bIns="33867" rtlCol="0" anchor="ctr"/>
              <a:lstStyle/>
              <a:p>
                <a:pPr marL="0" marR="0" lvl="0" indent="0" algn="ctr" defTabSz="609630" rtl="0" eaLnBrk="1" fontAlgn="auto" latinLnBrk="0" hangingPunct="1">
                  <a:lnSpc>
                    <a:spcPct val="103703"/>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p:txBody>
          </p:sp>
        </p:grpSp>
        <p:sp>
          <p:nvSpPr>
            <p:cNvPr id="22" name="TextBox 22"/>
            <p:cNvSpPr txBox="1"/>
            <p:nvPr/>
          </p:nvSpPr>
          <p:spPr>
            <a:xfrm>
              <a:off x="13508619" y="4133586"/>
              <a:ext cx="920588" cy="1224054"/>
            </a:xfrm>
            <a:prstGeom prst="rect">
              <a:avLst/>
            </a:prstGeom>
          </p:spPr>
          <p:txBody>
            <a:bodyPr lIns="0" tIns="0" rIns="0" bIns="0" rtlCol="0" anchor="t">
              <a:spAutoFit/>
            </a:bodyPr>
            <a:lstStyle/>
            <a:p>
              <a:pPr marL="0" marR="0" lvl="0" indent="0" algn="l" defTabSz="609630" rtl="0" eaLnBrk="1" fontAlgn="auto" latinLnBrk="0" hangingPunct="1">
                <a:lnSpc>
                  <a:spcPct val="158015"/>
                </a:lnSpc>
                <a:spcBef>
                  <a:spcPts val="0"/>
                </a:spcBef>
                <a:spcAft>
                  <a:spcPts val="0"/>
                </a:spcAft>
                <a:buClrTx/>
                <a:buSzTx/>
                <a:buFontTx/>
                <a:buNone/>
                <a:tabLst/>
                <a:defRPr/>
              </a:pPr>
              <a:r>
                <a:rPr kumimoji="0" lang="en-US" sz="2844" b="0" i="0" u="none" strike="noStrike" kern="1200" cap="none" spc="0" normalizeH="0" baseline="0" noProof="0">
                  <a:ln>
                    <a:noFill/>
                  </a:ln>
                  <a:solidFill>
                    <a:srgbClr val="3B7E00"/>
                  </a:solidFill>
                  <a:effectLst/>
                  <a:uLnTx/>
                  <a:uFillTx/>
                  <a:latin typeface="Open Sans Extra Bold"/>
                  <a:ea typeface="+mn-ea"/>
                  <a:cs typeface="+mn-cs"/>
                </a:rPr>
                <a:t>3</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p:cNvGrpSpPr/>
            <p:nvPr/>
          </p:nvGrpSpPr>
          <p:grpSpPr>
            <a:xfrm>
              <a:off x="18821563" y="4133587"/>
              <a:ext cx="1598656" cy="1598656"/>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p:cNvSpPr txBox="1"/>
              <p:nvPr/>
            </p:nvSpPr>
            <p:spPr>
              <a:xfrm>
                <a:off x="76200" y="57150"/>
                <a:ext cx="660400" cy="679450"/>
              </a:xfrm>
              <a:prstGeom prst="rect">
                <a:avLst/>
              </a:prstGeom>
            </p:spPr>
            <p:txBody>
              <a:bodyPr lIns="33867" tIns="33867" rIns="33867" bIns="33867" rtlCol="0" anchor="ctr"/>
              <a:lstStyle/>
              <a:p>
                <a:pPr marL="0" marR="0" lvl="0" indent="0" algn="ctr" defTabSz="609630" rtl="0" eaLnBrk="1" fontAlgn="auto" latinLnBrk="0" hangingPunct="1">
                  <a:lnSpc>
                    <a:spcPct val="103703"/>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p:txBody>
          </p:sp>
        </p:grpSp>
        <p:sp>
          <p:nvSpPr>
            <p:cNvPr id="26" name="TextBox 26"/>
            <p:cNvSpPr txBox="1"/>
            <p:nvPr/>
          </p:nvSpPr>
          <p:spPr>
            <a:xfrm>
              <a:off x="19426361" y="4190888"/>
              <a:ext cx="460294" cy="1224054"/>
            </a:xfrm>
            <a:prstGeom prst="rect">
              <a:avLst/>
            </a:prstGeom>
          </p:spPr>
          <p:txBody>
            <a:bodyPr lIns="0" tIns="0" rIns="0" bIns="0" rtlCol="0" anchor="t">
              <a:spAutoFit/>
            </a:bodyPr>
            <a:lstStyle/>
            <a:p>
              <a:pPr marL="0" marR="0" lvl="0" indent="0" algn="l" defTabSz="609630" rtl="0" eaLnBrk="1" fontAlgn="auto" latinLnBrk="0" hangingPunct="1">
                <a:lnSpc>
                  <a:spcPct val="158015"/>
                </a:lnSpc>
                <a:spcBef>
                  <a:spcPts val="0"/>
                </a:spcBef>
                <a:spcAft>
                  <a:spcPts val="0"/>
                </a:spcAft>
                <a:buClrTx/>
                <a:buSzTx/>
                <a:buFontTx/>
                <a:buNone/>
                <a:tabLst/>
                <a:defRPr/>
              </a:pPr>
              <a:r>
                <a:rPr kumimoji="0" lang="en-US" sz="2844" b="0" i="0" u="none" strike="noStrike" kern="1200" cap="none" spc="0" normalizeH="0" baseline="0" noProof="0">
                  <a:ln>
                    <a:noFill/>
                  </a:ln>
                  <a:solidFill>
                    <a:srgbClr val="3B7E00"/>
                  </a:solidFill>
                  <a:effectLst/>
                  <a:uLnTx/>
                  <a:uFillTx/>
                  <a:latin typeface="Open Sans Extra Bold"/>
                  <a:ea typeface="+mn-ea"/>
                  <a:cs typeface="+mn-cs"/>
                </a:rPr>
                <a:t>4</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215154" y="-85725"/>
              <a:ext cx="3385578" cy="861904"/>
            </a:xfrm>
            <a:prstGeom prst="rect">
              <a:avLst/>
            </a:prstGeom>
          </p:spPr>
          <p:txBody>
            <a:bodyPr lIns="0" tIns="0" rIns="0" bIns="0" rtlCol="0" anchor="t">
              <a:spAutoFit/>
            </a:bodyPr>
            <a:lstStyle/>
            <a:p>
              <a:pPr marL="0" marR="0" lvl="0" indent="0" algn="ctr" defTabSz="609630" rtl="0" eaLnBrk="1" fontAlgn="auto" latinLnBrk="0" hangingPunct="1">
                <a:lnSpc>
                  <a:spcPct val="155555"/>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Poppins Medium"/>
                  <a:ea typeface="+mn-ea"/>
                  <a:cs typeface="+mn-cs"/>
                </a:rPr>
                <a:t>Beginning...</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0" y="1049341"/>
              <a:ext cx="3815884" cy="1270734"/>
            </a:xfrm>
            <a:prstGeom prst="rect">
              <a:avLst/>
            </a:prstGeom>
          </p:spPr>
          <p:txBody>
            <a:bodyPr lIns="0" tIns="0" rIns="0" bIns="0" rtlCol="0" anchor="t">
              <a:spAutoFit/>
            </a:bodyPr>
            <a:lstStyle/>
            <a:p>
              <a:pPr marL="0" marR="0" lvl="0" indent="0" algn="ctr" defTabSz="609630" rtl="0" eaLnBrk="1" fontAlgn="auto" latinLnBrk="0" hangingPunct="1">
                <a:lnSpc>
                  <a:spcPct val="155555"/>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Light Bold"/>
                  <a:ea typeface="+mn-ea"/>
                  <a:cs typeface="+mn-cs"/>
                </a:rPr>
                <a:t>Created in 1996 by Safe Drinking Water Act</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12064812" y="-85725"/>
              <a:ext cx="3450344" cy="861904"/>
            </a:xfrm>
            <a:prstGeom prst="rect">
              <a:avLst/>
            </a:prstGeom>
          </p:spPr>
          <p:txBody>
            <a:bodyPr lIns="0" tIns="0" rIns="0" bIns="0" rtlCol="0" anchor="t">
              <a:spAutoFit/>
            </a:bodyPr>
            <a:lstStyle/>
            <a:p>
              <a:pPr marL="0" marR="0" lvl="0" indent="0" algn="ctr" defTabSz="609630" rtl="0" eaLnBrk="1" fontAlgn="auto" latinLnBrk="0" hangingPunct="1">
                <a:lnSpc>
                  <a:spcPct val="155555"/>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Poppins Medium"/>
                  <a:ea typeface="+mn-ea"/>
                  <a:cs typeface="+mn-cs"/>
                </a:rPr>
                <a:t>Annually...</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11835124" y="1049341"/>
              <a:ext cx="3909722" cy="1942967"/>
            </a:xfrm>
            <a:prstGeom prst="rect">
              <a:avLst/>
            </a:prstGeom>
          </p:spPr>
          <p:txBody>
            <a:bodyPr lIns="0" tIns="0" rIns="0" bIns="0" rtlCol="0" anchor="t">
              <a:spAutoFit/>
            </a:bodyPr>
            <a:lstStyle/>
            <a:p>
              <a:pPr marL="0" marR="0" lvl="0" indent="0" algn="ctr" defTabSz="609630" rtl="0" eaLnBrk="1" fontAlgn="auto" latinLnBrk="0" hangingPunct="1">
                <a:lnSpc>
                  <a:spcPct val="155555"/>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Light Bold"/>
                  <a:ea typeface="+mn-ea"/>
                  <a:cs typeface="+mn-cs"/>
                </a:rPr>
                <a:t>The SRF program is allotted funds annually based on needs survey</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p:cNvSpPr txBox="1"/>
            <p:nvPr/>
          </p:nvSpPr>
          <p:spPr>
            <a:xfrm>
              <a:off x="6166970" y="-85725"/>
              <a:ext cx="2865588" cy="861904"/>
            </a:xfrm>
            <a:prstGeom prst="rect">
              <a:avLst/>
            </a:prstGeom>
          </p:spPr>
          <p:txBody>
            <a:bodyPr lIns="0" tIns="0" rIns="0" bIns="0" rtlCol="0" anchor="t">
              <a:spAutoFit/>
            </a:bodyPr>
            <a:lstStyle/>
            <a:p>
              <a:pPr marL="0" marR="0" lvl="0" indent="0" algn="ctr" defTabSz="609630" rtl="0" eaLnBrk="1" fontAlgn="auto" latinLnBrk="0" hangingPunct="1">
                <a:lnSpc>
                  <a:spcPct val="155555"/>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Poppins Medium"/>
                  <a:ea typeface="+mn-ea"/>
                  <a:cs typeface="+mn-cs"/>
                </a:rPr>
                <a:t>Purpose...</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4931586" y="936217"/>
              <a:ext cx="5272926" cy="1942949"/>
            </a:xfrm>
            <a:prstGeom prst="rect">
              <a:avLst/>
            </a:prstGeom>
          </p:spPr>
          <p:txBody>
            <a:bodyPr wrap="square" lIns="0" tIns="0" rIns="0" bIns="0" rtlCol="0" anchor="t">
              <a:spAutoFit/>
            </a:bodyPr>
            <a:lstStyle/>
            <a:p>
              <a:pPr marL="0" marR="0" lvl="0" indent="0" algn="ctr" defTabSz="609630" rtl="0" eaLnBrk="1" fontAlgn="auto" latinLnBrk="0" hangingPunct="1">
                <a:lnSpc>
                  <a:spcPct val="155555"/>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Light Bold"/>
                  <a:ea typeface="+mn-ea"/>
                  <a:cs typeface="+mn-cs"/>
                </a:rPr>
                <a:t>Provide low interest loans and financial assistance for public water supply projects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33"/>
            <p:cNvSpPr txBox="1"/>
            <p:nvPr/>
          </p:nvSpPr>
          <p:spPr>
            <a:xfrm>
              <a:off x="18392040" y="-85725"/>
              <a:ext cx="2686240" cy="861904"/>
            </a:xfrm>
            <a:prstGeom prst="rect">
              <a:avLst/>
            </a:prstGeom>
          </p:spPr>
          <p:txBody>
            <a:bodyPr lIns="0" tIns="0" rIns="0" bIns="0" rtlCol="0" anchor="t">
              <a:spAutoFit/>
            </a:bodyPr>
            <a:lstStyle/>
            <a:p>
              <a:pPr marL="0" marR="0" lvl="0" indent="0" algn="ctr" defTabSz="609630" rtl="0" eaLnBrk="1" fontAlgn="auto" latinLnBrk="0" hangingPunct="1">
                <a:lnSpc>
                  <a:spcPct val="155555"/>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Poppins Medium"/>
                  <a:ea typeface="+mn-ea"/>
                  <a:cs typeface="+mn-cs"/>
                </a:rPr>
                <a:t>To Date...</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4"/>
            <p:cNvSpPr txBox="1"/>
            <p:nvPr/>
          </p:nvSpPr>
          <p:spPr>
            <a:xfrm>
              <a:off x="16690152" y="973925"/>
              <a:ext cx="5597378" cy="2613641"/>
            </a:xfrm>
            <a:prstGeom prst="rect">
              <a:avLst/>
            </a:prstGeom>
          </p:spPr>
          <p:txBody>
            <a:bodyPr wrap="square" lIns="0" tIns="0" rIns="0" bIns="0" rtlCol="0" anchor="t">
              <a:spAutoFit/>
            </a:bodyPr>
            <a:lstStyle/>
            <a:p>
              <a:pPr marL="0" marR="0" lvl="0" indent="0" algn="ctr" defTabSz="609630" rtl="0" eaLnBrk="1" fontAlgn="auto" latinLnBrk="0" hangingPunct="1">
                <a:lnSpc>
                  <a:spcPct val="155555"/>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Light Bold"/>
                  <a:ea typeface="+mn-ea"/>
                  <a:cs typeface="+mn-cs"/>
                </a:rPr>
                <a:t>Oklahoma DWSRF has funded over 2 Billion in water improvement projects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609630" rtl="0" eaLnBrk="1" fontAlgn="auto" latinLnBrk="0" hangingPunct="1">
                <a:lnSpc>
                  <a:spcPct val="155555"/>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pen Sans Light Bold"/>
                <a:ea typeface="+mn-ea"/>
                <a:cs typeface="+mn-cs"/>
              </a:endParaRPr>
            </a:p>
          </p:txBody>
        </p:sp>
      </p:grpSp>
      <p:sp>
        <p:nvSpPr>
          <p:cNvPr id="35" name="TextBox 35"/>
          <p:cNvSpPr txBox="1"/>
          <p:nvPr/>
        </p:nvSpPr>
        <p:spPr>
          <a:xfrm>
            <a:off x="287770" y="5945677"/>
            <a:ext cx="11541801" cy="515782"/>
          </a:xfrm>
          <a:prstGeom prst="rect">
            <a:avLst/>
          </a:prstGeom>
        </p:spPr>
        <p:txBody>
          <a:bodyPr lIns="0" tIns="0" rIns="0" bIns="0" rtlCol="0" anchor="t">
            <a:spAutoFit/>
          </a:bodyPr>
          <a:lstStyle/>
          <a:p>
            <a:pPr marL="0" marR="0" lvl="0" indent="0" algn="ctr" defTabSz="609630" rtl="0" eaLnBrk="1" fontAlgn="auto" latinLnBrk="0" hangingPunct="1">
              <a:lnSpc>
                <a:spcPct val="156435"/>
              </a:lnSpc>
              <a:spcBef>
                <a:spcPts val="0"/>
              </a:spcBef>
              <a:spcAft>
                <a:spcPts val="0"/>
              </a:spcAft>
              <a:buClrTx/>
              <a:buSzTx/>
              <a:buFontTx/>
              <a:buNone/>
              <a:tabLst/>
              <a:defRPr/>
            </a:pPr>
            <a:r>
              <a:rPr kumimoji="0" lang="en-US" sz="2413" b="0" i="0" u="none" strike="noStrike" kern="1200" cap="none" spc="0" normalizeH="0" baseline="0" noProof="0">
                <a:ln>
                  <a:noFill/>
                </a:ln>
                <a:solidFill>
                  <a:srgbClr val="FFFFFF"/>
                </a:solidFill>
                <a:effectLst/>
                <a:uLnTx/>
                <a:uFillTx/>
                <a:latin typeface="Open Sans Light"/>
                <a:ea typeface="+mn-ea"/>
                <a:cs typeface="+mn-cs"/>
              </a:rPr>
              <a:t>Co-administered by DEQ DWSRF and the Oklahoma Water Resources Board</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FFEB"/>
        </a:solidFill>
        <a:effectLst/>
      </p:bgPr>
    </p:bg>
    <p:spTree>
      <p:nvGrpSpPr>
        <p:cNvPr id="1" name=""/>
        <p:cNvGrpSpPr/>
        <p:nvPr/>
      </p:nvGrpSpPr>
      <p:grpSpPr>
        <a:xfrm>
          <a:off x="0" y="0"/>
          <a:ext cx="0" cy="0"/>
          <a:chOff x="0" y="0"/>
          <a:chExt cx="0" cy="0"/>
        </a:xfrm>
      </p:grpSpPr>
      <p:sp>
        <p:nvSpPr>
          <p:cNvPr id="2" name="TextBox 2"/>
          <p:cNvSpPr txBox="1"/>
          <p:nvPr/>
        </p:nvSpPr>
        <p:spPr>
          <a:xfrm>
            <a:off x="3703258" y="-18629"/>
            <a:ext cx="4785485" cy="1190390"/>
          </a:xfrm>
          <a:prstGeom prst="rect">
            <a:avLst/>
          </a:prstGeom>
        </p:spPr>
        <p:txBody>
          <a:bodyPr lIns="0" tIns="0" rIns="0" bIns="0" rtlCol="0" anchor="t">
            <a:spAutoFit/>
          </a:bodyPr>
          <a:lstStyle/>
          <a:p>
            <a:pPr marL="0" marR="0" lvl="0" indent="0" algn="ctr" defTabSz="609630" rtl="0" eaLnBrk="1" fontAlgn="auto" latinLnBrk="0" hangingPunct="1">
              <a:lnSpc>
                <a:spcPct val="156839"/>
              </a:lnSpc>
              <a:spcBef>
                <a:spcPts val="0"/>
              </a:spcBef>
              <a:spcAft>
                <a:spcPts val="0"/>
              </a:spcAft>
              <a:buClrTx/>
              <a:buSzTx/>
              <a:buFontTx/>
              <a:buNone/>
              <a:tabLst/>
              <a:defRPr/>
            </a:pPr>
            <a:r>
              <a:rPr kumimoji="0" lang="en-US" sz="5495" b="0" i="0" u="none" strike="noStrike" kern="1200" cap="none" spc="0" normalizeH="0" baseline="0" noProof="0">
                <a:ln>
                  <a:noFill/>
                </a:ln>
                <a:solidFill>
                  <a:srgbClr val="295B01"/>
                </a:solidFill>
                <a:effectLst/>
                <a:uLnTx/>
                <a:uFillTx/>
                <a:latin typeface="Poppins ExtraBold"/>
                <a:ea typeface="+mn-ea"/>
                <a:cs typeface="+mn-cs"/>
              </a:rPr>
              <a:t>Why DWSRF?</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139848" y="1885822"/>
            <a:ext cx="2707025" cy="4699123"/>
            <a:chOff x="0" y="3385"/>
            <a:chExt cx="5414050" cy="9398243"/>
          </a:xfrm>
        </p:grpSpPr>
        <p:grpSp>
          <p:nvGrpSpPr>
            <p:cNvPr id="4" name="Group 4"/>
            <p:cNvGrpSpPr>
              <a:grpSpLocks noChangeAspect="1"/>
            </p:cNvGrpSpPr>
            <p:nvPr/>
          </p:nvGrpSpPr>
          <p:grpSpPr>
            <a:xfrm>
              <a:off x="1014520" y="3385"/>
              <a:ext cx="3385016" cy="3498543"/>
              <a:chOff x="6350" y="6350"/>
              <a:chExt cx="6350012" cy="6562979"/>
            </a:xfrm>
          </p:grpSpPr>
          <p:sp>
            <p:nvSpPr>
              <p:cNvPr id="5" name="Freeform 5"/>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l="-27563" r="-2756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0" y="3898070"/>
              <a:ext cx="5414050" cy="5503558"/>
            </a:xfrm>
            <a:prstGeom prst="rect">
              <a:avLst/>
            </a:prstGeom>
          </p:spPr>
          <p:txBody>
            <a:bodyPr lIns="0" tIns="0" rIns="0" bIns="0" rtlCol="0" anchor="t">
              <a:spAutoFit/>
            </a:bodyPr>
            <a:lstStyle/>
            <a:p>
              <a:pPr marL="409575" marR="0" lvl="1" indent="-204470" algn="just" defTabSz="609630" rtl="0" eaLnBrk="1" fontAlgn="auto" latinLnBrk="0" hangingPunct="1">
                <a:lnSpc>
                  <a:spcPct val="159699"/>
                </a:lnSpc>
                <a:spcBef>
                  <a:spcPts val="0"/>
                </a:spcBef>
                <a:spcAft>
                  <a:spcPts val="0"/>
                </a:spcAft>
                <a:buClrTx/>
                <a:buSzTx/>
                <a:buFont typeface="Arial"/>
                <a:buChar char="•"/>
                <a:tabLst/>
                <a:defRPr/>
              </a:pPr>
              <a:r>
                <a:rPr kumimoji="0" lang="en-US" sz="1899" b="0" i="0" u="none" strike="noStrike" kern="1200" cap="none" spc="0" normalizeH="0" baseline="0" noProof="0">
                  <a:ln>
                    <a:noFill/>
                  </a:ln>
                  <a:solidFill>
                    <a:schemeClr val="bg1">
                      <a:lumMod val="85000"/>
                    </a:schemeClr>
                  </a:solidFill>
                  <a:effectLst/>
                  <a:uLnTx/>
                  <a:uFillTx/>
                  <a:latin typeface="Open Sans Light Bold"/>
                  <a:ea typeface="+mn-ea"/>
                  <a:cs typeface="+mn-cs"/>
                </a:rPr>
                <a:t>Interest rates 30% below market</a:t>
              </a:r>
              <a:endParaRPr kumimoji="0" lang="en-US" sz="1800" b="0" i="0" u="none" strike="noStrike" kern="1200" cap="none" spc="0" normalizeH="0" baseline="0" noProof="0">
                <a:ln>
                  <a:noFill/>
                </a:ln>
                <a:solidFill>
                  <a:schemeClr val="bg1">
                    <a:lumMod val="85000"/>
                  </a:schemeClr>
                </a:solidFill>
                <a:effectLst/>
                <a:uLnTx/>
                <a:uFillTx/>
                <a:latin typeface="Calibri"/>
                <a:ea typeface="+mn-ea"/>
                <a:cs typeface="+mn-cs"/>
              </a:endParaRPr>
            </a:p>
            <a:p>
              <a:pPr marL="409575" marR="0" lvl="1" indent="-204470" defTabSz="609630" rtl="0" eaLnBrk="1" fontAlgn="auto" latinLnBrk="0" hangingPunct="1">
                <a:lnSpc>
                  <a:spcPct val="159699"/>
                </a:lnSpc>
                <a:spcBef>
                  <a:spcPts val="0"/>
                </a:spcBef>
                <a:spcAft>
                  <a:spcPts val="0"/>
                </a:spcAft>
                <a:buClrTx/>
                <a:buSzTx/>
                <a:buFont typeface="Arial"/>
                <a:buChar char="•"/>
                <a:tabLst/>
                <a:defRPr/>
              </a:pPr>
              <a:r>
                <a:rPr kumimoji="0" lang="en-US" sz="1899" b="0" i="0" u="none" strike="noStrike" kern="1200" cap="none" spc="0" normalizeH="0" baseline="0" noProof="0">
                  <a:ln>
                    <a:noFill/>
                  </a:ln>
                  <a:solidFill>
                    <a:schemeClr val="bg1">
                      <a:lumMod val="85000"/>
                    </a:schemeClr>
                  </a:solidFill>
                  <a:effectLst/>
                  <a:uLnTx/>
                  <a:uFillTx/>
                  <a:latin typeface="Open Sans Light Bold"/>
                  <a:ea typeface="+mn-ea"/>
                  <a:cs typeface="+mn-cs"/>
                </a:rPr>
                <a:t>Ability to finance 100%</a:t>
              </a:r>
            </a:p>
            <a:p>
              <a:pPr marL="409575" marR="0" lvl="1" indent="-204470" algn="l" defTabSz="609630" rtl="0" eaLnBrk="1" fontAlgn="auto" latinLnBrk="0" hangingPunct="1">
                <a:lnSpc>
                  <a:spcPct val="159699"/>
                </a:lnSpc>
                <a:spcBef>
                  <a:spcPts val="0"/>
                </a:spcBef>
                <a:spcAft>
                  <a:spcPts val="0"/>
                </a:spcAft>
                <a:buClrTx/>
                <a:buSzTx/>
                <a:buFont typeface="Arial"/>
                <a:buChar char="•"/>
                <a:tabLst/>
                <a:defRPr/>
              </a:pPr>
              <a:r>
                <a:rPr kumimoji="0" lang="en-US" sz="1899" b="0" i="0" u="none" strike="noStrike" kern="1200" cap="none" spc="0" normalizeH="0" baseline="0" noProof="0">
                  <a:ln>
                    <a:noFill/>
                  </a:ln>
                  <a:solidFill>
                    <a:schemeClr val="bg1">
                      <a:lumMod val="85000"/>
                    </a:schemeClr>
                  </a:solidFill>
                  <a:effectLst/>
                  <a:uLnTx/>
                  <a:uFillTx/>
                  <a:latin typeface="Open Sans Light Bold"/>
                  <a:ea typeface="+mn-ea"/>
                  <a:cs typeface="+mn-cs"/>
                </a:rPr>
                <a:t>Terms up to 30 years</a:t>
              </a:r>
            </a:p>
            <a:p>
              <a:pPr marL="0" marR="0" lvl="0" indent="0" algn="just" defTabSz="609630" rtl="0" eaLnBrk="1" fontAlgn="auto" latinLnBrk="0" hangingPunct="1">
                <a:lnSpc>
                  <a:spcPct val="159699"/>
                </a:lnSpc>
                <a:spcBef>
                  <a:spcPts val="0"/>
                </a:spcBef>
                <a:spcAft>
                  <a:spcPts val="0"/>
                </a:spcAft>
                <a:buClrTx/>
                <a:buSzTx/>
                <a:buFontTx/>
                <a:buNone/>
                <a:tabLst/>
                <a:defRPr/>
              </a:pPr>
              <a:endParaRPr kumimoji="0" lang="en-US" sz="1899" b="0" i="0" u="none" strike="noStrike" kern="1200" cap="none" spc="0" normalizeH="0" baseline="0" noProof="0">
                <a:ln>
                  <a:noFill/>
                </a:ln>
                <a:solidFill>
                  <a:srgbClr val="04051F"/>
                </a:solidFill>
                <a:effectLst/>
                <a:uLnTx/>
                <a:uFillTx/>
                <a:latin typeface="Open Sans Light Bold"/>
                <a:ea typeface="+mn-ea"/>
                <a:cs typeface="+mn-cs"/>
              </a:endParaRPr>
            </a:p>
          </p:txBody>
        </p:sp>
      </p:grpSp>
      <p:grpSp>
        <p:nvGrpSpPr>
          <p:cNvPr id="7" name="Group 7"/>
          <p:cNvGrpSpPr/>
          <p:nvPr/>
        </p:nvGrpSpPr>
        <p:grpSpPr>
          <a:xfrm>
            <a:off x="470621" y="687396"/>
            <a:ext cx="2585921" cy="5262880"/>
            <a:chOff x="-217712" y="3377"/>
            <a:chExt cx="5171841" cy="10525757"/>
          </a:xfrm>
        </p:grpSpPr>
        <p:grpSp>
          <p:nvGrpSpPr>
            <p:cNvPr id="8" name="Group 8"/>
            <p:cNvGrpSpPr>
              <a:grpSpLocks noChangeAspect="1"/>
            </p:cNvGrpSpPr>
            <p:nvPr/>
          </p:nvGrpSpPr>
          <p:grpSpPr>
            <a:xfrm>
              <a:off x="646032" y="3377"/>
              <a:ext cx="3377367" cy="3490637"/>
              <a:chOff x="6350" y="6350"/>
              <a:chExt cx="6350012" cy="6562979"/>
            </a:xfrm>
          </p:grpSpPr>
          <p:sp>
            <p:nvSpPr>
              <p:cNvPr id="9" name="Freeform 9"/>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4"/>
                <a:stretch>
                  <a:fillRect l="-27515" r="-2751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217712" y="3963364"/>
              <a:ext cx="5171841" cy="6565770"/>
            </a:xfrm>
            <a:prstGeom prst="rect">
              <a:avLst/>
            </a:prstGeom>
          </p:spPr>
          <p:txBody>
            <a:bodyPr wrap="square" lIns="0" tIns="0" rIns="0" bIns="0" rtlCol="0" anchor="t">
              <a:spAutoFit/>
            </a:bodyPr>
            <a:lstStyle/>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1973" b="0" i="0" u="none" strike="noStrike" kern="1200" cap="none" spc="0" normalizeH="0" baseline="0" noProof="0">
                  <a:ln>
                    <a:noFill/>
                  </a:ln>
                  <a:solidFill>
                    <a:srgbClr val="04051F"/>
                  </a:solidFill>
                  <a:effectLst/>
                  <a:uLnTx/>
                  <a:uFillTx/>
                  <a:latin typeface="Open Sans Light Bold"/>
                  <a:ea typeface="+mn-ea"/>
                  <a:cs typeface="+mn-cs"/>
                </a:rPr>
                <a:t>Subsidy or “free” monies potential</a:t>
              </a:r>
              <a:br>
                <a:rPr kumimoji="0" lang="en-US" sz="1973" b="0" i="0" u="none" strike="noStrike" kern="1200" cap="none" spc="0" normalizeH="0" baseline="0" noProof="0">
                  <a:ln>
                    <a:noFill/>
                  </a:ln>
                  <a:solidFill>
                    <a:srgbClr val="04051F"/>
                  </a:solidFill>
                  <a:effectLst/>
                  <a:uLnTx/>
                  <a:uFillTx/>
                  <a:latin typeface="Open Sans Light Bold"/>
                  <a:ea typeface="+mn-ea"/>
                  <a:cs typeface="+mn-cs"/>
                </a:rPr>
              </a:br>
              <a:r>
                <a:rPr kumimoji="0" lang="en-US" sz="1973" b="0" i="0" u="none" strike="noStrike" kern="1200" cap="none" spc="0" normalizeH="0" baseline="0" noProof="0">
                  <a:ln>
                    <a:noFill/>
                  </a:ln>
                  <a:solidFill>
                    <a:srgbClr val="04051F"/>
                  </a:solidFill>
                  <a:effectLst/>
                  <a:uLnTx/>
                  <a:uFillTx/>
                  <a:latin typeface="Open Sans Light Bold"/>
                  <a:ea typeface="+mn-ea"/>
                  <a:cs typeface="+mn-cs"/>
                </a:rPr>
                <a:t>Broad Eligibilities</a:t>
              </a:r>
            </a:p>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1973" b="0" i="0" u="none" strike="noStrike" kern="1200" cap="none" spc="0" normalizeH="0" baseline="0" noProof="0">
                  <a:ln>
                    <a:noFill/>
                  </a:ln>
                  <a:solidFill>
                    <a:srgbClr val="04051F"/>
                  </a:solidFill>
                  <a:effectLst/>
                  <a:uLnTx/>
                  <a:uFillTx/>
                  <a:latin typeface="Open Sans Light Bold"/>
                  <a:ea typeface="+mn-ea"/>
                  <a:cs typeface="+mn-cs"/>
                </a:rPr>
                <a:t>Upfront planning &amp; design assistance</a:t>
              </a:r>
            </a:p>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1973" b="0" i="0" u="none" strike="noStrike" kern="1200" cap="none" spc="0" normalizeH="0" baseline="0" noProof="0">
                  <a:ln>
                    <a:noFill/>
                  </a:ln>
                  <a:solidFill>
                    <a:srgbClr val="04051F"/>
                  </a:solidFill>
                  <a:effectLst/>
                  <a:uLnTx/>
                  <a:uFillTx/>
                  <a:latin typeface="Open Sans Light Bold"/>
                  <a:ea typeface="+mn-ea"/>
                  <a:cs typeface="+mn-cs"/>
                </a:rPr>
                <a:t>Free technical assistance</a:t>
              </a:r>
            </a:p>
          </p:txBody>
        </p:sp>
      </p:grpSp>
      <p:grpSp>
        <p:nvGrpSpPr>
          <p:cNvPr id="11" name="Group 11"/>
          <p:cNvGrpSpPr/>
          <p:nvPr/>
        </p:nvGrpSpPr>
        <p:grpSpPr>
          <a:xfrm>
            <a:off x="6094544" y="1748303"/>
            <a:ext cx="2889747" cy="5069130"/>
            <a:chOff x="-50240" y="3192"/>
            <a:chExt cx="5344062" cy="10730582"/>
          </a:xfrm>
        </p:grpSpPr>
        <p:grpSp>
          <p:nvGrpSpPr>
            <p:cNvPr id="12" name="Group 12"/>
            <p:cNvGrpSpPr>
              <a:grpSpLocks noChangeAspect="1"/>
            </p:cNvGrpSpPr>
            <p:nvPr/>
          </p:nvGrpSpPr>
          <p:grpSpPr>
            <a:xfrm>
              <a:off x="1051051" y="3192"/>
              <a:ext cx="3191726" cy="3298770"/>
              <a:chOff x="6350" y="6350"/>
              <a:chExt cx="6350012" cy="6562979"/>
            </a:xfrm>
          </p:grpSpPr>
          <p:sp>
            <p:nvSpPr>
              <p:cNvPr id="13" name="Freeform 1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5"/>
                <a:stretch>
                  <a:fillRect l="-41870" r="-4187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4"/>
            <p:cNvSpPr txBox="1"/>
            <p:nvPr/>
          </p:nvSpPr>
          <p:spPr>
            <a:xfrm>
              <a:off x="-50240" y="3211065"/>
              <a:ext cx="5344062" cy="7522709"/>
            </a:xfrm>
            <a:prstGeom prst="rect">
              <a:avLst/>
            </a:prstGeom>
          </p:spPr>
          <p:txBody>
            <a:bodyPr wrap="square" lIns="0" tIns="0" rIns="0" bIns="0" rtlCol="0" anchor="t">
              <a:spAutoFit/>
            </a:bodyPr>
            <a:lstStyle/>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Delay to repay </a:t>
              </a:r>
              <a:endParaRPr kumimoji="0" lang="en-US" sz="1800" b="0" i="0" u="none" strike="noStrike" kern="1200" cap="none" spc="0" normalizeH="0" baseline="0" noProof="0">
                <a:ln>
                  <a:noFill/>
                </a:ln>
                <a:solidFill>
                  <a:schemeClr val="bg1">
                    <a:lumMod val="85000"/>
                  </a:schemeClr>
                </a:solidFill>
                <a:effectLst/>
                <a:uLnTx/>
                <a:uFillTx/>
                <a:latin typeface="Calibri"/>
                <a:ea typeface="+mn-ea"/>
                <a:cs typeface="+mn-cs"/>
              </a:endParaRP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Construction period</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No interest until funds  reimbursed</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No interest if unused/funds may be de-obligated</a:t>
              </a:r>
            </a:p>
            <a:p>
              <a:pPr marL="0" marR="0" lvl="0" indent="0" algn="l" defTabSz="609630" rtl="0" eaLnBrk="1" fontAlgn="auto" latinLnBrk="0" hangingPunct="1">
                <a:lnSpc>
                  <a:spcPct val="156816"/>
                </a:lnSpc>
                <a:spcBef>
                  <a:spcPts val="0"/>
                </a:spcBef>
                <a:spcAft>
                  <a:spcPts val="0"/>
                </a:spcAft>
                <a:buClrTx/>
                <a:buSzTx/>
                <a:buFontTx/>
                <a:buNone/>
                <a:tabLst/>
                <a:defRPr/>
              </a:pPr>
              <a:endParaRPr kumimoji="0" lang="en-US" sz="1865" b="0" i="0" u="none" strike="noStrike" kern="1200" cap="none" spc="0" normalizeH="0" baseline="0" noProof="0">
                <a:ln>
                  <a:noFill/>
                </a:ln>
                <a:solidFill>
                  <a:srgbClr val="04051F"/>
                </a:solidFill>
                <a:effectLst/>
                <a:uLnTx/>
                <a:uFillTx/>
                <a:latin typeface="Open Sans Light Bold"/>
                <a:ea typeface="+mn-ea"/>
                <a:cs typeface="+mn-cs"/>
              </a:endParaRPr>
            </a:p>
          </p:txBody>
        </p:sp>
      </p:grpSp>
      <p:grpSp>
        <p:nvGrpSpPr>
          <p:cNvPr id="15" name="Group 15"/>
          <p:cNvGrpSpPr/>
          <p:nvPr/>
        </p:nvGrpSpPr>
        <p:grpSpPr>
          <a:xfrm>
            <a:off x="9051199" y="687396"/>
            <a:ext cx="2552814" cy="5383757"/>
            <a:chOff x="0" y="3192"/>
            <a:chExt cx="5105627" cy="10767508"/>
          </a:xfrm>
        </p:grpSpPr>
        <p:grpSp>
          <p:nvGrpSpPr>
            <p:cNvPr id="16" name="Group 16"/>
            <p:cNvGrpSpPr>
              <a:grpSpLocks noChangeAspect="1"/>
            </p:cNvGrpSpPr>
            <p:nvPr/>
          </p:nvGrpSpPr>
          <p:grpSpPr>
            <a:xfrm>
              <a:off x="956954" y="3192"/>
              <a:ext cx="3191726" cy="3298770"/>
              <a:chOff x="6350" y="6350"/>
              <a:chExt cx="6350012" cy="6562979"/>
            </a:xfrm>
          </p:grpSpPr>
          <p:sp>
            <p:nvSpPr>
              <p:cNvPr id="17" name="Freeform 1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6"/>
                <a:stretch>
                  <a:fillRect l="-89197" r="-8919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8"/>
            <p:cNvSpPr txBox="1"/>
            <p:nvPr/>
          </p:nvSpPr>
          <p:spPr>
            <a:xfrm>
              <a:off x="0" y="3663240"/>
              <a:ext cx="5105627" cy="7107460"/>
            </a:xfrm>
            <a:prstGeom prst="rect">
              <a:avLst/>
            </a:prstGeom>
          </p:spPr>
          <p:txBody>
            <a:bodyPr lIns="0" tIns="0" rIns="0" bIns="0" rtlCol="0" anchor="t">
              <a:spAutoFit/>
            </a:bodyPr>
            <a:lstStyle/>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Refinancing and Restructuring </a:t>
              </a:r>
              <a:endParaRPr kumimoji="0" lang="en-US" sz="1800" b="0" i="0" u="none" strike="noStrike" kern="1200" cap="none" spc="0" normalizeH="0" baseline="0" noProof="0">
                <a:ln>
                  <a:noFill/>
                </a:ln>
                <a:solidFill>
                  <a:schemeClr val="bg1">
                    <a:lumMod val="85000"/>
                  </a:schemeClr>
                </a:solidFill>
                <a:effectLst/>
                <a:uLnTx/>
                <a:uFillTx/>
                <a:latin typeface="Calibri"/>
                <a:ea typeface="+mn-ea"/>
                <a:cs typeface="+mn-cs"/>
              </a:endParaRP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Repayment may be tailored to the system’s needs</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May be </a:t>
              </a:r>
              <a:r>
                <a:rPr kumimoji="0" lang="en-US" sz="1865" b="0" i="1" u="none" strike="noStrike" kern="1200" cap="none" spc="0" normalizeH="0" baseline="0" noProof="0">
                  <a:ln>
                    <a:noFill/>
                  </a:ln>
                  <a:solidFill>
                    <a:schemeClr val="bg1">
                      <a:lumMod val="85000"/>
                    </a:schemeClr>
                  </a:solidFill>
                  <a:effectLst/>
                  <a:uLnTx/>
                  <a:uFillTx/>
                  <a:latin typeface="Open Sans Light Bold"/>
                  <a:ea typeface="+mn-ea"/>
                  <a:cs typeface="+mn-cs"/>
                </a:rPr>
                <a:t>blende</a:t>
              </a: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d with other funding sources</a:t>
              </a:r>
            </a:p>
          </p:txBody>
        </p:sp>
      </p:grpSp>
    </p:spTree>
    <p:extLst>
      <p:ext uri="{BB962C8B-B14F-4D97-AF65-F5344CB8AC3E}">
        <p14:creationId xmlns:p14="http://schemas.microsoft.com/office/powerpoint/2010/main" val="2882927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FFEB"/>
        </a:solidFill>
        <a:effectLst/>
      </p:bgPr>
    </p:bg>
    <p:spTree>
      <p:nvGrpSpPr>
        <p:cNvPr id="1" name=""/>
        <p:cNvGrpSpPr/>
        <p:nvPr/>
      </p:nvGrpSpPr>
      <p:grpSpPr>
        <a:xfrm>
          <a:off x="0" y="0"/>
          <a:ext cx="0" cy="0"/>
          <a:chOff x="0" y="0"/>
          <a:chExt cx="0" cy="0"/>
        </a:xfrm>
      </p:grpSpPr>
      <p:sp>
        <p:nvSpPr>
          <p:cNvPr id="2" name="TextBox 2"/>
          <p:cNvSpPr txBox="1"/>
          <p:nvPr/>
        </p:nvSpPr>
        <p:spPr>
          <a:xfrm>
            <a:off x="3703258" y="-18629"/>
            <a:ext cx="4785485" cy="1190390"/>
          </a:xfrm>
          <a:prstGeom prst="rect">
            <a:avLst/>
          </a:prstGeom>
        </p:spPr>
        <p:txBody>
          <a:bodyPr lIns="0" tIns="0" rIns="0" bIns="0" rtlCol="0" anchor="t">
            <a:spAutoFit/>
          </a:bodyPr>
          <a:lstStyle/>
          <a:p>
            <a:pPr marL="0" marR="0" lvl="0" indent="0" algn="ctr" defTabSz="609630" rtl="0" eaLnBrk="1" fontAlgn="auto" latinLnBrk="0" hangingPunct="1">
              <a:lnSpc>
                <a:spcPct val="156839"/>
              </a:lnSpc>
              <a:spcBef>
                <a:spcPts val="0"/>
              </a:spcBef>
              <a:spcAft>
                <a:spcPts val="0"/>
              </a:spcAft>
              <a:buClrTx/>
              <a:buSzTx/>
              <a:buFontTx/>
              <a:buNone/>
              <a:tabLst/>
              <a:defRPr/>
            </a:pPr>
            <a:r>
              <a:rPr kumimoji="0" lang="en-US" sz="5495" b="0" i="0" u="none" strike="noStrike" kern="1200" cap="none" spc="0" normalizeH="0" baseline="0" noProof="0">
                <a:ln>
                  <a:noFill/>
                </a:ln>
                <a:solidFill>
                  <a:srgbClr val="295B01"/>
                </a:solidFill>
                <a:effectLst/>
                <a:uLnTx/>
                <a:uFillTx/>
                <a:latin typeface="Poppins ExtraBold"/>
                <a:ea typeface="+mn-ea"/>
                <a:cs typeface="+mn-cs"/>
              </a:rPr>
              <a:t>Why DWSRF?</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139848" y="1885822"/>
            <a:ext cx="2707025" cy="4699123"/>
            <a:chOff x="0" y="3385"/>
            <a:chExt cx="5414050" cy="9398243"/>
          </a:xfrm>
        </p:grpSpPr>
        <p:grpSp>
          <p:nvGrpSpPr>
            <p:cNvPr id="4" name="Group 4"/>
            <p:cNvGrpSpPr>
              <a:grpSpLocks noChangeAspect="1"/>
            </p:cNvGrpSpPr>
            <p:nvPr/>
          </p:nvGrpSpPr>
          <p:grpSpPr>
            <a:xfrm>
              <a:off x="1014520" y="3385"/>
              <a:ext cx="3385016" cy="3498543"/>
              <a:chOff x="6350" y="6350"/>
              <a:chExt cx="6350012" cy="6562979"/>
            </a:xfrm>
          </p:grpSpPr>
          <p:sp>
            <p:nvSpPr>
              <p:cNvPr id="5" name="Freeform 5"/>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l="-27563" r="-2756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0" y="3898070"/>
              <a:ext cx="5414050" cy="5503558"/>
            </a:xfrm>
            <a:prstGeom prst="rect">
              <a:avLst/>
            </a:prstGeom>
          </p:spPr>
          <p:txBody>
            <a:bodyPr lIns="0" tIns="0" rIns="0" bIns="0" rtlCol="0" anchor="t">
              <a:spAutoFit/>
            </a:bodyPr>
            <a:lstStyle/>
            <a:p>
              <a:pPr marL="409575" marR="0" lvl="1" indent="-204470" algn="just" defTabSz="609630" rtl="0" eaLnBrk="1" fontAlgn="auto" latinLnBrk="0" hangingPunct="1">
                <a:lnSpc>
                  <a:spcPct val="159699"/>
                </a:lnSpc>
                <a:spcBef>
                  <a:spcPts val="0"/>
                </a:spcBef>
                <a:spcAft>
                  <a:spcPts val="0"/>
                </a:spcAft>
                <a:buClrTx/>
                <a:buSzTx/>
                <a:buFont typeface="Arial"/>
                <a:buChar char="•"/>
                <a:tabLst/>
                <a:defRPr/>
              </a:pPr>
              <a:r>
                <a:rPr kumimoji="0" lang="en-US" sz="1899" b="0" i="0" u="none" strike="noStrike" kern="1200" cap="none" spc="0" normalizeH="0" baseline="0" noProof="0">
                  <a:ln>
                    <a:noFill/>
                  </a:ln>
                  <a:effectLst/>
                  <a:uLnTx/>
                  <a:uFillTx/>
                  <a:latin typeface="Open Sans Light Bold"/>
                  <a:ea typeface="+mn-ea"/>
                  <a:cs typeface="+mn-cs"/>
                </a:rPr>
                <a:t>Interest rates 30% below market</a:t>
              </a:r>
              <a:endParaRPr kumimoji="0" lang="en-US" sz="1800" b="0" i="0" u="none" strike="noStrike" kern="1200" cap="none" spc="0" normalizeH="0" baseline="0" noProof="0">
                <a:ln>
                  <a:noFill/>
                </a:ln>
                <a:effectLst/>
                <a:uLnTx/>
                <a:uFillTx/>
                <a:latin typeface="Calibri"/>
                <a:ea typeface="+mn-ea"/>
                <a:cs typeface="+mn-cs"/>
              </a:endParaRPr>
            </a:p>
            <a:p>
              <a:pPr marL="409575" marR="0" lvl="1" indent="-204470" defTabSz="609630" rtl="0" eaLnBrk="1" fontAlgn="auto" latinLnBrk="0" hangingPunct="1">
                <a:lnSpc>
                  <a:spcPct val="159699"/>
                </a:lnSpc>
                <a:spcBef>
                  <a:spcPts val="0"/>
                </a:spcBef>
                <a:spcAft>
                  <a:spcPts val="0"/>
                </a:spcAft>
                <a:buClrTx/>
                <a:buSzTx/>
                <a:buFont typeface="Arial"/>
                <a:buChar char="•"/>
                <a:tabLst/>
                <a:defRPr/>
              </a:pPr>
              <a:r>
                <a:rPr kumimoji="0" lang="en-US" sz="1899" b="0" i="0" u="none" strike="noStrike" kern="1200" cap="none" spc="0" normalizeH="0" baseline="0" noProof="0">
                  <a:ln>
                    <a:noFill/>
                  </a:ln>
                  <a:effectLst/>
                  <a:uLnTx/>
                  <a:uFillTx/>
                  <a:latin typeface="Open Sans Light Bold"/>
                  <a:ea typeface="+mn-ea"/>
                  <a:cs typeface="+mn-cs"/>
                </a:rPr>
                <a:t>Ability to finance 100%</a:t>
              </a:r>
            </a:p>
            <a:p>
              <a:pPr marL="409575" marR="0" lvl="1" indent="-204470" algn="l" defTabSz="609630" rtl="0" eaLnBrk="1" fontAlgn="auto" latinLnBrk="0" hangingPunct="1">
                <a:lnSpc>
                  <a:spcPct val="159699"/>
                </a:lnSpc>
                <a:spcBef>
                  <a:spcPts val="0"/>
                </a:spcBef>
                <a:spcAft>
                  <a:spcPts val="0"/>
                </a:spcAft>
                <a:buClrTx/>
                <a:buSzTx/>
                <a:buFont typeface="Arial"/>
                <a:buChar char="•"/>
                <a:tabLst/>
                <a:defRPr/>
              </a:pPr>
              <a:r>
                <a:rPr kumimoji="0" lang="en-US" sz="1899" b="0" i="0" u="none" strike="noStrike" kern="1200" cap="none" spc="0" normalizeH="0" baseline="0" noProof="0">
                  <a:ln>
                    <a:noFill/>
                  </a:ln>
                  <a:effectLst/>
                  <a:uLnTx/>
                  <a:uFillTx/>
                  <a:latin typeface="Open Sans Light Bold"/>
                  <a:ea typeface="+mn-ea"/>
                  <a:cs typeface="+mn-cs"/>
                </a:rPr>
                <a:t>Terms up to 30 years</a:t>
              </a:r>
            </a:p>
            <a:p>
              <a:pPr marL="0" marR="0" lvl="0" indent="0" algn="just" defTabSz="609630" rtl="0" eaLnBrk="1" fontAlgn="auto" latinLnBrk="0" hangingPunct="1">
                <a:lnSpc>
                  <a:spcPct val="159699"/>
                </a:lnSpc>
                <a:spcBef>
                  <a:spcPts val="0"/>
                </a:spcBef>
                <a:spcAft>
                  <a:spcPts val="0"/>
                </a:spcAft>
                <a:buClrTx/>
                <a:buSzTx/>
                <a:buFontTx/>
                <a:buNone/>
                <a:tabLst/>
                <a:defRPr/>
              </a:pPr>
              <a:endParaRPr kumimoji="0" lang="en-US" sz="1899" b="0" i="0" u="none" strike="noStrike" kern="1200" cap="none" spc="0" normalizeH="0" baseline="0" noProof="0">
                <a:ln>
                  <a:noFill/>
                </a:ln>
                <a:solidFill>
                  <a:srgbClr val="04051F"/>
                </a:solidFill>
                <a:effectLst/>
                <a:uLnTx/>
                <a:uFillTx/>
                <a:latin typeface="Open Sans Light Bold"/>
                <a:ea typeface="+mn-ea"/>
                <a:cs typeface="+mn-cs"/>
              </a:endParaRPr>
            </a:p>
          </p:txBody>
        </p:sp>
      </p:grpSp>
      <p:grpSp>
        <p:nvGrpSpPr>
          <p:cNvPr id="7" name="Group 7"/>
          <p:cNvGrpSpPr/>
          <p:nvPr/>
        </p:nvGrpSpPr>
        <p:grpSpPr>
          <a:xfrm>
            <a:off x="470621" y="687396"/>
            <a:ext cx="2585921" cy="5262880"/>
            <a:chOff x="-217712" y="3377"/>
            <a:chExt cx="5171841" cy="10525757"/>
          </a:xfrm>
        </p:grpSpPr>
        <p:grpSp>
          <p:nvGrpSpPr>
            <p:cNvPr id="8" name="Group 8"/>
            <p:cNvGrpSpPr>
              <a:grpSpLocks noChangeAspect="1"/>
            </p:cNvGrpSpPr>
            <p:nvPr/>
          </p:nvGrpSpPr>
          <p:grpSpPr>
            <a:xfrm>
              <a:off x="646032" y="3377"/>
              <a:ext cx="3377367" cy="3490637"/>
              <a:chOff x="6350" y="6350"/>
              <a:chExt cx="6350012" cy="6562979"/>
            </a:xfrm>
          </p:grpSpPr>
          <p:sp>
            <p:nvSpPr>
              <p:cNvPr id="9" name="Freeform 9"/>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4"/>
                <a:stretch>
                  <a:fillRect l="-27515" r="-2751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217712" y="3963364"/>
              <a:ext cx="5171841" cy="6565770"/>
            </a:xfrm>
            <a:prstGeom prst="rect">
              <a:avLst/>
            </a:prstGeom>
          </p:spPr>
          <p:txBody>
            <a:bodyPr wrap="square" lIns="0" tIns="0" rIns="0" bIns="0" rtlCol="0" anchor="t">
              <a:spAutoFit/>
            </a:bodyPr>
            <a:lstStyle/>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1973" b="0" i="0" u="none" strike="noStrike" kern="1200" cap="none" spc="0" normalizeH="0" baseline="0" noProof="0">
                  <a:ln>
                    <a:noFill/>
                  </a:ln>
                  <a:solidFill>
                    <a:schemeClr val="bg1">
                      <a:lumMod val="85000"/>
                    </a:schemeClr>
                  </a:solidFill>
                  <a:effectLst/>
                  <a:uLnTx/>
                  <a:uFillTx/>
                  <a:latin typeface="Open Sans Light Bold"/>
                  <a:ea typeface="+mn-ea"/>
                  <a:cs typeface="+mn-cs"/>
                </a:rPr>
                <a:t>Subsidy or “free” monies potential</a:t>
              </a:r>
              <a:br>
                <a:rPr kumimoji="0" lang="en-US" sz="1973" b="0" i="0" u="none" strike="noStrike" kern="1200" cap="none" spc="0" normalizeH="0" baseline="0" noProof="0">
                  <a:ln>
                    <a:noFill/>
                  </a:ln>
                  <a:solidFill>
                    <a:schemeClr val="bg1">
                      <a:lumMod val="85000"/>
                    </a:schemeClr>
                  </a:solidFill>
                  <a:effectLst/>
                  <a:uLnTx/>
                  <a:uFillTx/>
                  <a:latin typeface="Open Sans Light Bold"/>
                  <a:ea typeface="+mn-ea"/>
                  <a:cs typeface="+mn-cs"/>
                </a:rPr>
              </a:br>
              <a:r>
                <a:rPr kumimoji="0" lang="en-US" sz="1973" b="0" i="0" u="none" strike="noStrike" kern="1200" cap="none" spc="0" normalizeH="0" baseline="0" noProof="0">
                  <a:ln>
                    <a:noFill/>
                  </a:ln>
                  <a:solidFill>
                    <a:schemeClr val="bg1">
                      <a:lumMod val="85000"/>
                    </a:schemeClr>
                  </a:solidFill>
                  <a:effectLst/>
                  <a:uLnTx/>
                  <a:uFillTx/>
                  <a:latin typeface="Open Sans Light Bold"/>
                  <a:ea typeface="+mn-ea"/>
                  <a:cs typeface="+mn-cs"/>
                </a:rPr>
                <a:t>Broad Eligibilities</a:t>
              </a:r>
            </a:p>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1973" b="0" i="0" u="none" strike="noStrike" kern="1200" cap="none" spc="0" normalizeH="0" baseline="0" noProof="0">
                  <a:ln>
                    <a:noFill/>
                  </a:ln>
                  <a:solidFill>
                    <a:schemeClr val="bg1">
                      <a:lumMod val="85000"/>
                    </a:schemeClr>
                  </a:solidFill>
                  <a:effectLst/>
                  <a:uLnTx/>
                  <a:uFillTx/>
                  <a:latin typeface="Open Sans Light Bold"/>
                  <a:ea typeface="+mn-ea"/>
                  <a:cs typeface="+mn-cs"/>
                </a:rPr>
                <a:t>Upfront planning &amp; design assistance</a:t>
              </a:r>
            </a:p>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1973" b="0" i="0" u="none" strike="noStrike" kern="1200" cap="none" spc="0" normalizeH="0" baseline="0" noProof="0">
                  <a:ln>
                    <a:noFill/>
                  </a:ln>
                  <a:solidFill>
                    <a:schemeClr val="bg1">
                      <a:lumMod val="85000"/>
                    </a:schemeClr>
                  </a:solidFill>
                  <a:effectLst/>
                  <a:uLnTx/>
                  <a:uFillTx/>
                  <a:latin typeface="Open Sans Light Bold"/>
                  <a:ea typeface="+mn-ea"/>
                  <a:cs typeface="+mn-cs"/>
                </a:rPr>
                <a:t>Free technical assistance</a:t>
              </a:r>
            </a:p>
          </p:txBody>
        </p:sp>
      </p:grpSp>
      <p:grpSp>
        <p:nvGrpSpPr>
          <p:cNvPr id="11" name="Group 11"/>
          <p:cNvGrpSpPr/>
          <p:nvPr/>
        </p:nvGrpSpPr>
        <p:grpSpPr>
          <a:xfrm>
            <a:off x="6094544" y="1748303"/>
            <a:ext cx="2889747" cy="5069130"/>
            <a:chOff x="-50240" y="3192"/>
            <a:chExt cx="5344062" cy="10730582"/>
          </a:xfrm>
        </p:grpSpPr>
        <p:grpSp>
          <p:nvGrpSpPr>
            <p:cNvPr id="12" name="Group 12"/>
            <p:cNvGrpSpPr>
              <a:grpSpLocks noChangeAspect="1"/>
            </p:cNvGrpSpPr>
            <p:nvPr/>
          </p:nvGrpSpPr>
          <p:grpSpPr>
            <a:xfrm>
              <a:off x="1051051" y="3192"/>
              <a:ext cx="3191726" cy="3298770"/>
              <a:chOff x="6350" y="6350"/>
              <a:chExt cx="6350012" cy="6562979"/>
            </a:xfrm>
          </p:grpSpPr>
          <p:sp>
            <p:nvSpPr>
              <p:cNvPr id="13" name="Freeform 1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5"/>
                <a:stretch>
                  <a:fillRect l="-41870" r="-4187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4"/>
            <p:cNvSpPr txBox="1"/>
            <p:nvPr/>
          </p:nvSpPr>
          <p:spPr>
            <a:xfrm>
              <a:off x="-50240" y="3211065"/>
              <a:ext cx="5344062" cy="7522709"/>
            </a:xfrm>
            <a:prstGeom prst="rect">
              <a:avLst/>
            </a:prstGeom>
          </p:spPr>
          <p:txBody>
            <a:bodyPr wrap="square" lIns="0" tIns="0" rIns="0" bIns="0" rtlCol="0" anchor="t">
              <a:spAutoFit/>
            </a:bodyPr>
            <a:lstStyle/>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Delay to repay </a:t>
              </a:r>
              <a:endParaRPr kumimoji="0" lang="en-US" sz="1800" b="0" i="0" u="none" strike="noStrike" kern="1200" cap="none" spc="0" normalizeH="0" baseline="0" noProof="0">
                <a:ln>
                  <a:noFill/>
                </a:ln>
                <a:solidFill>
                  <a:schemeClr val="bg1">
                    <a:lumMod val="85000"/>
                  </a:schemeClr>
                </a:solidFill>
                <a:effectLst/>
                <a:uLnTx/>
                <a:uFillTx/>
                <a:latin typeface="Calibri"/>
                <a:ea typeface="+mn-ea"/>
                <a:cs typeface="+mn-cs"/>
              </a:endParaRP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Construction period</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No interest until funds  reimbursed</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No interest if unused/funds may be de-obligated</a:t>
              </a:r>
            </a:p>
            <a:p>
              <a:pPr marL="0" marR="0" lvl="0" indent="0" algn="l" defTabSz="609630" rtl="0" eaLnBrk="1" fontAlgn="auto" latinLnBrk="0" hangingPunct="1">
                <a:lnSpc>
                  <a:spcPct val="156816"/>
                </a:lnSpc>
                <a:spcBef>
                  <a:spcPts val="0"/>
                </a:spcBef>
                <a:spcAft>
                  <a:spcPts val="0"/>
                </a:spcAft>
                <a:buClrTx/>
                <a:buSzTx/>
                <a:buFontTx/>
                <a:buNone/>
                <a:tabLst/>
                <a:defRPr/>
              </a:pPr>
              <a:endParaRPr kumimoji="0" lang="en-US" sz="1865" b="0" i="0" u="none" strike="noStrike" kern="1200" cap="none" spc="0" normalizeH="0" baseline="0" noProof="0">
                <a:ln>
                  <a:noFill/>
                </a:ln>
                <a:solidFill>
                  <a:srgbClr val="04051F"/>
                </a:solidFill>
                <a:effectLst/>
                <a:uLnTx/>
                <a:uFillTx/>
                <a:latin typeface="Open Sans Light Bold"/>
                <a:ea typeface="+mn-ea"/>
                <a:cs typeface="+mn-cs"/>
              </a:endParaRPr>
            </a:p>
          </p:txBody>
        </p:sp>
      </p:grpSp>
      <p:grpSp>
        <p:nvGrpSpPr>
          <p:cNvPr id="15" name="Group 15"/>
          <p:cNvGrpSpPr/>
          <p:nvPr/>
        </p:nvGrpSpPr>
        <p:grpSpPr>
          <a:xfrm>
            <a:off x="9051199" y="687396"/>
            <a:ext cx="2552814" cy="5383757"/>
            <a:chOff x="0" y="3192"/>
            <a:chExt cx="5105627" cy="10767508"/>
          </a:xfrm>
        </p:grpSpPr>
        <p:grpSp>
          <p:nvGrpSpPr>
            <p:cNvPr id="16" name="Group 16"/>
            <p:cNvGrpSpPr>
              <a:grpSpLocks noChangeAspect="1"/>
            </p:cNvGrpSpPr>
            <p:nvPr/>
          </p:nvGrpSpPr>
          <p:grpSpPr>
            <a:xfrm>
              <a:off x="956954" y="3192"/>
              <a:ext cx="3191726" cy="3298770"/>
              <a:chOff x="6350" y="6350"/>
              <a:chExt cx="6350012" cy="6562979"/>
            </a:xfrm>
          </p:grpSpPr>
          <p:sp>
            <p:nvSpPr>
              <p:cNvPr id="17" name="Freeform 1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6"/>
                <a:stretch>
                  <a:fillRect l="-89197" r="-8919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8"/>
            <p:cNvSpPr txBox="1"/>
            <p:nvPr/>
          </p:nvSpPr>
          <p:spPr>
            <a:xfrm>
              <a:off x="0" y="3663240"/>
              <a:ext cx="5105627" cy="7107460"/>
            </a:xfrm>
            <a:prstGeom prst="rect">
              <a:avLst/>
            </a:prstGeom>
          </p:spPr>
          <p:txBody>
            <a:bodyPr lIns="0" tIns="0" rIns="0" bIns="0" rtlCol="0" anchor="t">
              <a:spAutoFit/>
            </a:bodyPr>
            <a:lstStyle/>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Refinancing and Restructuring </a:t>
              </a:r>
              <a:endParaRPr kumimoji="0" lang="en-US" sz="1800" b="0" i="0" u="none" strike="noStrike" kern="1200" cap="none" spc="0" normalizeH="0" baseline="0" noProof="0">
                <a:ln>
                  <a:noFill/>
                </a:ln>
                <a:solidFill>
                  <a:schemeClr val="bg1">
                    <a:lumMod val="85000"/>
                  </a:schemeClr>
                </a:solidFill>
                <a:effectLst/>
                <a:uLnTx/>
                <a:uFillTx/>
                <a:latin typeface="Calibri"/>
                <a:ea typeface="+mn-ea"/>
                <a:cs typeface="+mn-cs"/>
              </a:endParaRP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Repayment may be tailored to the system’s needs</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May be </a:t>
              </a:r>
              <a:r>
                <a:rPr kumimoji="0" lang="en-US" sz="1865" b="0" i="1" u="none" strike="noStrike" kern="1200" cap="none" spc="0" normalizeH="0" baseline="0" noProof="0">
                  <a:ln>
                    <a:noFill/>
                  </a:ln>
                  <a:solidFill>
                    <a:schemeClr val="bg1">
                      <a:lumMod val="85000"/>
                    </a:schemeClr>
                  </a:solidFill>
                  <a:effectLst/>
                  <a:uLnTx/>
                  <a:uFillTx/>
                  <a:latin typeface="Open Sans Light Bold"/>
                  <a:ea typeface="+mn-ea"/>
                  <a:cs typeface="+mn-cs"/>
                </a:rPr>
                <a:t>blende</a:t>
              </a: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d with other funding sources</a:t>
              </a:r>
            </a:p>
          </p:txBody>
        </p:sp>
      </p:grpSp>
    </p:spTree>
    <p:extLst>
      <p:ext uri="{BB962C8B-B14F-4D97-AF65-F5344CB8AC3E}">
        <p14:creationId xmlns:p14="http://schemas.microsoft.com/office/powerpoint/2010/main" val="3181470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FFEB"/>
        </a:solidFill>
        <a:effectLst/>
      </p:bgPr>
    </p:bg>
    <p:spTree>
      <p:nvGrpSpPr>
        <p:cNvPr id="1" name=""/>
        <p:cNvGrpSpPr/>
        <p:nvPr/>
      </p:nvGrpSpPr>
      <p:grpSpPr>
        <a:xfrm>
          <a:off x="0" y="0"/>
          <a:ext cx="0" cy="0"/>
          <a:chOff x="0" y="0"/>
          <a:chExt cx="0" cy="0"/>
        </a:xfrm>
      </p:grpSpPr>
      <p:sp>
        <p:nvSpPr>
          <p:cNvPr id="2" name="TextBox 2"/>
          <p:cNvSpPr txBox="1"/>
          <p:nvPr/>
        </p:nvSpPr>
        <p:spPr>
          <a:xfrm>
            <a:off x="3703258" y="-18629"/>
            <a:ext cx="4785485" cy="1190390"/>
          </a:xfrm>
          <a:prstGeom prst="rect">
            <a:avLst/>
          </a:prstGeom>
        </p:spPr>
        <p:txBody>
          <a:bodyPr lIns="0" tIns="0" rIns="0" bIns="0" rtlCol="0" anchor="t">
            <a:spAutoFit/>
          </a:bodyPr>
          <a:lstStyle/>
          <a:p>
            <a:pPr marL="0" marR="0" lvl="0" indent="0" algn="ctr" defTabSz="609630" rtl="0" eaLnBrk="1" fontAlgn="auto" latinLnBrk="0" hangingPunct="1">
              <a:lnSpc>
                <a:spcPct val="156839"/>
              </a:lnSpc>
              <a:spcBef>
                <a:spcPts val="0"/>
              </a:spcBef>
              <a:spcAft>
                <a:spcPts val="0"/>
              </a:spcAft>
              <a:buClrTx/>
              <a:buSzTx/>
              <a:buFontTx/>
              <a:buNone/>
              <a:tabLst/>
              <a:defRPr/>
            </a:pPr>
            <a:r>
              <a:rPr kumimoji="0" lang="en-US" sz="5495" b="0" i="0" u="none" strike="noStrike" kern="1200" cap="none" spc="0" normalizeH="0" baseline="0" noProof="0">
                <a:ln>
                  <a:noFill/>
                </a:ln>
                <a:solidFill>
                  <a:srgbClr val="295B01"/>
                </a:solidFill>
                <a:effectLst/>
                <a:uLnTx/>
                <a:uFillTx/>
                <a:latin typeface="Poppins ExtraBold"/>
                <a:ea typeface="+mn-ea"/>
                <a:cs typeface="+mn-cs"/>
              </a:rPr>
              <a:t>Why DWSRF?</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139848" y="1885822"/>
            <a:ext cx="2707025" cy="4699123"/>
            <a:chOff x="0" y="3385"/>
            <a:chExt cx="5414050" cy="9398243"/>
          </a:xfrm>
        </p:grpSpPr>
        <p:grpSp>
          <p:nvGrpSpPr>
            <p:cNvPr id="4" name="Group 4"/>
            <p:cNvGrpSpPr>
              <a:grpSpLocks noChangeAspect="1"/>
            </p:cNvGrpSpPr>
            <p:nvPr/>
          </p:nvGrpSpPr>
          <p:grpSpPr>
            <a:xfrm>
              <a:off x="1014520" y="3385"/>
              <a:ext cx="3385016" cy="3498543"/>
              <a:chOff x="6350" y="6350"/>
              <a:chExt cx="6350012" cy="6562979"/>
            </a:xfrm>
          </p:grpSpPr>
          <p:sp>
            <p:nvSpPr>
              <p:cNvPr id="5" name="Freeform 5"/>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l="-27563" r="-2756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0" y="3898070"/>
              <a:ext cx="5414050" cy="5503558"/>
            </a:xfrm>
            <a:prstGeom prst="rect">
              <a:avLst/>
            </a:prstGeom>
          </p:spPr>
          <p:txBody>
            <a:bodyPr lIns="0" tIns="0" rIns="0" bIns="0" rtlCol="0" anchor="t">
              <a:spAutoFit/>
            </a:bodyPr>
            <a:lstStyle/>
            <a:p>
              <a:pPr marL="409575" marR="0" lvl="1" indent="-204470" algn="just" defTabSz="609630" rtl="0" eaLnBrk="1" fontAlgn="auto" latinLnBrk="0" hangingPunct="1">
                <a:lnSpc>
                  <a:spcPct val="159699"/>
                </a:lnSpc>
                <a:spcBef>
                  <a:spcPts val="0"/>
                </a:spcBef>
                <a:spcAft>
                  <a:spcPts val="0"/>
                </a:spcAft>
                <a:buClrTx/>
                <a:buSzTx/>
                <a:buFont typeface="Arial"/>
                <a:buChar char="•"/>
                <a:tabLst/>
                <a:defRPr/>
              </a:pPr>
              <a:r>
                <a:rPr kumimoji="0" lang="en-US" sz="1899" b="0" i="0" u="none" strike="noStrike" kern="1200" cap="none" spc="0" normalizeH="0" baseline="0" noProof="0">
                  <a:ln>
                    <a:noFill/>
                  </a:ln>
                  <a:solidFill>
                    <a:schemeClr val="bg1">
                      <a:lumMod val="85000"/>
                    </a:schemeClr>
                  </a:solidFill>
                  <a:effectLst/>
                  <a:uLnTx/>
                  <a:uFillTx/>
                  <a:latin typeface="Open Sans Light Bold"/>
                  <a:ea typeface="+mn-ea"/>
                  <a:cs typeface="+mn-cs"/>
                </a:rPr>
                <a:t>Interest rates 30% below market</a:t>
              </a:r>
              <a:endParaRPr kumimoji="0" lang="en-US" sz="1800" b="0" i="0" u="none" strike="noStrike" kern="1200" cap="none" spc="0" normalizeH="0" baseline="0" noProof="0">
                <a:ln>
                  <a:noFill/>
                </a:ln>
                <a:solidFill>
                  <a:schemeClr val="bg1">
                    <a:lumMod val="85000"/>
                  </a:schemeClr>
                </a:solidFill>
                <a:effectLst/>
                <a:uLnTx/>
                <a:uFillTx/>
                <a:latin typeface="Calibri"/>
                <a:ea typeface="+mn-ea"/>
                <a:cs typeface="+mn-cs"/>
              </a:endParaRPr>
            </a:p>
            <a:p>
              <a:pPr marL="409575" marR="0" lvl="1" indent="-204470" defTabSz="609630" rtl="0" eaLnBrk="1" fontAlgn="auto" latinLnBrk="0" hangingPunct="1">
                <a:lnSpc>
                  <a:spcPct val="159699"/>
                </a:lnSpc>
                <a:spcBef>
                  <a:spcPts val="0"/>
                </a:spcBef>
                <a:spcAft>
                  <a:spcPts val="0"/>
                </a:spcAft>
                <a:buClrTx/>
                <a:buSzTx/>
                <a:buFont typeface="Arial"/>
                <a:buChar char="•"/>
                <a:tabLst/>
                <a:defRPr/>
              </a:pPr>
              <a:r>
                <a:rPr kumimoji="0" lang="en-US" sz="1899" b="0" i="0" u="none" strike="noStrike" kern="1200" cap="none" spc="0" normalizeH="0" baseline="0" noProof="0">
                  <a:ln>
                    <a:noFill/>
                  </a:ln>
                  <a:solidFill>
                    <a:schemeClr val="bg1">
                      <a:lumMod val="85000"/>
                    </a:schemeClr>
                  </a:solidFill>
                  <a:effectLst/>
                  <a:uLnTx/>
                  <a:uFillTx/>
                  <a:latin typeface="Open Sans Light Bold"/>
                  <a:ea typeface="+mn-ea"/>
                  <a:cs typeface="+mn-cs"/>
                </a:rPr>
                <a:t>Ability to finance 100%</a:t>
              </a:r>
            </a:p>
            <a:p>
              <a:pPr marL="409575" marR="0" lvl="1" indent="-204470" algn="l" defTabSz="609630" rtl="0" eaLnBrk="1" fontAlgn="auto" latinLnBrk="0" hangingPunct="1">
                <a:lnSpc>
                  <a:spcPct val="159699"/>
                </a:lnSpc>
                <a:spcBef>
                  <a:spcPts val="0"/>
                </a:spcBef>
                <a:spcAft>
                  <a:spcPts val="0"/>
                </a:spcAft>
                <a:buClrTx/>
                <a:buSzTx/>
                <a:buFont typeface="Arial"/>
                <a:buChar char="•"/>
                <a:tabLst/>
                <a:defRPr/>
              </a:pPr>
              <a:r>
                <a:rPr kumimoji="0" lang="en-US" sz="1899" b="0" i="0" u="none" strike="noStrike" kern="1200" cap="none" spc="0" normalizeH="0" baseline="0" noProof="0">
                  <a:ln>
                    <a:noFill/>
                  </a:ln>
                  <a:solidFill>
                    <a:schemeClr val="bg1">
                      <a:lumMod val="85000"/>
                    </a:schemeClr>
                  </a:solidFill>
                  <a:effectLst/>
                  <a:uLnTx/>
                  <a:uFillTx/>
                  <a:latin typeface="Open Sans Light Bold"/>
                  <a:ea typeface="+mn-ea"/>
                  <a:cs typeface="+mn-cs"/>
                </a:rPr>
                <a:t>Terms up to 30 years</a:t>
              </a:r>
            </a:p>
            <a:p>
              <a:pPr marL="0" marR="0" lvl="0" indent="0" algn="just" defTabSz="609630" rtl="0" eaLnBrk="1" fontAlgn="auto" latinLnBrk="0" hangingPunct="1">
                <a:lnSpc>
                  <a:spcPct val="159699"/>
                </a:lnSpc>
                <a:spcBef>
                  <a:spcPts val="0"/>
                </a:spcBef>
                <a:spcAft>
                  <a:spcPts val="0"/>
                </a:spcAft>
                <a:buClrTx/>
                <a:buSzTx/>
                <a:buFontTx/>
                <a:buNone/>
                <a:tabLst/>
                <a:defRPr/>
              </a:pPr>
              <a:endParaRPr kumimoji="0" lang="en-US" sz="1899" b="0" i="0" u="none" strike="noStrike" kern="1200" cap="none" spc="0" normalizeH="0" baseline="0" noProof="0">
                <a:ln>
                  <a:noFill/>
                </a:ln>
                <a:solidFill>
                  <a:srgbClr val="04051F"/>
                </a:solidFill>
                <a:effectLst/>
                <a:uLnTx/>
                <a:uFillTx/>
                <a:latin typeface="Open Sans Light Bold"/>
                <a:ea typeface="+mn-ea"/>
                <a:cs typeface="+mn-cs"/>
              </a:endParaRPr>
            </a:p>
          </p:txBody>
        </p:sp>
      </p:grpSp>
      <p:grpSp>
        <p:nvGrpSpPr>
          <p:cNvPr id="7" name="Group 7"/>
          <p:cNvGrpSpPr/>
          <p:nvPr/>
        </p:nvGrpSpPr>
        <p:grpSpPr>
          <a:xfrm>
            <a:off x="470621" y="687396"/>
            <a:ext cx="2585921" cy="5262880"/>
            <a:chOff x="-217712" y="3377"/>
            <a:chExt cx="5171841" cy="10525757"/>
          </a:xfrm>
        </p:grpSpPr>
        <p:grpSp>
          <p:nvGrpSpPr>
            <p:cNvPr id="8" name="Group 8"/>
            <p:cNvGrpSpPr>
              <a:grpSpLocks noChangeAspect="1"/>
            </p:cNvGrpSpPr>
            <p:nvPr/>
          </p:nvGrpSpPr>
          <p:grpSpPr>
            <a:xfrm>
              <a:off x="646032" y="3377"/>
              <a:ext cx="3377367" cy="3490637"/>
              <a:chOff x="6350" y="6350"/>
              <a:chExt cx="6350012" cy="6562979"/>
            </a:xfrm>
          </p:grpSpPr>
          <p:sp>
            <p:nvSpPr>
              <p:cNvPr id="9" name="Freeform 9"/>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4"/>
                <a:stretch>
                  <a:fillRect l="-27515" r="-2751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217712" y="3963364"/>
              <a:ext cx="5171841" cy="6565770"/>
            </a:xfrm>
            <a:prstGeom prst="rect">
              <a:avLst/>
            </a:prstGeom>
          </p:spPr>
          <p:txBody>
            <a:bodyPr wrap="square" lIns="0" tIns="0" rIns="0" bIns="0" rtlCol="0" anchor="t">
              <a:spAutoFit/>
            </a:bodyPr>
            <a:lstStyle/>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1973" b="0" i="0" u="none" strike="noStrike" kern="1200" cap="none" spc="0" normalizeH="0" baseline="0" noProof="0">
                  <a:ln>
                    <a:noFill/>
                  </a:ln>
                  <a:solidFill>
                    <a:schemeClr val="bg1">
                      <a:lumMod val="85000"/>
                    </a:schemeClr>
                  </a:solidFill>
                  <a:effectLst/>
                  <a:uLnTx/>
                  <a:uFillTx/>
                  <a:latin typeface="Open Sans Light Bold"/>
                  <a:ea typeface="+mn-ea"/>
                  <a:cs typeface="+mn-cs"/>
                </a:rPr>
                <a:t>Subsidy or “free” monies potential</a:t>
              </a:r>
              <a:br>
                <a:rPr kumimoji="0" lang="en-US" sz="1973" b="0" i="0" u="none" strike="noStrike" kern="1200" cap="none" spc="0" normalizeH="0" baseline="0" noProof="0">
                  <a:ln>
                    <a:noFill/>
                  </a:ln>
                  <a:solidFill>
                    <a:schemeClr val="bg1">
                      <a:lumMod val="85000"/>
                    </a:schemeClr>
                  </a:solidFill>
                  <a:effectLst/>
                  <a:uLnTx/>
                  <a:uFillTx/>
                  <a:latin typeface="Open Sans Light Bold"/>
                  <a:ea typeface="+mn-ea"/>
                  <a:cs typeface="+mn-cs"/>
                </a:rPr>
              </a:br>
              <a:r>
                <a:rPr kumimoji="0" lang="en-US" sz="1973" b="0" i="0" u="none" strike="noStrike" kern="1200" cap="none" spc="0" normalizeH="0" baseline="0" noProof="0">
                  <a:ln>
                    <a:noFill/>
                  </a:ln>
                  <a:solidFill>
                    <a:schemeClr val="bg1">
                      <a:lumMod val="85000"/>
                    </a:schemeClr>
                  </a:solidFill>
                  <a:effectLst/>
                  <a:uLnTx/>
                  <a:uFillTx/>
                  <a:latin typeface="Open Sans Light Bold"/>
                  <a:ea typeface="+mn-ea"/>
                  <a:cs typeface="+mn-cs"/>
                </a:rPr>
                <a:t>Broad Eligibilities</a:t>
              </a:r>
            </a:p>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1973" b="0" i="0" u="none" strike="noStrike" kern="1200" cap="none" spc="0" normalizeH="0" baseline="0" noProof="0">
                  <a:ln>
                    <a:noFill/>
                  </a:ln>
                  <a:solidFill>
                    <a:schemeClr val="bg1">
                      <a:lumMod val="85000"/>
                    </a:schemeClr>
                  </a:solidFill>
                  <a:effectLst/>
                  <a:uLnTx/>
                  <a:uFillTx/>
                  <a:latin typeface="Open Sans Light Bold"/>
                  <a:ea typeface="+mn-ea"/>
                  <a:cs typeface="+mn-cs"/>
                </a:rPr>
                <a:t>Upfront planning &amp; design assistance</a:t>
              </a:r>
            </a:p>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1973" b="0" i="0" u="none" strike="noStrike" kern="1200" cap="none" spc="0" normalizeH="0" baseline="0" noProof="0">
                  <a:ln>
                    <a:noFill/>
                  </a:ln>
                  <a:solidFill>
                    <a:schemeClr val="bg1">
                      <a:lumMod val="85000"/>
                    </a:schemeClr>
                  </a:solidFill>
                  <a:effectLst/>
                  <a:uLnTx/>
                  <a:uFillTx/>
                  <a:latin typeface="Open Sans Light Bold"/>
                  <a:ea typeface="+mn-ea"/>
                  <a:cs typeface="+mn-cs"/>
                </a:rPr>
                <a:t>Free technical assistance</a:t>
              </a:r>
            </a:p>
          </p:txBody>
        </p:sp>
      </p:grpSp>
      <p:grpSp>
        <p:nvGrpSpPr>
          <p:cNvPr id="11" name="Group 11"/>
          <p:cNvGrpSpPr/>
          <p:nvPr/>
        </p:nvGrpSpPr>
        <p:grpSpPr>
          <a:xfrm>
            <a:off x="6094544" y="1748303"/>
            <a:ext cx="2889747" cy="5069130"/>
            <a:chOff x="-50240" y="3192"/>
            <a:chExt cx="5344062" cy="10730582"/>
          </a:xfrm>
        </p:grpSpPr>
        <p:grpSp>
          <p:nvGrpSpPr>
            <p:cNvPr id="12" name="Group 12"/>
            <p:cNvGrpSpPr>
              <a:grpSpLocks noChangeAspect="1"/>
            </p:cNvGrpSpPr>
            <p:nvPr/>
          </p:nvGrpSpPr>
          <p:grpSpPr>
            <a:xfrm>
              <a:off x="1051051" y="3192"/>
              <a:ext cx="3191726" cy="3298770"/>
              <a:chOff x="6350" y="6350"/>
              <a:chExt cx="6350012" cy="6562979"/>
            </a:xfrm>
          </p:grpSpPr>
          <p:sp>
            <p:nvSpPr>
              <p:cNvPr id="13" name="Freeform 1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5"/>
                <a:stretch>
                  <a:fillRect l="-41870" r="-4187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4"/>
            <p:cNvSpPr txBox="1"/>
            <p:nvPr/>
          </p:nvSpPr>
          <p:spPr>
            <a:xfrm>
              <a:off x="-50240" y="3211065"/>
              <a:ext cx="5344062" cy="7522709"/>
            </a:xfrm>
            <a:prstGeom prst="rect">
              <a:avLst/>
            </a:prstGeom>
          </p:spPr>
          <p:txBody>
            <a:bodyPr wrap="square" lIns="0" tIns="0" rIns="0" bIns="0" rtlCol="0" anchor="t">
              <a:spAutoFit/>
            </a:bodyPr>
            <a:lstStyle/>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effectLst/>
                  <a:uLnTx/>
                  <a:uFillTx/>
                  <a:latin typeface="Open Sans Light Bold"/>
                  <a:ea typeface="+mn-ea"/>
                  <a:cs typeface="+mn-cs"/>
                </a:rPr>
                <a:t>Delay to repay </a:t>
              </a:r>
              <a:endParaRPr kumimoji="0" lang="en-US" sz="1800" b="0" i="0" u="none" strike="noStrike" kern="1200" cap="none" spc="0" normalizeH="0" baseline="0" noProof="0">
                <a:ln>
                  <a:noFill/>
                </a:ln>
                <a:effectLst/>
                <a:uLnTx/>
                <a:uFillTx/>
                <a:latin typeface="Calibri"/>
                <a:ea typeface="+mn-ea"/>
                <a:cs typeface="+mn-cs"/>
              </a:endParaRP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effectLst/>
                  <a:uLnTx/>
                  <a:uFillTx/>
                  <a:latin typeface="Open Sans Light Bold"/>
                  <a:ea typeface="+mn-ea"/>
                  <a:cs typeface="+mn-cs"/>
                </a:rPr>
                <a:t>Construction period</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effectLst/>
                  <a:uLnTx/>
                  <a:uFillTx/>
                  <a:latin typeface="Open Sans Light Bold"/>
                  <a:ea typeface="+mn-ea"/>
                  <a:cs typeface="+mn-cs"/>
                </a:rPr>
                <a:t>No interest until funds  reimbursed</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effectLst/>
                  <a:uLnTx/>
                  <a:uFillTx/>
                  <a:latin typeface="Open Sans Light Bold"/>
                  <a:ea typeface="+mn-ea"/>
                  <a:cs typeface="+mn-cs"/>
                </a:rPr>
                <a:t>No interest if unused/funds may be de-obligated</a:t>
              </a:r>
            </a:p>
            <a:p>
              <a:pPr marL="0" marR="0" lvl="0" indent="0" algn="l" defTabSz="609630" rtl="0" eaLnBrk="1" fontAlgn="auto" latinLnBrk="0" hangingPunct="1">
                <a:lnSpc>
                  <a:spcPct val="156816"/>
                </a:lnSpc>
                <a:spcBef>
                  <a:spcPts val="0"/>
                </a:spcBef>
                <a:spcAft>
                  <a:spcPts val="0"/>
                </a:spcAft>
                <a:buClrTx/>
                <a:buSzTx/>
                <a:buFontTx/>
                <a:buNone/>
                <a:tabLst/>
                <a:defRPr/>
              </a:pPr>
              <a:endParaRPr kumimoji="0" lang="en-US" sz="1865" b="0" i="0" u="none" strike="noStrike" kern="1200" cap="none" spc="0" normalizeH="0" baseline="0" noProof="0">
                <a:ln>
                  <a:noFill/>
                </a:ln>
                <a:solidFill>
                  <a:srgbClr val="04051F"/>
                </a:solidFill>
                <a:effectLst/>
                <a:uLnTx/>
                <a:uFillTx/>
                <a:latin typeface="Open Sans Light Bold"/>
                <a:ea typeface="+mn-ea"/>
                <a:cs typeface="+mn-cs"/>
              </a:endParaRPr>
            </a:p>
          </p:txBody>
        </p:sp>
      </p:grpSp>
      <p:grpSp>
        <p:nvGrpSpPr>
          <p:cNvPr id="15" name="Group 15"/>
          <p:cNvGrpSpPr/>
          <p:nvPr/>
        </p:nvGrpSpPr>
        <p:grpSpPr>
          <a:xfrm>
            <a:off x="9051199" y="687396"/>
            <a:ext cx="2552814" cy="5383757"/>
            <a:chOff x="0" y="3192"/>
            <a:chExt cx="5105627" cy="10767508"/>
          </a:xfrm>
        </p:grpSpPr>
        <p:grpSp>
          <p:nvGrpSpPr>
            <p:cNvPr id="16" name="Group 16"/>
            <p:cNvGrpSpPr>
              <a:grpSpLocks noChangeAspect="1"/>
            </p:cNvGrpSpPr>
            <p:nvPr/>
          </p:nvGrpSpPr>
          <p:grpSpPr>
            <a:xfrm>
              <a:off x="956954" y="3192"/>
              <a:ext cx="3191726" cy="3298770"/>
              <a:chOff x="6350" y="6350"/>
              <a:chExt cx="6350012" cy="6562979"/>
            </a:xfrm>
          </p:grpSpPr>
          <p:sp>
            <p:nvSpPr>
              <p:cNvPr id="17" name="Freeform 1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6"/>
                <a:stretch>
                  <a:fillRect l="-89197" r="-8919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8"/>
            <p:cNvSpPr txBox="1"/>
            <p:nvPr/>
          </p:nvSpPr>
          <p:spPr>
            <a:xfrm>
              <a:off x="0" y="3663240"/>
              <a:ext cx="5105627" cy="7107460"/>
            </a:xfrm>
            <a:prstGeom prst="rect">
              <a:avLst/>
            </a:prstGeom>
          </p:spPr>
          <p:txBody>
            <a:bodyPr lIns="0" tIns="0" rIns="0" bIns="0" rtlCol="0" anchor="t">
              <a:spAutoFit/>
            </a:bodyPr>
            <a:lstStyle/>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Refinancing and Restructuring </a:t>
              </a:r>
              <a:endParaRPr kumimoji="0" lang="en-US" sz="1800" b="0" i="0" u="none" strike="noStrike" kern="1200" cap="none" spc="0" normalizeH="0" baseline="0" noProof="0">
                <a:ln>
                  <a:noFill/>
                </a:ln>
                <a:solidFill>
                  <a:schemeClr val="bg1">
                    <a:lumMod val="85000"/>
                  </a:schemeClr>
                </a:solidFill>
                <a:effectLst/>
                <a:uLnTx/>
                <a:uFillTx/>
                <a:latin typeface="Calibri"/>
                <a:ea typeface="+mn-ea"/>
                <a:cs typeface="+mn-cs"/>
              </a:endParaRP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Repayment may be tailored to the system’s needs</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May be </a:t>
              </a:r>
              <a:r>
                <a:rPr kumimoji="0" lang="en-US" sz="1865" b="0" i="1" u="none" strike="noStrike" kern="1200" cap="none" spc="0" normalizeH="0" baseline="0" noProof="0">
                  <a:ln>
                    <a:noFill/>
                  </a:ln>
                  <a:solidFill>
                    <a:schemeClr val="bg1">
                      <a:lumMod val="85000"/>
                    </a:schemeClr>
                  </a:solidFill>
                  <a:effectLst/>
                  <a:uLnTx/>
                  <a:uFillTx/>
                  <a:latin typeface="Open Sans Light Bold"/>
                  <a:ea typeface="+mn-ea"/>
                  <a:cs typeface="+mn-cs"/>
                </a:rPr>
                <a:t>blende</a:t>
              </a: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d with other funding sources</a:t>
              </a:r>
            </a:p>
          </p:txBody>
        </p:sp>
      </p:grpSp>
    </p:spTree>
    <p:extLst>
      <p:ext uri="{BB962C8B-B14F-4D97-AF65-F5344CB8AC3E}">
        <p14:creationId xmlns:p14="http://schemas.microsoft.com/office/powerpoint/2010/main" val="890899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FFEB"/>
        </a:solidFill>
        <a:effectLst/>
      </p:bgPr>
    </p:bg>
    <p:spTree>
      <p:nvGrpSpPr>
        <p:cNvPr id="1" name=""/>
        <p:cNvGrpSpPr/>
        <p:nvPr/>
      </p:nvGrpSpPr>
      <p:grpSpPr>
        <a:xfrm>
          <a:off x="0" y="0"/>
          <a:ext cx="0" cy="0"/>
          <a:chOff x="0" y="0"/>
          <a:chExt cx="0" cy="0"/>
        </a:xfrm>
      </p:grpSpPr>
      <p:sp>
        <p:nvSpPr>
          <p:cNvPr id="2" name="TextBox 2"/>
          <p:cNvSpPr txBox="1"/>
          <p:nvPr/>
        </p:nvSpPr>
        <p:spPr>
          <a:xfrm>
            <a:off x="3703258" y="-18629"/>
            <a:ext cx="4785485" cy="1190390"/>
          </a:xfrm>
          <a:prstGeom prst="rect">
            <a:avLst/>
          </a:prstGeom>
        </p:spPr>
        <p:txBody>
          <a:bodyPr lIns="0" tIns="0" rIns="0" bIns="0" rtlCol="0" anchor="t">
            <a:spAutoFit/>
          </a:bodyPr>
          <a:lstStyle/>
          <a:p>
            <a:pPr marL="0" marR="0" lvl="0" indent="0" algn="ctr" defTabSz="609630" rtl="0" eaLnBrk="1" fontAlgn="auto" latinLnBrk="0" hangingPunct="1">
              <a:lnSpc>
                <a:spcPct val="156839"/>
              </a:lnSpc>
              <a:spcBef>
                <a:spcPts val="0"/>
              </a:spcBef>
              <a:spcAft>
                <a:spcPts val="0"/>
              </a:spcAft>
              <a:buClrTx/>
              <a:buSzTx/>
              <a:buFontTx/>
              <a:buNone/>
              <a:tabLst/>
              <a:defRPr/>
            </a:pPr>
            <a:r>
              <a:rPr kumimoji="0" lang="en-US" sz="5495" b="0" i="0" u="none" strike="noStrike" kern="1200" cap="none" spc="0" normalizeH="0" baseline="0" noProof="0">
                <a:ln>
                  <a:noFill/>
                </a:ln>
                <a:solidFill>
                  <a:srgbClr val="295B01"/>
                </a:solidFill>
                <a:effectLst/>
                <a:uLnTx/>
                <a:uFillTx/>
                <a:latin typeface="Poppins ExtraBold"/>
                <a:ea typeface="+mn-ea"/>
                <a:cs typeface="+mn-cs"/>
              </a:rPr>
              <a:t>Why DWSRF?</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139848" y="1885822"/>
            <a:ext cx="2707025" cy="4699123"/>
            <a:chOff x="0" y="3385"/>
            <a:chExt cx="5414050" cy="9398243"/>
          </a:xfrm>
        </p:grpSpPr>
        <p:grpSp>
          <p:nvGrpSpPr>
            <p:cNvPr id="4" name="Group 4"/>
            <p:cNvGrpSpPr>
              <a:grpSpLocks noChangeAspect="1"/>
            </p:cNvGrpSpPr>
            <p:nvPr/>
          </p:nvGrpSpPr>
          <p:grpSpPr>
            <a:xfrm>
              <a:off x="1014520" y="3385"/>
              <a:ext cx="3385016" cy="3498543"/>
              <a:chOff x="6350" y="6350"/>
              <a:chExt cx="6350012" cy="6562979"/>
            </a:xfrm>
          </p:grpSpPr>
          <p:sp>
            <p:nvSpPr>
              <p:cNvPr id="5" name="Freeform 5"/>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l="-27563" r="-2756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0" y="3898070"/>
              <a:ext cx="5414050" cy="5503558"/>
            </a:xfrm>
            <a:prstGeom prst="rect">
              <a:avLst/>
            </a:prstGeom>
          </p:spPr>
          <p:txBody>
            <a:bodyPr lIns="0" tIns="0" rIns="0" bIns="0" rtlCol="0" anchor="t">
              <a:spAutoFit/>
            </a:bodyPr>
            <a:lstStyle/>
            <a:p>
              <a:pPr marL="409575" marR="0" lvl="1" indent="-204470" algn="just" defTabSz="609630" rtl="0" eaLnBrk="1" fontAlgn="auto" latinLnBrk="0" hangingPunct="1">
                <a:lnSpc>
                  <a:spcPct val="159699"/>
                </a:lnSpc>
                <a:spcBef>
                  <a:spcPts val="0"/>
                </a:spcBef>
                <a:spcAft>
                  <a:spcPts val="0"/>
                </a:spcAft>
                <a:buClrTx/>
                <a:buSzTx/>
                <a:buFont typeface="Arial"/>
                <a:buChar char="•"/>
                <a:tabLst/>
                <a:defRPr/>
              </a:pPr>
              <a:r>
                <a:rPr kumimoji="0" lang="en-US" sz="1899" b="0" i="0" u="none" strike="noStrike" kern="1200" cap="none" spc="0" normalizeH="0" baseline="0" noProof="0">
                  <a:ln>
                    <a:noFill/>
                  </a:ln>
                  <a:solidFill>
                    <a:schemeClr val="bg1">
                      <a:lumMod val="85000"/>
                    </a:schemeClr>
                  </a:solidFill>
                  <a:effectLst/>
                  <a:uLnTx/>
                  <a:uFillTx/>
                  <a:latin typeface="Open Sans Light Bold"/>
                  <a:ea typeface="+mn-ea"/>
                  <a:cs typeface="+mn-cs"/>
                </a:rPr>
                <a:t>Interest rates 30% below market</a:t>
              </a:r>
              <a:endParaRPr kumimoji="0" lang="en-US" sz="1800" b="0" i="0" u="none" strike="noStrike" kern="1200" cap="none" spc="0" normalizeH="0" baseline="0" noProof="0">
                <a:ln>
                  <a:noFill/>
                </a:ln>
                <a:solidFill>
                  <a:schemeClr val="bg1">
                    <a:lumMod val="85000"/>
                  </a:schemeClr>
                </a:solidFill>
                <a:effectLst/>
                <a:uLnTx/>
                <a:uFillTx/>
                <a:latin typeface="Calibri"/>
                <a:ea typeface="+mn-ea"/>
                <a:cs typeface="+mn-cs"/>
              </a:endParaRPr>
            </a:p>
            <a:p>
              <a:pPr marL="409575" marR="0" lvl="1" indent="-204470" defTabSz="609630" rtl="0" eaLnBrk="1" fontAlgn="auto" latinLnBrk="0" hangingPunct="1">
                <a:lnSpc>
                  <a:spcPct val="159699"/>
                </a:lnSpc>
                <a:spcBef>
                  <a:spcPts val="0"/>
                </a:spcBef>
                <a:spcAft>
                  <a:spcPts val="0"/>
                </a:spcAft>
                <a:buClrTx/>
                <a:buSzTx/>
                <a:buFont typeface="Arial"/>
                <a:buChar char="•"/>
                <a:tabLst/>
                <a:defRPr/>
              </a:pPr>
              <a:r>
                <a:rPr kumimoji="0" lang="en-US" sz="1899" b="0" i="0" u="none" strike="noStrike" kern="1200" cap="none" spc="0" normalizeH="0" baseline="0" noProof="0">
                  <a:ln>
                    <a:noFill/>
                  </a:ln>
                  <a:solidFill>
                    <a:schemeClr val="bg1">
                      <a:lumMod val="85000"/>
                    </a:schemeClr>
                  </a:solidFill>
                  <a:effectLst/>
                  <a:uLnTx/>
                  <a:uFillTx/>
                  <a:latin typeface="Open Sans Light Bold"/>
                  <a:ea typeface="+mn-ea"/>
                  <a:cs typeface="+mn-cs"/>
                </a:rPr>
                <a:t>Ability to finance 100%</a:t>
              </a:r>
            </a:p>
            <a:p>
              <a:pPr marL="409575" marR="0" lvl="1" indent="-204470" algn="l" defTabSz="609630" rtl="0" eaLnBrk="1" fontAlgn="auto" latinLnBrk="0" hangingPunct="1">
                <a:lnSpc>
                  <a:spcPct val="159699"/>
                </a:lnSpc>
                <a:spcBef>
                  <a:spcPts val="0"/>
                </a:spcBef>
                <a:spcAft>
                  <a:spcPts val="0"/>
                </a:spcAft>
                <a:buClrTx/>
                <a:buSzTx/>
                <a:buFont typeface="Arial"/>
                <a:buChar char="•"/>
                <a:tabLst/>
                <a:defRPr/>
              </a:pPr>
              <a:r>
                <a:rPr kumimoji="0" lang="en-US" sz="1899" b="0" i="0" u="none" strike="noStrike" kern="1200" cap="none" spc="0" normalizeH="0" baseline="0" noProof="0">
                  <a:ln>
                    <a:noFill/>
                  </a:ln>
                  <a:solidFill>
                    <a:schemeClr val="bg1">
                      <a:lumMod val="85000"/>
                    </a:schemeClr>
                  </a:solidFill>
                  <a:effectLst/>
                  <a:uLnTx/>
                  <a:uFillTx/>
                  <a:latin typeface="Open Sans Light Bold"/>
                  <a:ea typeface="+mn-ea"/>
                  <a:cs typeface="+mn-cs"/>
                </a:rPr>
                <a:t>Terms up to 30 years</a:t>
              </a:r>
            </a:p>
            <a:p>
              <a:pPr marL="0" marR="0" lvl="0" indent="0" algn="just" defTabSz="609630" rtl="0" eaLnBrk="1" fontAlgn="auto" latinLnBrk="0" hangingPunct="1">
                <a:lnSpc>
                  <a:spcPct val="159699"/>
                </a:lnSpc>
                <a:spcBef>
                  <a:spcPts val="0"/>
                </a:spcBef>
                <a:spcAft>
                  <a:spcPts val="0"/>
                </a:spcAft>
                <a:buClrTx/>
                <a:buSzTx/>
                <a:buFontTx/>
                <a:buNone/>
                <a:tabLst/>
                <a:defRPr/>
              </a:pPr>
              <a:endParaRPr kumimoji="0" lang="en-US" sz="1899" b="0" i="0" u="none" strike="noStrike" kern="1200" cap="none" spc="0" normalizeH="0" baseline="0" noProof="0">
                <a:ln>
                  <a:noFill/>
                </a:ln>
                <a:solidFill>
                  <a:srgbClr val="04051F"/>
                </a:solidFill>
                <a:effectLst/>
                <a:uLnTx/>
                <a:uFillTx/>
                <a:latin typeface="Open Sans Light Bold"/>
                <a:ea typeface="+mn-ea"/>
                <a:cs typeface="+mn-cs"/>
              </a:endParaRPr>
            </a:p>
          </p:txBody>
        </p:sp>
      </p:grpSp>
      <p:grpSp>
        <p:nvGrpSpPr>
          <p:cNvPr id="7" name="Group 7"/>
          <p:cNvGrpSpPr/>
          <p:nvPr/>
        </p:nvGrpSpPr>
        <p:grpSpPr>
          <a:xfrm>
            <a:off x="470621" y="687396"/>
            <a:ext cx="2585921" cy="5262880"/>
            <a:chOff x="-217712" y="3377"/>
            <a:chExt cx="5171841" cy="10525757"/>
          </a:xfrm>
        </p:grpSpPr>
        <p:grpSp>
          <p:nvGrpSpPr>
            <p:cNvPr id="8" name="Group 8"/>
            <p:cNvGrpSpPr>
              <a:grpSpLocks noChangeAspect="1"/>
            </p:cNvGrpSpPr>
            <p:nvPr/>
          </p:nvGrpSpPr>
          <p:grpSpPr>
            <a:xfrm>
              <a:off x="646032" y="3377"/>
              <a:ext cx="3377367" cy="3490637"/>
              <a:chOff x="6350" y="6350"/>
              <a:chExt cx="6350012" cy="6562979"/>
            </a:xfrm>
          </p:grpSpPr>
          <p:sp>
            <p:nvSpPr>
              <p:cNvPr id="9" name="Freeform 9"/>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4"/>
                <a:stretch>
                  <a:fillRect l="-27515" r="-2751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217712" y="3963364"/>
              <a:ext cx="5171841" cy="6565770"/>
            </a:xfrm>
            <a:prstGeom prst="rect">
              <a:avLst/>
            </a:prstGeom>
          </p:spPr>
          <p:txBody>
            <a:bodyPr wrap="square" lIns="0" tIns="0" rIns="0" bIns="0" rtlCol="0" anchor="t">
              <a:spAutoFit/>
            </a:bodyPr>
            <a:lstStyle/>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1973" b="0" i="0" u="none" strike="noStrike" kern="1200" cap="none" spc="0" normalizeH="0" baseline="0" noProof="0">
                  <a:ln>
                    <a:noFill/>
                  </a:ln>
                  <a:solidFill>
                    <a:schemeClr val="bg1">
                      <a:lumMod val="85000"/>
                    </a:schemeClr>
                  </a:solidFill>
                  <a:effectLst/>
                  <a:uLnTx/>
                  <a:uFillTx/>
                  <a:latin typeface="Open Sans Light Bold"/>
                  <a:ea typeface="+mn-ea"/>
                  <a:cs typeface="+mn-cs"/>
                </a:rPr>
                <a:t>Subsidy or “free” monies potential</a:t>
              </a:r>
              <a:br>
                <a:rPr kumimoji="0" lang="en-US" sz="1973" b="0" i="0" u="none" strike="noStrike" kern="1200" cap="none" spc="0" normalizeH="0" baseline="0" noProof="0">
                  <a:ln>
                    <a:noFill/>
                  </a:ln>
                  <a:solidFill>
                    <a:schemeClr val="bg1">
                      <a:lumMod val="85000"/>
                    </a:schemeClr>
                  </a:solidFill>
                  <a:effectLst/>
                  <a:uLnTx/>
                  <a:uFillTx/>
                  <a:latin typeface="Open Sans Light Bold"/>
                  <a:ea typeface="+mn-ea"/>
                  <a:cs typeface="+mn-cs"/>
                </a:rPr>
              </a:br>
              <a:r>
                <a:rPr kumimoji="0" lang="en-US" sz="1973" b="0" i="0" u="none" strike="noStrike" kern="1200" cap="none" spc="0" normalizeH="0" baseline="0" noProof="0">
                  <a:ln>
                    <a:noFill/>
                  </a:ln>
                  <a:solidFill>
                    <a:schemeClr val="bg1">
                      <a:lumMod val="85000"/>
                    </a:schemeClr>
                  </a:solidFill>
                  <a:effectLst/>
                  <a:uLnTx/>
                  <a:uFillTx/>
                  <a:latin typeface="Open Sans Light Bold"/>
                  <a:ea typeface="+mn-ea"/>
                  <a:cs typeface="+mn-cs"/>
                </a:rPr>
                <a:t>Broad Eligibilities</a:t>
              </a:r>
            </a:p>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1973" b="0" i="0" u="none" strike="noStrike" kern="1200" cap="none" spc="0" normalizeH="0" baseline="0" noProof="0">
                  <a:ln>
                    <a:noFill/>
                  </a:ln>
                  <a:solidFill>
                    <a:schemeClr val="bg1">
                      <a:lumMod val="85000"/>
                    </a:schemeClr>
                  </a:solidFill>
                  <a:effectLst/>
                  <a:uLnTx/>
                  <a:uFillTx/>
                  <a:latin typeface="Open Sans Light Bold"/>
                  <a:ea typeface="+mn-ea"/>
                  <a:cs typeface="+mn-cs"/>
                </a:rPr>
                <a:t>Upfront planning &amp; design assistance</a:t>
              </a:r>
            </a:p>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1973" b="0" i="0" u="none" strike="noStrike" kern="1200" cap="none" spc="0" normalizeH="0" baseline="0" noProof="0">
                  <a:ln>
                    <a:noFill/>
                  </a:ln>
                  <a:solidFill>
                    <a:schemeClr val="bg1">
                      <a:lumMod val="85000"/>
                    </a:schemeClr>
                  </a:solidFill>
                  <a:effectLst/>
                  <a:uLnTx/>
                  <a:uFillTx/>
                  <a:latin typeface="Open Sans Light Bold"/>
                  <a:ea typeface="+mn-ea"/>
                  <a:cs typeface="+mn-cs"/>
                </a:rPr>
                <a:t>Free technical assistance</a:t>
              </a:r>
            </a:p>
          </p:txBody>
        </p:sp>
      </p:grpSp>
      <p:grpSp>
        <p:nvGrpSpPr>
          <p:cNvPr id="11" name="Group 11"/>
          <p:cNvGrpSpPr/>
          <p:nvPr/>
        </p:nvGrpSpPr>
        <p:grpSpPr>
          <a:xfrm>
            <a:off x="6094544" y="1748303"/>
            <a:ext cx="2889747" cy="5069130"/>
            <a:chOff x="-50240" y="3192"/>
            <a:chExt cx="5344062" cy="10730582"/>
          </a:xfrm>
        </p:grpSpPr>
        <p:grpSp>
          <p:nvGrpSpPr>
            <p:cNvPr id="12" name="Group 12"/>
            <p:cNvGrpSpPr>
              <a:grpSpLocks noChangeAspect="1"/>
            </p:cNvGrpSpPr>
            <p:nvPr/>
          </p:nvGrpSpPr>
          <p:grpSpPr>
            <a:xfrm>
              <a:off x="1051051" y="3192"/>
              <a:ext cx="3191726" cy="3298770"/>
              <a:chOff x="6350" y="6350"/>
              <a:chExt cx="6350012" cy="6562979"/>
            </a:xfrm>
          </p:grpSpPr>
          <p:sp>
            <p:nvSpPr>
              <p:cNvPr id="13" name="Freeform 1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5"/>
                <a:stretch>
                  <a:fillRect l="-41870" r="-4187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4"/>
            <p:cNvSpPr txBox="1"/>
            <p:nvPr/>
          </p:nvSpPr>
          <p:spPr>
            <a:xfrm>
              <a:off x="-50240" y="3211065"/>
              <a:ext cx="5344062" cy="7522709"/>
            </a:xfrm>
            <a:prstGeom prst="rect">
              <a:avLst/>
            </a:prstGeom>
          </p:spPr>
          <p:txBody>
            <a:bodyPr wrap="square" lIns="0" tIns="0" rIns="0" bIns="0" rtlCol="0" anchor="t">
              <a:spAutoFit/>
            </a:bodyPr>
            <a:lstStyle/>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Delay to repay </a:t>
              </a:r>
              <a:endParaRPr kumimoji="0" lang="en-US" sz="1800" b="0" i="0" u="none" strike="noStrike" kern="1200" cap="none" spc="0" normalizeH="0" baseline="0" noProof="0">
                <a:ln>
                  <a:noFill/>
                </a:ln>
                <a:solidFill>
                  <a:schemeClr val="bg1">
                    <a:lumMod val="85000"/>
                  </a:schemeClr>
                </a:solidFill>
                <a:effectLst/>
                <a:uLnTx/>
                <a:uFillTx/>
                <a:latin typeface="Calibri"/>
                <a:ea typeface="+mn-ea"/>
                <a:cs typeface="+mn-cs"/>
              </a:endParaRP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Construction period</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No interest until funds  reimbursed</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No interest if unused/funds may be de-obligated</a:t>
              </a:r>
            </a:p>
            <a:p>
              <a:pPr marL="0" marR="0" lvl="0" indent="0" algn="l" defTabSz="609630" rtl="0" eaLnBrk="1" fontAlgn="auto" latinLnBrk="0" hangingPunct="1">
                <a:lnSpc>
                  <a:spcPct val="156816"/>
                </a:lnSpc>
                <a:spcBef>
                  <a:spcPts val="0"/>
                </a:spcBef>
                <a:spcAft>
                  <a:spcPts val="0"/>
                </a:spcAft>
                <a:buClrTx/>
                <a:buSzTx/>
                <a:buFontTx/>
                <a:buNone/>
                <a:tabLst/>
                <a:defRPr/>
              </a:pPr>
              <a:endParaRPr kumimoji="0" lang="en-US" sz="1865" b="0" i="0" u="none" strike="noStrike" kern="1200" cap="none" spc="0" normalizeH="0" baseline="0" noProof="0">
                <a:ln>
                  <a:noFill/>
                </a:ln>
                <a:solidFill>
                  <a:srgbClr val="04051F"/>
                </a:solidFill>
                <a:effectLst/>
                <a:uLnTx/>
                <a:uFillTx/>
                <a:latin typeface="Open Sans Light Bold"/>
                <a:ea typeface="+mn-ea"/>
                <a:cs typeface="+mn-cs"/>
              </a:endParaRPr>
            </a:p>
          </p:txBody>
        </p:sp>
      </p:grpSp>
      <p:grpSp>
        <p:nvGrpSpPr>
          <p:cNvPr id="15" name="Group 15"/>
          <p:cNvGrpSpPr/>
          <p:nvPr/>
        </p:nvGrpSpPr>
        <p:grpSpPr>
          <a:xfrm>
            <a:off x="9051199" y="687396"/>
            <a:ext cx="2552814" cy="5383757"/>
            <a:chOff x="0" y="3192"/>
            <a:chExt cx="5105627" cy="10767508"/>
          </a:xfrm>
        </p:grpSpPr>
        <p:grpSp>
          <p:nvGrpSpPr>
            <p:cNvPr id="16" name="Group 16"/>
            <p:cNvGrpSpPr>
              <a:grpSpLocks noChangeAspect="1"/>
            </p:cNvGrpSpPr>
            <p:nvPr/>
          </p:nvGrpSpPr>
          <p:grpSpPr>
            <a:xfrm>
              <a:off x="956954" y="3192"/>
              <a:ext cx="3191726" cy="3298770"/>
              <a:chOff x="6350" y="6350"/>
              <a:chExt cx="6350012" cy="6562979"/>
            </a:xfrm>
          </p:grpSpPr>
          <p:sp>
            <p:nvSpPr>
              <p:cNvPr id="17" name="Freeform 1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6"/>
                <a:stretch>
                  <a:fillRect l="-89197" r="-8919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8"/>
            <p:cNvSpPr txBox="1"/>
            <p:nvPr/>
          </p:nvSpPr>
          <p:spPr>
            <a:xfrm>
              <a:off x="0" y="3663240"/>
              <a:ext cx="5105627" cy="7107460"/>
            </a:xfrm>
            <a:prstGeom prst="rect">
              <a:avLst/>
            </a:prstGeom>
          </p:spPr>
          <p:txBody>
            <a:bodyPr lIns="0" tIns="0" rIns="0" bIns="0" rtlCol="0" anchor="t">
              <a:spAutoFit/>
            </a:bodyPr>
            <a:lstStyle/>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effectLst/>
                  <a:uLnTx/>
                  <a:uFillTx/>
                  <a:latin typeface="Open Sans Light Bold"/>
                  <a:ea typeface="+mn-ea"/>
                  <a:cs typeface="+mn-cs"/>
                </a:rPr>
                <a:t>Refinancing and Restructuring </a:t>
              </a:r>
              <a:endParaRPr kumimoji="0" lang="en-US" sz="1800" b="0" i="0" u="none" strike="noStrike" kern="1200" cap="none" spc="0" normalizeH="0" baseline="0" noProof="0">
                <a:ln>
                  <a:noFill/>
                </a:ln>
                <a:effectLst/>
                <a:uLnTx/>
                <a:uFillTx/>
                <a:latin typeface="Calibri"/>
                <a:ea typeface="+mn-ea"/>
                <a:cs typeface="+mn-cs"/>
              </a:endParaRP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effectLst/>
                  <a:uLnTx/>
                  <a:uFillTx/>
                  <a:latin typeface="Open Sans Light Bold"/>
                  <a:ea typeface="+mn-ea"/>
                  <a:cs typeface="+mn-cs"/>
                </a:rPr>
                <a:t>Repayment may be tailored to the system’s needs</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effectLst/>
                  <a:uLnTx/>
                  <a:uFillTx/>
                  <a:latin typeface="Open Sans Light Bold"/>
                  <a:ea typeface="+mn-ea"/>
                  <a:cs typeface="+mn-cs"/>
                </a:rPr>
                <a:t>May be </a:t>
              </a:r>
              <a:r>
                <a:rPr kumimoji="0" lang="en-US" sz="1865" b="0" i="1" u="none" strike="noStrike" kern="1200" cap="none" spc="0" normalizeH="0" baseline="0" noProof="0">
                  <a:ln>
                    <a:noFill/>
                  </a:ln>
                  <a:effectLst/>
                  <a:uLnTx/>
                  <a:uFillTx/>
                  <a:latin typeface="Open Sans Light Bold"/>
                  <a:ea typeface="+mn-ea"/>
                  <a:cs typeface="+mn-cs"/>
                </a:rPr>
                <a:t>blende</a:t>
              </a:r>
              <a:r>
                <a:rPr kumimoji="0" lang="en-US" sz="1865" b="0" i="0" u="none" strike="noStrike" kern="1200" cap="none" spc="0" normalizeH="0" baseline="0" noProof="0">
                  <a:ln>
                    <a:noFill/>
                  </a:ln>
                  <a:effectLst/>
                  <a:uLnTx/>
                  <a:uFillTx/>
                  <a:latin typeface="Open Sans Light Bold"/>
                  <a:ea typeface="+mn-ea"/>
                  <a:cs typeface="+mn-cs"/>
                </a:rPr>
                <a:t>d with other funding sources</a:t>
              </a:r>
            </a:p>
          </p:txBody>
        </p:sp>
      </p:grpSp>
    </p:spTree>
    <p:extLst>
      <p:ext uri="{BB962C8B-B14F-4D97-AF65-F5344CB8AC3E}">
        <p14:creationId xmlns:p14="http://schemas.microsoft.com/office/powerpoint/2010/main" val="3457320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FFEB"/>
        </a:solidFill>
        <a:effectLst/>
      </p:bgPr>
    </p:bg>
    <p:spTree>
      <p:nvGrpSpPr>
        <p:cNvPr id="1" name=""/>
        <p:cNvGrpSpPr/>
        <p:nvPr/>
      </p:nvGrpSpPr>
      <p:grpSpPr>
        <a:xfrm>
          <a:off x="0" y="0"/>
          <a:ext cx="0" cy="0"/>
          <a:chOff x="0" y="0"/>
          <a:chExt cx="0" cy="0"/>
        </a:xfrm>
      </p:grpSpPr>
      <p:sp>
        <p:nvSpPr>
          <p:cNvPr id="2" name="TextBox 2"/>
          <p:cNvSpPr txBox="1"/>
          <p:nvPr/>
        </p:nvSpPr>
        <p:spPr>
          <a:xfrm>
            <a:off x="3703258" y="-18629"/>
            <a:ext cx="4785485" cy="1190390"/>
          </a:xfrm>
          <a:prstGeom prst="rect">
            <a:avLst/>
          </a:prstGeom>
        </p:spPr>
        <p:txBody>
          <a:bodyPr lIns="0" tIns="0" rIns="0" bIns="0" rtlCol="0" anchor="t">
            <a:spAutoFit/>
          </a:bodyPr>
          <a:lstStyle/>
          <a:p>
            <a:pPr marL="0" marR="0" lvl="0" indent="0" algn="ctr" defTabSz="609630" rtl="0" eaLnBrk="1" fontAlgn="auto" latinLnBrk="0" hangingPunct="1">
              <a:lnSpc>
                <a:spcPct val="156839"/>
              </a:lnSpc>
              <a:spcBef>
                <a:spcPts val="0"/>
              </a:spcBef>
              <a:spcAft>
                <a:spcPts val="0"/>
              </a:spcAft>
              <a:buClrTx/>
              <a:buSzTx/>
              <a:buFontTx/>
              <a:buNone/>
              <a:tabLst/>
              <a:defRPr/>
            </a:pPr>
            <a:r>
              <a:rPr kumimoji="0" lang="en-US" sz="5495" b="0" i="0" u="none" strike="noStrike" kern="1200" cap="none" spc="0" normalizeH="0" baseline="0" noProof="0">
                <a:ln>
                  <a:noFill/>
                </a:ln>
                <a:solidFill>
                  <a:srgbClr val="295B01"/>
                </a:solidFill>
                <a:effectLst/>
                <a:uLnTx/>
                <a:uFillTx/>
                <a:latin typeface="Poppins ExtraBold"/>
                <a:ea typeface="+mn-ea"/>
                <a:cs typeface="+mn-cs"/>
              </a:rPr>
              <a:t>Why DWSRF?</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139848" y="1885822"/>
            <a:ext cx="2707025" cy="4699123"/>
            <a:chOff x="0" y="3385"/>
            <a:chExt cx="5414050" cy="9398243"/>
          </a:xfrm>
        </p:grpSpPr>
        <p:grpSp>
          <p:nvGrpSpPr>
            <p:cNvPr id="4" name="Group 4"/>
            <p:cNvGrpSpPr>
              <a:grpSpLocks noChangeAspect="1"/>
            </p:cNvGrpSpPr>
            <p:nvPr/>
          </p:nvGrpSpPr>
          <p:grpSpPr>
            <a:xfrm>
              <a:off x="1014520" y="3385"/>
              <a:ext cx="3385016" cy="3498543"/>
              <a:chOff x="6350" y="6350"/>
              <a:chExt cx="6350012" cy="6562979"/>
            </a:xfrm>
          </p:grpSpPr>
          <p:sp>
            <p:nvSpPr>
              <p:cNvPr id="5" name="Freeform 5"/>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l="-27563" r="-2756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0" y="3898070"/>
              <a:ext cx="5414050" cy="5503558"/>
            </a:xfrm>
            <a:prstGeom prst="rect">
              <a:avLst/>
            </a:prstGeom>
          </p:spPr>
          <p:txBody>
            <a:bodyPr lIns="0" tIns="0" rIns="0" bIns="0" rtlCol="0" anchor="t">
              <a:spAutoFit/>
            </a:bodyPr>
            <a:lstStyle/>
            <a:p>
              <a:pPr marL="409575" marR="0" lvl="1" indent="-204470" algn="just" defTabSz="609630" rtl="0" eaLnBrk="1" fontAlgn="auto" latinLnBrk="0" hangingPunct="1">
                <a:lnSpc>
                  <a:spcPct val="159699"/>
                </a:lnSpc>
                <a:spcBef>
                  <a:spcPts val="0"/>
                </a:spcBef>
                <a:spcAft>
                  <a:spcPts val="0"/>
                </a:spcAft>
                <a:buClrTx/>
                <a:buSzTx/>
                <a:buFont typeface="Arial"/>
                <a:buChar char="•"/>
                <a:tabLst/>
                <a:defRPr/>
              </a:pPr>
              <a:r>
                <a:rPr kumimoji="0" lang="en-US" sz="1899" b="0" i="0" u="none" strike="noStrike" kern="1200" cap="none" spc="0" normalizeH="0" baseline="0" noProof="0">
                  <a:ln>
                    <a:noFill/>
                  </a:ln>
                  <a:effectLst/>
                  <a:uLnTx/>
                  <a:uFillTx/>
                  <a:latin typeface="Open Sans Light Bold"/>
                  <a:ea typeface="+mn-ea"/>
                  <a:cs typeface="+mn-cs"/>
                </a:rPr>
                <a:t>Interest rates 30% below market</a:t>
              </a:r>
              <a:endParaRPr kumimoji="0" lang="en-US" sz="1800" b="0" i="0" u="none" strike="noStrike" kern="1200" cap="none" spc="0" normalizeH="0" baseline="0" noProof="0">
                <a:ln>
                  <a:noFill/>
                </a:ln>
                <a:effectLst/>
                <a:uLnTx/>
                <a:uFillTx/>
                <a:latin typeface="Calibri"/>
                <a:ea typeface="+mn-ea"/>
                <a:cs typeface="+mn-cs"/>
              </a:endParaRPr>
            </a:p>
            <a:p>
              <a:pPr marL="409575" marR="0" lvl="1" indent="-204470" defTabSz="609630" rtl="0" eaLnBrk="1" fontAlgn="auto" latinLnBrk="0" hangingPunct="1">
                <a:lnSpc>
                  <a:spcPct val="159699"/>
                </a:lnSpc>
                <a:spcBef>
                  <a:spcPts val="0"/>
                </a:spcBef>
                <a:spcAft>
                  <a:spcPts val="0"/>
                </a:spcAft>
                <a:buClrTx/>
                <a:buSzTx/>
                <a:buFont typeface="Arial"/>
                <a:buChar char="•"/>
                <a:tabLst/>
                <a:defRPr/>
              </a:pPr>
              <a:r>
                <a:rPr kumimoji="0" lang="en-US" sz="1899" b="0" i="0" u="none" strike="noStrike" kern="1200" cap="none" spc="0" normalizeH="0" baseline="0" noProof="0">
                  <a:ln>
                    <a:noFill/>
                  </a:ln>
                  <a:effectLst/>
                  <a:uLnTx/>
                  <a:uFillTx/>
                  <a:latin typeface="Open Sans Light Bold"/>
                  <a:ea typeface="+mn-ea"/>
                  <a:cs typeface="+mn-cs"/>
                </a:rPr>
                <a:t>Ability to finance 100%</a:t>
              </a:r>
            </a:p>
            <a:p>
              <a:pPr marL="409575" marR="0" lvl="1" indent="-204470" algn="l" defTabSz="609630" rtl="0" eaLnBrk="1" fontAlgn="auto" latinLnBrk="0" hangingPunct="1">
                <a:lnSpc>
                  <a:spcPct val="159699"/>
                </a:lnSpc>
                <a:spcBef>
                  <a:spcPts val="0"/>
                </a:spcBef>
                <a:spcAft>
                  <a:spcPts val="0"/>
                </a:spcAft>
                <a:buClrTx/>
                <a:buSzTx/>
                <a:buFont typeface="Arial"/>
                <a:buChar char="•"/>
                <a:tabLst/>
                <a:defRPr/>
              </a:pPr>
              <a:r>
                <a:rPr kumimoji="0" lang="en-US" sz="1899" b="0" i="0" u="none" strike="noStrike" kern="1200" cap="none" spc="0" normalizeH="0" baseline="0" noProof="0">
                  <a:ln>
                    <a:noFill/>
                  </a:ln>
                  <a:effectLst/>
                  <a:uLnTx/>
                  <a:uFillTx/>
                  <a:latin typeface="Open Sans Light Bold"/>
                  <a:ea typeface="+mn-ea"/>
                  <a:cs typeface="+mn-cs"/>
                </a:rPr>
                <a:t>Terms up to 30 years</a:t>
              </a:r>
            </a:p>
            <a:p>
              <a:pPr marL="0" marR="0" lvl="0" indent="0" algn="just" defTabSz="609630" rtl="0" eaLnBrk="1" fontAlgn="auto" latinLnBrk="0" hangingPunct="1">
                <a:lnSpc>
                  <a:spcPct val="159699"/>
                </a:lnSpc>
                <a:spcBef>
                  <a:spcPts val="0"/>
                </a:spcBef>
                <a:spcAft>
                  <a:spcPts val="0"/>
                </a:spcAft>
                <a:buClrTx/>
                <a:buSzTx/>
                <a:buFontTx/>
                <a:buNone/>
                <a:tabLst/>
                <a:defRPr/>
              </a:pPr>
              <a:endParaRPr kumimoji="0" lang="en-US" sz="1899" b="0" i="0" u="none" strike="noStrike" kern="1200" cap="none" spc="0" normalizeH="0" baseline="0" noProof="0">
                <a:ln>
                  <a:noFill/>
                </a:ln>
                <a:solidFill>
                  <a:srgbClr val="04051F"/>
                </a:solidFill>
                <a:effectLst/>
                <a:uLnTx/>
                <a:uFillTx/>
                <a:latin typeface="Open Sans Light Bold"/>
                <a:ea typeface="+mn-ea"/>
                <a:cs typeface="+mn-cs"/>
              </a:endParaRPr>
            </a:p>
          </p:txBody>
        </p:sp>
      </p:grpSp>
      <p:grpSp>
        <p:nvGrpSpPr>
          <p:cNvPr id="7" name="Group 7"/>
          <p:cNvGrpSpPr/>
          <p:nvPr/>
        </p:nvGrpSpPr>
        <p:grpSpPr>
          <a:xfrm>
            <a:off x="470621" y="687396"/>
            <a:ext cx="2585921" cy="5262880"/>
            <a:chOff x="-217712" y="3377"/>
            <a:chExt cx="5171841" cy="10525757"/>
          </a:xfrm>
        </p:grpSpPr>
        <p:grpSp>
          <p:nvGrpSpPr>
            <p:cNvPr id="8" name="Group 8"/>
            <p:cNvGrpSpPr>
              <a:grpSpLocks noChangeAspect="1"/>
            </p:cNvGrpSpPr>
            <p:nvPr/>
          </p:nvGrpSpPr>
          <p:grpSpPr>
            <a:xfrm>
              <a:off x="646032" y="3377"/>
              <a:ext cx="3377367" cy="3490637"/>
              <a:chOff x="6350" y="6350"/>
              <a:chExt cx="6350012" cy="6562979"/>
            </a:xfrm>
          </p:grpSpPr>
          <p:sp>
            <p:nvSpPr>
              <p:cNvPr id="9" name="Freeform 9"/>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4"/>
                <a:stretch>
                  <a:fillRect l="-27515" r="-2751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217712" y="3963364"/>
              <a:ext cx="5171841" cy="6565770"/>
            </a:xfrm>
            <a:prstGeom prst="rect">
              <a:avLst/>
            </a:prstGeom>
          </p:spPr>
          <p:txBody>
            <a:bodyPr wrap="square" lIns="0" tIns="0" rIns="0" bIns="0" rtlCol="0" anchor="t">
              <a:spAutoFit/>
            </a:bodyPr>
            <a:lstStyle/>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1973" b="0" i="0" u="none" strike="noStrike" kern="1200" cap="none" spc="0" normalizeH="0" baseline="0" noProof="0">
                  <a:ln>
                    <a:noFill/>
                  </a:ln>
                  <a:effectLst/>
                  <a:uLnTx/>
                  <a:uFillTx/>
                  <a:latin typeface="Open Sans Light Bold"/>
                  <a:ea typeface="+mn-ea"/>
                  <a:cs typeface="+mn-cs"/>
                </a:rPr>
                <a:t>Subsidy or “free” monies potential</a:t>
              </a:r>
              <a:br>
                <a:rPr kumimoji="0" lang="en-US" sz="1973" b="0" i="0" u="none" strike="noStrike" kern="1200" cap="none" spc="0" normalizeH="0" baseline="0" noProof="0">
                  <a:ln>
                    <a:noFill/>
                  </a:ln>
                  <a:effectLst/>
                  <a:uLnTx/>
                  <a:uFillTx/>
                  <a:latin typeface="Open Sans Light Bold"/>
                  <a:ea typeface="+mn-ea"/>
                  <a:cs typeface="+mn-cs"/>
                </a:rPr>
              </a:br>
              <a:r>
                <a:rPr kumimoji="0" lang="en-US" sz="1973" b="0" i="0" u="none" strike="noStrike" kern="1200" cap="none" spc="0" normalizeH="0" baseline="0" noProof="0">
                  <a:ln>
                    <a:noFill/>
                  </a:ln>
                  <a:effectLst/>
                  <a:uLnTx/>
                  <a:uFillTx/>
                  <a:latin typeface="Open Sans Light Bold"/>
                  <a:ea typeface="+mn-ea"/>
                  <a:cs typeface="+mn-cs"/>
                </a:rPr>
                <a:t>Broad Eligibilities</a:t>
              </a:r>
            </a:p>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1973" b="0" i="0" u="none" strike="noStrike" kern="1200" cap="none" spc="0" normalizeH="0" baseline="0" noProof="0">
                  <a:ln>
                    <a:noFill/>
                  </a:ln>
                  <a:effectLst/>
                  <a:uLnTx/>
                  <a:uFillTx/>
                  <a:latin typeface="Open Sans Light Bold"/>
                  <a:ea typeface="+mn-ea"/>
                  <a:cs typeface="+mn-cs"/>
                </a:rPr>
                <a:t>Upfront planning &amp; design assistance</a:t>
              </a:r>
            </a:p>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1973" b="0" i="0" u="none" strike="noStrike" kern="1200" cap="none" spc="0" normalizeH="0" baseline="0" noProof="0">
                  <a:ln>
                    <a:noFill/>
                  </a:ln>
                  <a:effectLst/>
                  <a:uLnTx/>
                  <a:uFillTx/>
                  <a:latin typeface="Open Sans Light Bold"/>
                  <a:ea typeface="+mn-ea"/>
                  <a:cs typeface="+mn-cs"/>
                </a:rPr>
                <a:t>Free technical assistance</a:t>
              </a:r>
            </a:p>
          </p:txBody>
        </p:sp>
      </p:grpSp>
      <p:grpSp>
        <p:nvGrpSpPr>
          <p:cNvPr id="11" name="Group 11"/>
          <p:cNvGrpSpPr/>
          <p:nvPr/>
        </p:nvGrpSpPr>
        <p:grpSpPr>
          <a:xfrm>
            <a:off x="6094544" y="1748303"/>
            <a:ext cx="2889747" cy="5069130"/>
            <a:chOff x="-50240" y="3192"/>
            <a:chExt cx="5344062" cy="10730582"/>
          </a:xfrm>
        </p:grpSpPr>
        <p:grpSp>
          <p:nvGrpSpPr>
            <p:cNvPr id="12" name="Group 12"/>
            <p:cNvGrpSpPr>
              <a:grpSpLocks noChangeAspect="1"/>
            </p:cNvGrpSpPr>
            <p:nvPr/>
          </p:nvGrpSpPr>
          <p:grpSpPr>
            <a:xfrm>
              <a:off x="1051051" y="3192"/>
              <a:ext cx="3191726" cy="3298770"/>
              <a:chOff x="6350" y="6350"/>
              <a:chExt cx="6350012" cy="6562979"/>
            </a:xfrm>
          </p:grpSpPr>
          <p:sp>
            <p:nvSpPr>
              <p:cNvPr id="13" name="Freeform 1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5"/>
                <a:stretch>
                  <a:fillRect l="-41870" r="-4187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4"/>
            <p:cNvSpPr txBox="1"/>
            <p:nvPr/>
          </p:nvSpPr>
          <p:spPr>
            <a:xfrm>
              <a:off x="-50240" y="3211065"/>
              <a:ext cx="5344062" cy="7522709"/>
            </a:xfrm>
            <a:prstGeom prst="rect">
              <a:avLst/>
            </a:prstGeom>
          </p:spPr>
          <p:txBody>
            <a:bodyPr wrap="square" lIns="0" tIns="0" rIns="0" bIns="0" rtlCol="0" anchor="t">
              <a:spAutoFit/>
            </a:bodyPr>
            <a:lstStyle/>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effectLst/>
                  <a:uLnTx/>
                  <a:uFillTx/>
                  <a:latin typeface="Open Sans Light Bold"/>
                  <a:ea typeface="+mn-ea"/>
                  <a:cs typeface="+mn-cs"/>
                </a:rPr>
                <a:t>Delay to repay </a:t>
              </a:r>
              <a:endParaRPr kumimoji="0" lang="en-US" sz="1800" b="0" i="0" u="none" strike="noStrike" kern="1200" cap="none" spc="0" normalizeH="0" baseline="0" noProof="0">
                <a:ln>
                  <a:noFill/>
                </a:ln>
                <a:effectLst/>
                <a:uLnTx/>
                <a:uFillTx/>
                <a:latin typeface="Calibri"/>
                <a:ea typeface="+mn-ea"/>
                <a:cs typeface="+mn-cs"/>
              </a:endParaRP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effectLst/>
                  <a:uLnTx/>
                  <a:uFillTx/>
                  <a:latin typeface="Open Sans Light Bold"/>
                  <a:ea typeface="+mn-ea"/>
                  <a:cs typeface="+mn-cs"/>
                </a:rPr>
                <a:t>Construction period</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effectLst/>
                  <a:uLnTx/>
                  <a:uFillTx/>
                  <a:latin typeface="Open Sans Light Bold"/>
                  <a:ea typeface="+mn-ea"/>
                  <a:cs typeface="+mn-cs"/>
                </a:rPr>
                <a:t>No interest until funds  reimbursed</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effectLst/>
                  <a:uLnTx/>
                  <a:uFillTx/>
                  <a:latin typeface="Open Sans Light Bold"/>
                  <a:ea typeface="+mn-ea"/>
                  <a:cs typeface="+mn-cs"/>
                </a:rPr>
                <a:t>No interest if unused/funds may be de-obligated</a:t>
              </a:r>
            </a:p>
            <a:p>
              <a:pPr marL="0" marR="0" lvl="0" indent="0" algn="l" defTabSz="609630" rtl="0" eaLnBrk="1" fontAlgn="auto" latinLnBrk="0" hangingPunct="1">
                <a:lnSpc>
                  <a:spcPct val="156816"/>
                </a:lnSpc>
                <a:spcBef>
                  <a:spcPts val="0"/>
                </a:spcBef>
                <a:spcAft>
                  <a:spcPts val="0"/>
                </a:spcAft>
                <a:buClrTx/>
                <a:buSzTx/>
                <a:buFontTx/>
                <a:buNone/>
                <a:tabLst/>
                <a:defRPr/>
              </a:pPr>
              <a:endParaRPr kumimoji="0" lang="en-US" sz="1865" b="0" i="0" u="none" strike="noStrike" kern="1200" cap="none" spc="0" normalizeH="0" baseline="0" noProof="0">
                <a:ln>
                  <a:noFill/>
                </a:ln>
                <a:solidFill>
                  <a:srgbClr val="04051F"/>
                </a:solidFill>
                <a:effectLst/>
                <a:uLnTx/>
                <a:uFillTx/>
                <a:latin typeface="Open Sans Light Bold"/>
                <a:ea typeface="+mn-ea"/>
                <a:cs typeface="+mn-cs"/>
              </a:endParaRPr>
            </a:p>
          </p:txBody>
        </p:sp>
      </p:grpSp>
      <p:grpSp>
        <p:nvGrpSpPr>
          <p:cNvPr id="15" name="Group 15"/>
          <p:cNvGrpSpPr/>
          <p:nvPr/>
        </p:nvGrpSpPr>
        <p:grpSpPr>
          <a:xfrm>
            <a:off x="9051199" y="687396"/>
            <a:ext cx="2552814" cy="5383757"/>
            <a:chOff x="0" y="3192"/>
            <a:chExt cx="5105627" cy="10767508"/>
          </a:xfrm>
        </p:grpSpPr>
        <p:grpSp>
          <p:nvGrpSpPr>
            <p:cNvPr id="16" name="Group 16"/>
            <p:cNvGrpSpPr>
              <a:grpSpLocks noChangeAspect="1"/>
            </p:cNvGrpSpPr>
            <p:nvPr/>
          </p:nvGrpSpPr>
          <p:grpSpPr>
            <a:xfrm>
              <a:off x="956954" y="3192"/>
              <a:ext cx="3191726" cy="3298770"/>
              <a:chOff x="6350" y="6350"/>
              <a:chExt cx="6350012" cy="6562979"/>
            </a:xfrm>
          </p:grpSpPr>
          <p:sp>
            <p:nvSpPr>
              <p:cNvPr id="17" name="Freeform 1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6"/>
                <a:stretch>
                  <a:fillRect l="-89197" r="-8919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8"/>
            <p:cNvSpPr txBox="1"/>
            <p:nvPr/>
          </p:nvSpPr>
          <p:spPr>
            <a:xfrm>
              <a:off x="0" y="3663240"/>
              <a:ext cx="5105627" cy="7107460"/>
            </a:xfrm>
            <a:prstGeom prst="rect">
              <a:avLst/>
            </a:prstGeom>
          </p:spPr>
          <p:txBody>
            <a:bodyPr lIns="0" tIns="0" rIns="0" bIns="0" rtlCol="0" anchor="t">
              <a:spAutoFit/>
            </a:bodyPr>
            <a:lstStyle/>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effectLst/>
                  <a:uLnTx/>
                  <a:uFillTx/>
                  <a:latin typeface="Open Sans Light Bold"/>
                  <a:ea typeface="+mn-ea"/>
                  <a:cs typeface="+mn-cs"/>
                </a:rPr>
                <a:t>Refinancing and Restructuring </a:t>
              </a:r>
              <a:endParaRPr kumimoji="0" lang="en-US" sz="1800" b="0" i="0" u="none" strike="noStrike" kern="1200" cap="none" spc="0" normalizeH="0" baseline="0" noProof="0">
                <a:ln>
                  <a:noFill/>
                </a:ln>
                <a:effectLst/>
                <a:uLnTx/>
                <a:uFillTx/>
                <a:latin typeface="Calibri"/>
                <a:ea typeface="+mn-ea"/>
                <a:cs typeface="+mn-cs"/>
              </a:endParaRP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effectLst/>
                  <a:uLnTx/>
                  <a:uFillTx/>
                  <a:latin typeface="Open Sans Light Bold"/>
                  <a:ea typeface="+mn-ea"/>
                  <a:cs typeface="+mn-cs"/>
                </a:rPr>
                <a:t>Repayment may be tailored to the system’s needs</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effectLst/>
                  <a:uLnTx/>
                  <a:uFillTx/>
                  <a:latin typeface="Open Sans Light Bold"/>
                  <a:ea typeface="+mn-ea"/>
                  <a:cs typeface="+mn-cs"/>
                </a:rPr>
                <a:t>May be </a:t>
              </a:r>
              <a:r>
                <a:rPr kumimoji="0" lang="en-US" sz="1865" b="0" i="1" u="none" strike="noStrike" kern="1200" cap="none" spc="0" normalizeH="0" baseline="0" noProof="0">
                  <a:ln>
                    <a:noFill/>
                  </a:ln>
                  <a:effectLst/>
                  <a:uLnTx/>
                  <a:uFillTx/>
                  <a:latin typeface="Open Sans Light Bold"/>
                  <a:ea typeface="+mn-ea"/>
                  <a:cs typeface="+mn-cs"/>
                </a:rPr>
                <a:t>blende</a:t>
              </a:r>
              <a:r>
                <a:rPr kumimoji="0" lang="en-US" sz="1865" b="0" i="0" u="none" strike="noStrike" kern="1200" cap="none" spc="0" normalizeH="0" baseline="0" noProof="0">
                  <a:ln>
                    <a:noFill/>
                  </a:ln>
                  <a:effectLst/>
                  <a:uLnTx/>
                  <a:uFillTx/>
                  <a:latin typeface="Open Sans Light Bold"/>
                  <a:ea typeface="+mn-ea"/>
                  <a:cs typeface="+mn-cs"/>
                </a:rPr>
                <a:t>d with other funding sources</a:t>
              </a:r>
            </a:p>
          </p:txBody>
        </p:sp>
      </p:grpSp>
    </p:spTree>
    <p:extLst>
      <p:ext uri="{BB962C8B-B14F-4D97-AF65-F5344CB8AC3E}">
        <p14:creationId xmlns:p14="http://schemas.microsoft.com/office/powerpoint/2010/main" val="271647746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D3D69538A08A4CA9E62AA7E0505D5D" ma:contentTypeVersion="14" ma:contentTypeDescription="Create a new document." ma:contentTypeScope="" ma:versionID="1f40fd4e014088c5290581990241210e">
  <xsd:schema xmlns:xsd="http://www.w3.org/2001/XMLSchema" xmlns:xs="http://www.w3.org/2001/XMLSchema" xmlns:p="http://schemas.microsoft.com/office/2006/metadata/properties" xmlns:ns2="147db386-3956-4f45-8587-7e22e5b21f4e" xmlns:ns3="abc36753-4dc0-4d56-b073-d82b7bede056" targetNamespace="http://schemas.microsoft.com/office/2006/metadata/properties" ma:root="true" ma:fieldsID="c71b9cc443247a7e4fcf28b4c6755d3c" ns2:_="" ns3:_="">
    <xsd:import namespace="147db386-3956-4f45-8587-7e22e5b21f4e"/>
    <xsd:import namespace="abc36753-4dc0-4d56-b073-d82b7bede05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7db386-3956-4f45-8587-7e22e5b21f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309bf2f-0431-460d-a93a-990d633b9c5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c36753-4dc0-4d56-b073-d82b7bede05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161b03e4-9f6c-4cae-a87b-84d90219ca1e}" ma:internalName="TaxCatchAll" ma:showField="CatchAllData" ma:web="abc36753-4dc0-4d56-b073-d82b7bede0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bc36753-4dc0-4d56-b073-d82b7bede056" xsi:nil="true"/>
    <lcf76f155ced4ddcb4097134ff3c332f xmlns="147db386-3956-4f45-8587-7e22e5b21f4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2D3A65-C686-47E8-954D-1E8514D56F5B}">
  <ds:schemaRefs>
    <ds:schemaRef ds:uri="147db386-3956-4f45-8587-7e22e5b21f4e"/>
    <ds:schemaRef ds:uri="abc36753-4dc0-4d56-b073-d82b7bede05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6E91376-C550-4C26-8DF6-E456939EDD25}">
  <ds:schemaRefs>
    <ds:schemaRef ds:uri="147db386-3956-4f45-8587-7e22e5b21f4e"/>
    <ds:schemaRef ds:uri="abc36753-4dc0-4d56-b073-d82b7bede056"/>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CB90614-F225-4161-AE93-1D0A8DCC8D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3136</Words>
  <Application>Microsoft Office PowerPoint</Application>
  <PresentationFormat>Widescreen</PresentationFormat>
  <Paragraphs>558</Paragraphs>
  <Slides>29</Slides>
  <Notes>29</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29</vt:i4>
      </vt:variant>
    </vt:vector>
  </HeadingPairs>
  <TitlesOfParts>
    <vt:vector size="47" baseType="lpstr">
      <vt:lpstr>Aptos</vt:lpstr>
      <vt:lpstr>Aptos Display</vt:lpstr>
      <vt:lpstr>Aptos Narrow</vt:lpstr>
      <vt:lpstr>Arial</vt:lpstr>
      <vt:lpstr>Biome</vt:lpstr>
      <vt:lpstr>Calibri</vt:lpstr>
      <vt:lpstr>Canva Sans Bold</vt:lpstr>
      <vt:lpstr>Open Sans</vt:lpstr>
      <vt:lpstr>Open Sans Bold</vt:lpstr>
      <vt:lpstr>Open Sans Extra Bold</vt:lpstr>
      <vt:lpstr>Open Sans Light</vt:lpstr>
      <vt:lpstr>Open Sans Light Bold</vt:lpstr>
      <vt:lpstr>Open Sans Light Bold Italics</vt:lpstr>
      <vt:lpstr>Poppins ExtraBold</vt:lpstr>
      <vt:lpstr>Poppins Medium</vt:lpstr>
      <vt:lpstr>Wingdings</vt:lpstr>
      <vt:lpstr>1_Office Theme</vt:lpstr>
      <vt:lpstr>2_Office Theme</vt:lpstr>
      <vt:lpstr>Public Water Supply Operator Renewal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Water Supply Operator Renewal Training</dc:title>
  <dc:creator>Amanda Booze</dc:creator>
  <cp:lastModifiedBy>Dakota Farris</cp:lastModifiedBy>
  <cp:revision>3</cp:revision>
  <dcterms:created xsi:type="dcterms:W3CDTF">2024-12-03T19:48:22Z</dcterms:created>
  <dcterms:modified xsi:type="dcterms:W3CDTF">2025-01-29T22:08:39Z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0x0101001DD3D69538A08A4CA9E62AA7E0505D5D</vt:lpwstr>
  </property>
  <property fmtid="{D5CDD505-2E9C-101B-9397-08002B2CF9AE}" pid="3" name="MediaServiceImageTags">
    <vt:lpwstr/>
  </property>
</Properties>
</file>