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1" r:id="rId4"/>
  </p:sldMasterIdLst>
  <p:notesMasterIdLst>
    <p:notesMasterId r:id="rId31"/>
  </p:notesMasterIdLst>
  <p:handoutMasterIdLst>
    <p:handoutMasterId r:id="rId32"/>
  </p:handoutMasterIdLst>
  <p:sldIdLst>
    <p:sldId id="256" r:id="rId5"/>
    <p:sldId id="277" r:id="rId6"/>
    <p:sldId id="278" r:id="rId7"/>
    <p:sldId id="279" r:id="rId8"/>
    <p:sldId id="280" r:id="rId9"/>
    <p:sldId id="281" r:id="rId10"/>
    <p:sldId id="282" r:id="rId11"/>
    <p:sldId id="293" r:id="rId12"/>
    <p:sldId id="301" r:id="rId13"/>
    <p:sldId id="284" r:id="rId14"/>
    <p:sldId id="287" r:id="rId15"/>
    <p:sldId id="295" r:id="rId16"/>
    <p:sldId id="288" r:id="rId17"/>
    <p:sldId id="296" r:id="rId18"/>
    <p:sldId id="289" r:id="rId19"/>
    <p:sldId id="297" r:id="rId20"/>
    <p:sldId id="286" r:id="rId21"/>
    <p:sldId id="294" r:id="rId22"/>
    <p:sldId id="290" r:id="rId23"/>
    <p:sldId id="298" r:id="rId24"/>
    <p:sldId id="291" r:id="rId25"/>
    <p:sldId id="299" r:id="rId26"/>
    <p:sldId id="302" r:id="rId27"/>
    <p:sldId id="292" r:id="rId28"/>
    <p:sldId id="300"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0A088B-C6BA-439D-A415-3E71FF614293}" v="25" dt="2024-12-19T19:34:24.384"/>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68" autoAdjust="0"/>
    <p:restoredTop sz="82424" autoAdjust="0"/>
  </p:normalViewPr>
  <p:slideViewPr>
    <p:cSldViewPr snapToGrid="0">
      <p:cViewPr varScale="1">
        <p:scale>
          <a:sx n="94" d="100"/>
          <a:sy n="94" d="100"/>
        </p:scale>
        <p:origin x="1500" y="78"/>
      </p:cViewPr>
      <p:guideLst>
        <p:guide orient="horz" pos="33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D3EC6FD-F978-444C-9CFD-D1B4955FACEF}"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8C9E3141-340A-478E-AE98-B9D07C96A2AA}">
      <dgm:prSet/>
      <dgm:spPr/>
      <dgm:t>
        <a:bodyPr/>
        <a:lstStyle/>
        <a:p>
          <a:r>
            <a:rPr lang="en-US" dirty="0"/>
            <a:t>Change Default Passwords</a:t>
          </a:r>
        </a:p>
      </dgm:t>
    </dgm:pt>
    <dgm:pt modelId="{4E9E330D-F10B-4CD1-A89A-BA656D1E550E}" type="parTrans" cxnId="{5365DFC7-D23E-4626-9CDA-CA72E60ABAB1}">
      <dgm:prSet/>
      <dgm:spPr/>
      <dgm:t>
        <a:bodyPr/>
        <a:lstStyle/>
        <a:p>
          <a:endParaRPr lang="en-US"/>
        </a:p>
      </dgm:t>
    </dgm:pt>
    <dgm:pt modelId="{6EEAE52D-6948-4BD1-BFA7-445267C435EE}" type="sibTrans" cxnId="{5365DFC7-D23E-4626-9CDA-CA72E60ABAB1}">
      <dgm:prSet/>
      <dgm:spPr/>
      <dgm:t>
        <a:bodyPr/>
        <a:lstStyle/>
        <a:p>
          <a:endParaRPr lang="en-US"/>
        </a:p>
      </dgm:t>
    </dgm:pt>
    <dgm:pt modelId="{9EF14167-9AC4-4D13-821C-5F1AD19C4EE9}">
      <dgm:prSet/>
      <dgm:spPr/>
      <dgm:t>
        <a:bodyPr/>
        <a:lstStyle/>
        <a:p>
          <a:r>
            <a:rPr lang="en-US" dirty="0"/>
            <a:t>Update Software to Reduce Exposure to Vulnerabilities</a:t>
          </a:r>
        </a:p>
      </dgm:t>
    </dgm:pt>
    <dgm:pt modelId="{3BA0738A-8C03-4D6F-B1D5-1DA194371F74}" type="parTrans" cxnId="{067BD5B8-16D0-4182-84B1-E62E960AFB72}">
      <dgm:prSet/>
      <dgm:spPr/>
      <dgm:t>
        <a:bodyPr/>
        <a:lstStyle/>
        <a:p>
          <a:endParaRPr lang="en-US"/>
        </a:p>
      </dgm:t>
    </dgm:pt>
    <dgm:pt modelId="{F6C57FF9-B45F-4AF1-8E7A-6320392CEF4B}" type="sibTrans" cxnId="{067BD5B8-16D0-4182-84B1-E62E960AFB72}">
      <dgm:prSet/>
      <dgm:spPr/>
      <dgm:t>
        <a:bodyPr/>
        <a:lstStyle/>
        <a:p>
          <a:endParaRPr lang="en-US"/>
        </a:p>
      </dgm:t>
    </dgm:pt>
    <dgm:pt modelId="{4F74E075-6A8F-4228-8873-3410669F09B6}">
      <dgm:prSet/>
      <dgm:spPr/>
      <dgm:t>
        <a:bodyPr/>
        <a:lstStyle/>
        <a:p>
          <a:r>
            <a:rPr lang="en-US"/>
            <a:t>Backup OT/IT Systems </a:t>
          </a:r>
        </a:p>
      </dgm:t>
    </dgm:pt>
    <dgm:pt modelId="{BF51D971-1295-4698-BB1D-E7654422B909}" type="parTrans" cxnId="{118CCE6F-BBB7-40F9-B4F4-277E6B5B21D8}">
      <dgm:prSet/>
      <dgm:spPr/>
      <dgm:t>
        <a:bodyPr/>
        <a:lstStyle/>
        <a:p>
          <a:endParaRPr lang="en-US"/>
        </a:p>
      </dgm:t>
    </dgm:pt>
    <dgm:pt modelId="{2EE3FC6B-03A2-4694-BBD6-F1DEBD5FF1B9}" type="sibTrans" cxnId="{118CCE6F-BBB7-40F9-B4F4-277E6B5B21D8}">
      <dgm:prSet/>
      <dgm:spPr/>
      <dgm:t>
        <a:bodyPr/>
        <a:lstStyle/>
        <a:p>
          <a:endParaRPr lang="en-US"/>
        </a:p>
      </dgm:t>
    </dgm:pt>
    <dgm:pt modelId="{28551D28-F592-4A59-AE21-70F223A45DBC}">
      <dgm:prSet/>
      <dgm:spPr/>
      <dgm:t>
        <a:bodyPr/>
        <a:lstStyle/>
        <a:p>
          <a:r>
            <a:rPr lang="en-US"/>
            <a:t>Reduce Exposure to the Internet</a:t>
          </a:r>
        </a:p>
      </dgm:t>
    </dgm:pt>
    <dgm:pt modelId="{C392E942-E56E-4B9D-B085-12C47FBD1140}" type="parTrans" cxnId="{4D321CB0-FE32-4731-9BAF-C8EEE63BD0C8}">
      <dgm:prSet/>
      <dgm:spPr/>
      <dgm:t>
        <a:bodyPr/>
        <a:lstStyle/>
        <a:p>
          <a:endParaRPr lang="en-US"/>
        </a:p>
      </dgm:t>
    </dgm:pt>
    <dgm:pt modelId="{52069AB9-C03B-416B-82DE-D6188EE3B876}" type="sibTrans" cxnId="{4D321CB0-FE32-4731-9BAF-C8EEE63BD0C8}">
      <dgm:prSet/>
      <dgm:spPr/>
      <dgm:t>
        <a:bodyPr/>
        <a:lstStyle/>
        <a:p>
          <a:endParaRPr lang="en-US"/>
        </a:p>
      </dgm:t>
    </dgm:pt>
    <dgm:pt modelId="{CCD366D1-F31E-45AE-B851-A4879D0C86C7}">
      <dgm:prSet/>
      <dgm:spPr/>
      <dgm:t>
        <a:bodyPr/>
        <a:lstStyle/>
        <a:p>
          <a:r>
            <a:rPr lang="en-US"/>
            <a:t>Create an Inventory of OT/IT Assets</a:t>
          </a:r>
        </a:p>
      </dgm:t>
    </dgm:pt>
    <dgm:pt modelId="{ABF92D1E-73CE-4945-8B8E-658908BFA8C8}" type="parTrans" cxnId="{617C1966-C089-4A4B-9054-B73D583C9762}">
      <dgm:prSet/>
      <dgm:spPr/>
      <dgm:t>
        <a:bodyPr/>
        <a:lstStyle/>
        <a:p>
          <a:endParaRPr lang="en-US"/>
        </a:p>
      </dgm:t>
    </dgm:pt>
    <dgm:pt modelId="{91D4FC95-8C4C-469F-AE61-B60DBB87AC65}" type="sibTrans" cxnId="{617C1966-C089-4A4B-9054-B73D583C9762}">
      <dgm:prSet/>
      <dgm:spPr/>
      <dgm:t>
        <a:bodyPr/>
        <a:lstStyle/>
        <a:p>
          <a:endParaRPr lang="en-US"/>
        </a:p>
      </dgm:t>
    </dgm:pt>
    <dgm:pt modelId="{9EAA6484-A7B5-4C5F-978C-4B3B1F779180}">
      <dgm:prSet/>
      <dgm:spPr/>
      <dgm:t>
        <a:bodyPr/>
        <a:lstStyle/>
        <a:p>
          <a:r>
            <a:rPr lang="en-US"/>
            <a:t>Conduct a Cybersecurity Assessment</a:t>
          </a:r>
        </a:p>
      </dgm:t>
    </dgm:pt>
    <dgm:pt modelId="{B534E8E0-7E38-4FF7-8E85-979122D61A7A}" type="parTrans" cxnId="{E169D630-3E09-40AF-AE2C-52F0F3196291}">
      <dgm:prSet/>
      <dgm:spPr/>
      <dgm:t>
        <a:bodyPr/>
        <a:lstStyle/>
        <a:p>
          <a:endParaRPr lang="en-US"/>
        </a:p>
      </dgm:t>
    </dgm:pt>
    <dgm:pt modelId="{1EAB1F82-0DFF-4178-99A9-421E994A3B4F}" type="sibTrans" cxnId="{E169D630-3E09-40AF-AE2C-52F0F3196291}">
      <dgm:prSet/>
      <dgm:spPr/>
      <dgm:t>
        <a:bodyPr/>
        <a:lstStyle/>
        <a:p>
          <a:endParaRPr lang="en-US"/>
        </a:p>
      </dgm:t>
    </dgm:pt>
    <dgm:pt modelId="{A42A706A-3E26-4EA6-9049-51CF455552C4}">
      <dgm:prSet/>
      <dgm:spPr/>
      <dgm:t>
        <a:bodyPr/>
        <a:lstStyle/>
        <a:p>
          <a:r>
            <a:rPr lang="en-US" dirty="0"/>
            <a:t>Create an Incident Response and Recovery Plan</a:t>
          </a:r>
        </a:p>
      </dgm:t>
    </dgm:pt>
    <dgm:pt modelId="{7C52851E-41C8-4B85-8647-3B91C9716597}" type="parTrans" cxnId="{4359EA21-9A93-4416-981A-320DDFED33A6}">
      <dgm:prSet/>
      <dgm:spPr/>
      <dgm:t>
        <a:bodyPr/>
        <a:lstStyle/>
        <a:p>
          <a:endParaRPr lang="en-US"/>
        </a:p>
      </dgm:t>
    </dgm:pt>
    <dgm:pt modelId="{C4138036-DB5B-4925-A2F0-50E36B5CCB36}" type="sibTrans" cxnId="{4359EA21-9A93-4416-981A-320DDFED33A6}">
      <dgm:prSet/>
      <dgm:spPr/>
      <dgm:t>
        <a:bodyPr/>
        <a:lstStyle/>
        <a:p>
          <a:endParaRPr lang="en-US"/>
        </a:p>
      </dgm:t>
    </dgm:pt>
    <dgm:pt modelId="{9FD12C0D-857A-4ECB-B969-24BDAA71352B}">
      <dgm:prSet/>
      <dgm:spPr/>
      <dgm:t>
        <a:bodyPr/>
        <a:lstStyle/>
        <a:p>
          <a:r>
            <a:rPr lang="en-US" dirty="0"/>
            <a:t>Cybersecurity Awareness Training </a:t>
          </a:r>
        </a:p>
      </dgm:t>
    </dgm:pt>
    <dgm:pt modelId="{CF6DFE5D-87BE-4F4A-B9F6-C6DD904DFB54}" type="parTrans" cxnId="{8CDD469D-B6AC-4A9E-8EC6-AE9AA979B777}">
      <dgm:prSet/>
      <dgm:spPr/>
      <dgm:t>
        <a:bodyPr/>
        <a:lstStyle/>
        <a:p>
          <a:endParaRPr lang="en-US"/>
        </a:p>
      </dgm:t>
    </dgm:pt>
    <dgm:pt modelId="{9E1C3C28-466A-4655-80E8-73D64434ED4F}" type="sibTrans" cxnId="{8CDD469D-B6AC-4A9E-8EC6-AE9AA979B777}">
      <dgm:prSet/>
      <dgm:spPr/>
      <dgm:t>
        <a:bodyPr/>
        <a:lstStyle/>
        <a:p>
          <a:endParaRPr lang="en-US"/>
        </a:p>
      </dgm:t>
    </dgm:pt>
    <dgm:pt modelId="{688E744D-CF38-4A35-B338-A22F804EB41F}" type="pres">
      <dgm:prSet presAssocID="{9D3EC6FD-F978-444C-9CFD-D1B4955FACEF}" presName="linear" presStyleCnt="0">
        <dgm:presLayoutVars>
          <dgm:animLvl val="lvl"/>
          <dgm:resizeHandles val="exact"/>
        </dgm:presLayoutVars>
      </dgm:prSet>
      <dgm:spPr/>
    </dgm:pt>
    <dgm:pt modelId="{9A7B8C0B-1EC9-4019-9425-C7E1F275B254}" type="pres">
      <dgm:prSet presAssocID="{8C9E3141-340A-478E-AE98-B9D07C96A2AA}" presName="parentText" presStyleLbl="node1" presStyleIdx="0" presStyleCnt="8">
        <dgm:presLayoutVars>
          <dgm:chMax val="0"/>
          <dgm:bulletEnabled val="1"/>
        </dgm:presLayoutVars>
      </dgm:prSet>
      <dgm:spPr/>
    </dgm:pt>
    <dgm:pt modelId="{75EDB584-B7CF-4DE6-8D52-AD934047646B}" type="pres">
      <dgm:prSet presAssocID="{6EEAE52D-6948-4BD1-BFA7-445267C435EE}" presName="spacer" presStyleCnt="0"/>
      <dgm:spPr/>
    </dgm:pt>
    <dgm:pt modelId="{1F5D75E8-C535-424F-B387-274FDAB20890}" type="pres">
      <dgm:prSet presAssocID="{9EF14167-9AC4-4D13-821C-5F1AD19C4EE9}" presName="parentText" presStyleLbl="node1" presStyleIdx="1" presStyleCnt="8">
        <dgm:presLayoutVars>
          <dgm:chMax val="0"/>
          <dgm:bulletEnabled val="1"/>
        </dgm:presLayoutVars>
      </dgm:prSet>
      <dgm:spPr/>
    </dgm:pt>
    <dgm:pt modelId="{BC2F7118-35D6-4DD5-B1B1-243F7DE4166E}" type="pres">
      <dgm:prSet presAssocID="{F6C57FF9-B45F-4AF1-8E7A-6320392CEF4B}" presName="spacer" presStyleCnt="0"/>
      <dgm:spPr/>
    </dgm:pt>
    <dgm:pt modelId="{1F261A0C-13C9-4DCF-BB28-073750BA0426}" type="pres">
      <dgm:prSet presAssocID="{4F74E075-6A8F-4228-8873-3410669F09B6}" presName="parentText" presStyleLbl="node1" presStyleIdx="2" presStyleCnt="8">
        <dgm:presLayoutVars>
          <dgm:chMax val="0"/>
          <dgm:bulletEnabled val="1"/>
        </dgm:presLayoutVars>
      </dgm:prSet>
      <dgm:spPr/>
    </dgm:pt>
    <dgm:pt modelId="{2691F316-9D2E-4AF5-9E29-A5791DB13806}" type="pres">
      <dgm:prSet presAssocID="{2EE3FC6B-03A2-4694-BBD6-F1DEBD5FF1B9}" presName="spacer" presStyleCnt="0"/>
      <dgm:spPr/>
    </dgm:pt>
    <dgm:pt modelId="{04792C11-D673-4B28-8099-FAF3DF5F87C1}" type="pres">
      <dgm:prSet presAssocID="{28551D28-F592-4A59-AE21-70F223A45DBC}" presName="parentText" presStyleLbl="node1" presStyleIdx="3" presStyleCnt="8">
        <dgm:presLayoutVars>
          <dgm:chMax val="0"/>
          <dgm:bulletEnabled val="1"/>
        </dgm:presLayoutVars>
      </dgm:prSet>
      <dgm:spPr/>
    </dgm:pt>
    <dgm:pt modelId="{760BA42C-9650-4A65-87A7-105A64FA742B}" type="pres">
      <dgm:prSet presAssocID="{52069AB9-C03B-416B-82DE-D6188EE3B876}" presName="spacer" presStyleCnt="0"/>
      <dgm:spPr/>
    </dgm:pt>
    <dgm:pt modelId="{E70E5843-A55B-4763-80C5-81F0FE375E7F}" type="pres">
      <dgm:prSet presAssocID="{CCD366D1-F31E-45AE-B851-A4879D0C86C7}" presName="parentText" presStyleLbl="node1" presStyleIdx="4" presStyleCnt="8">
        <dgm:presLayoutVars>
          <dgm:chMax val="0"/>
          <dgm:bulletEnabled val="1"/>
        </dgm:presLayoutVars>
      </dgm:prSet>
      <dgm:spPr/>
    </dgm:pt>
    <dgm:pt modelId="{2A08AE3D-4D28-425B-92BA-6BBE304CF30F}" type="pres">
      <dgm:prSet presAssocID="{91D4FC95-8C4C-469F-AE61-B60DBB87AC65}" presName="spacer" presStyleCnt="0"/>
      <dgm:spPr/>
    </dgm:pt>
    <dgm:pt modelId="{34F49A7B-A654-4378-BC11-CA18BF8C4516}" type="pres">
      <dgm:prSet presAssocID="{9EAA6484-A7B5-4C5F-978C-4B3B1F779180}" presName="parentText" presStyleLbl="node1" presStyleIdx="5" presStyleCnt="8">
        <dgm:presLayoutVars>
          <dgm:chMax val="0"/>
          <dgm:bulletEnabled val="1"/>
        </dgm:presLayoutVars>
      </dgm:prSet>
      <dgm:spPr/>
    </dgm:pt>
    <dgm:pt modelId="{9456368F-48A4-4385-BBAD-65F23F4E8EA9}" type="pres">
      <dgm:prSet presAssocID="{1EAB1F82-0DFF-4178-99A9-421E994A3B4F}" presName="spacer" presStyleCnt="0"/>
      <dgm:spPr/>
    </dgm:pt>
    <dgm:pt modelId="{F9DD9D72-EB0E-4EE2-8A2C-CE06C8346E07}" type="pres">
      <dgm:prSet presAssocID="{A42A706A-3E26-4EA6-9049-51CF455552C4}" presName="parentText" presStyleLbl="node1" presStyleIdx="6" presStyleCnt="8">
        <dgm:presLayoutVars>
          <dgm:chMax val="0"/>
          <dgm:bulletEnabled val="1"/>
        </dgm:presLayoutVars>
      </dgm:prSet>
      <dgm:spPr/>
    </dgm:pt>
    <dgm:pt modelId="{FBC9A922-62E0-466E-AF7E-829AE1FCB502}" type="pres">
      <dgm:prSet presAssocID="{C4138036-DB5B-4925-A2F0-50E36B5CCB36}" presName="spacer" presStyleCnt="0"/>
      <dgm:spPr/>
    </dgm:pt>
    <dgm:pt modelId="{9B7B28A7-43B9-4D4B-83AE-417E2DB79A2B}" type="pres">
      <dgm:prSet presAssocID="{9FD12C0D-857A-4ECB-B969-24BDAA71352B}" presName="parentText" presStyleLbl="node1" presStyleIdx="7" presStyleCnt="8">
        <dgm:presLayoutVars>
          <dgm:chMax val="0"/>
          <dgm:bulletEnabled val="1"/>
        </dgm:presLayoutVars>
      </dgm:prSet>
      <dgm:spPr/>
    </dgm:pt>
  </dgm:ptLst>
  <dgm:cxnLst>
    <dgm:cxn modelId="{4359EA21-9A93-4416-981A-320DDFED33A6}" srcId="{9D3EC6FD-F978-444C-9CFD-D1B4955FACEF}" destId="{A42A706A-3E26-4EA6-9049-51CF455552C4}" srcOrd="6" destOrd="0" parTransId="{7C52851E-41C8-4B85-8647-3B91C9716597}" sibTransId="{C4138036-DB5B-4925-A2F0-50E36B5CCB36}"/>
    <dgm:cxn modelId="{92DD4F23-A372-4605-A9E1-1C44E72C98E4}" type="presOf" srcId="{CCD366D1-F31E-45AE-B851-A4879D0C86C7}" destId="{E70E5843-A55B-4763-80C5-81F0FE375E7F}" srcOrd="0" destOrd="0" presId="urn:microsoft.com/office/officeart/2005/8/layout/vList2"/>
    <dgm:cxn modelId="{7D907A23-EC8F-4A01-8CC0-E5A36743A600}" type="presOf" srcId="{8C9E3141-340A-478E-AE98-B9D07C96A2AA}" destId="{9A7B8C0B-1EC9-4019-9425-C7E1F275B254}" srcOrd="0" destOrd="0" presId="urn:microsoft.com/office/officeart/2005/8/layout/vList2"/>
    <dgm:cxn modelId="{E169D630-3E09-40AF-AE2C-52F0F3196291}" srcId="{9D3EC6FD-F978-444C-9CFD-D1B4955FACEF}" destId="{9EAA6484-A7B5-4C5F-978C-4B3B1F779180}" srcOrd="5" destOrd="0" parTransId="{B534E8E0-7E38-4FF7-8E85-979122D61A7A}" sibTransId="{1EAB1F82-0DFF-4178-99A9-421E994A3B4F}"/>
    <dgm:cxn modelId="{E37EDA62-8DF9-422C-8EB5-5450513A1723}" type="presOf" srcId="{A42A706A-3E26-4EA6-9049-51CF455552C4}" destId="{F9DD9D72-EB0E-4EE2-8A2C-CE06C8346E07}" srcOrd="0" destOrd="0" presId="urn:microsoft.com/office/officeart/2005/8/layout/vList2"/>
    <dgm:cxn modelId="{C92EE863-AF92-4D7B-98C3-A34DA9032E5B}" type="presOf" srcId="{28551D28-F592-4A59-AE21-70F223A45DBC}" destId="{04792C11-D673-4B28-8099-FAF3DF5F87C1}" srcOrd="0" destOrd="0" presId="urn:microsoft.com/office/officeart/2005/8/layout/vList2"/>
    <dgm:cxn modelId="{617C1966-C089-4A4B-9054-B73D583C9762}" srcId="{9D3EC6FD-F978-444C-9CFD-D1B4955FACEF}" destId="{CCD366D1-F31E-45AE-B851-A4879D0C86C7}" srcOrd="4" destOrd="0" parTransId="{ABF92D1E-73CE-4945-8B8E-658908BFA8C8}" sibTransId="{91D4FC95-8C4C-469F-AE61-B60DBB87AC65}"/>
    <dgm:cxn modelId="{118CCE6F-BBB7-40F9-B4F4-277E6B5B21D8}" srcId="{9D3EC6FD-F978-444C-9CFD-D1B4955FACEF}" destId="{4F74E075-6A8F-4228-8873-3410669F09B6}" srcOrd="2" destOrd="0" parTransId="{BF51D971-1295-4698-BB1D-E7654422B909}" sibTransId="{2EE3FC6B-03A2-4694-BBD6-F1DEBD5FF1B9}"/>
    <dgm:cxn modelId="{A80CDF8D-9639-4D10-B373-883213EB8657}" type="presOf" srcId="{9FD12C0D-857A-4ECB-B969-24BDAA71352B}" destId="{9B7B28A7-43B9-4D4B-83AE-417E2DB79A2B}" srcOrd="0" destOrd="0" presId="urn:microsoft.com/office/officeart/2005/8/layout/vList2"/>
    <dgm:cxn modelId="{8CDD469D-B6AC-4A9E-8EC6-AE9AA979B777}" srcId="{9D3EC6FD-F978-444C-9CFD-D1B4955FACEF}" destId="{9FD12C0D-857A-4ECB-B969-24BDAA71352B}" srcOrd="7" destOrd="0" parTransId="{CF6DFE5D-87BE-4F4A-B9F6-C6DD904DFB54}" sibTransId="{9E1C3C28-466A-4655-80E8-73D64434ED4F}"/>
    <dgm:cxn modelId="{9C9D7B9D-F802-472F-994D-D50BF2819DBA}" type="presOf" srcId="{9EF14167-9AC4-4D13-821C-5F1AD19C4EE9}" destId="{1F5D75E8-C535-424F-B387-274FDAB20890}" srcOrd="0" destOrd="0" presId="urn:microsoft.com/office/officeart/2005/8/layout/vList2"/>
    <dgm:cxn modelId="{4D321CB0-FE32-4731-9BAF-C8EEE63BD0C8}" srcId="{9D3EC6FD-F978-444C-9CFD-D1B4955FACEF}" destId="{28551D28-F592-4A59-AE21-70F223A45DBC}" srcOrd="3" destOrd="0" parTransId="{C392E942-E56E-4B9D-B085-12C47FBD1140}" sibTransId="{52069AB9-C03B-416B-82DE-D6188EE3B876}"/>
    <dgm:cxn modelId="{067BD5B8-16D0-4182-84B1-E62E960AFB72}" srcId="{9D3EC6FD-F978-444C-9CFD-D1B4955FACEF}" destId="{9EF14167-9AC4-4D13-821C-5F1AD19C4EE9}" srcOrd="1" destOrd="0" parTransId="{3BA0738A-8C03-4D6F-B1D5-1DA194371F74}" sibTransId="{F6C57FF9-B45F-4AF1-8E7A-6320392CEF4B}"/>
    <dgm:cxn modelId="{7F22B9C3-A9CA-4A5C-926C-7748162B2773}" type="presOf" srcId="{4F74E075-6A8F-4228-8873-3410669F09B6}" destId="{1F261A0C-13C9-4DCF-BB28-073750BA0426}" srcOrd="0" destOrd="0" presId="urn:microsoft.com/office/officeart/2005/8/layout/vList2"/>
    <dgm:cxn modelId="{5365DFC7-D23E-4626-9CDA-CA72E60ABAB1}" srcId="{9D3EC6FD-F978-444C-9CFD-D1B4955FACEF}" destId="{8C9E3141-340A-478E-AE98-B9D07C96A2AA}" srcOrd="0" destOrd="0" parTransId="{4E9E330D-F10B-4CD1-A89A-BA656D1E550E}" sibTransId="{6EEAE52D-6948-4BD1-BFA7-445267C435EE}"/>
    <dgm:cxn modelId="{262155D7-9957-4315-BA3F-09738405ADA0}" type="presOf" srcId="{9D3EC6FD-F978-444C-9CFD-D1B4955FACEF}" destId="{688E744D-CF38-4A35-B338-A22F804EB41F}" srcOrd="0" destOrd="0" presId="urn:microsoft.com/office/officeart/2005/8/layout/vList2"/>
    <dgm:cxn modelId="{90620DF4-3454-4A76-8A3A-497D91D0B5E3}" type="presOf" srcId="{9EAA6484-A7B5-4C5F-978C-4B3B1F779180}" destId="{34F49A7B-A654-4378-BC11-CA18BF8C4516}" srcOrd="0" destOrd="0" presId="urn:microsoft.com/office/officeart/2005/8/layout/vList2"/>
    <dgm:cxn modelId="{CF6B9FAE-7B06-40C5-A09F-1567E92EA0F6}" type="presParOf" srcId="{688E744D-CF38-4A35-B338-A22F804EB41F}" destId="{9A7B8C0B-1EC9-4019-9425-C7E1F275B254}" srcOrd="0" destOrd="0" presId="urn:microsoft.com/office/officeart/2005/8/layout/vList2"/>
    <dgm:cxn modelId="{AE3A07D4-FD4D-4B74-8CD0-29ED868C3443}" type="presParOf" srcId="{688E744D-CF38-4A35-B338-A22F804EB41F}" destId="{75EDB584-B7CF-4DE6-8D52-AD934047646B}" srcOrd="1" destOrd="0" presId="urn:microsoft.com/office/officeart/2005/8/layout/vList2"/>
    <dgm:cxn modelId="{139C3E94-D0C4-4CEF-A7C9-3B99707B1469}" type="presParOf" srcId="{688E744D-CF38-4A35-B338-A22F804EB41F}" destId="{1F5D75E8-C535-424F-B387-274FDAB20890}" srcOrd="2" destOrd="0" presId="urn:microsoft.com/office/officeart/2005/8/layout/vList2"/>
    <dgm:cxn modelId="{277EF407-73AD-4CC1-B549-06747D045F66}" type="presParOf" srcId="{688E744D-CF38-4A35-B338-A22F804EB41F}" destId="{BC2F7118-35D6-4DD5-B1B1-243F7DE4166E}" srcOrd="3" destOrd="0" presId="urn:microsoft.com/office/officeart/2005/8/layout/vList2"/>
    <dgm:cxn modelId="{CF15C1B8-8A93-4339-8C4C-A925D9577979}" type="presParOf" srcId="{688E744D-CF38-4A35-B338-A22F804EB41F}" destId="{1F261A0C-13C9-4DCF-BB28-073750BA0426}" srcOrd="4" destOrd="0" presId="urn:microsoft.com/office/officeart/2005/8/layout/vList2"/>
    <dgm:cxn modelId="{77C57DB9-8FC9-4477-BB2B-E64A1F45D64F}" type="presParOf" srcId="{688E744D-CF38-4A35-B338-A22F804EB41F}" destId="{2691F316-9D2E-4AF5-9E29-A5791DB13806}" srcOrd="5" destOrd="0" presId="urn:microsoft.com/office/officeart/2005/8/layout/vList2"/>
    <dgm:cxn modelId="{A121F813-DF34-4CBC-817C-DFD026F826A6}" type="presParOf" srcId="{688E744D-CF38-4A35-B338-A22F804EB41F}" destId="{04792C11-D673-4B28-8099-FAF3DF5F87C1}" srcOrd="6" destOrd="0" presId="urn:microsoft.com/office/officeart/2005/8/layout/vList2"/>
    <dgm:cxn modelId="{848E2CBE-E0E3-4091-BB75-A2AB9321E167}" type="presParOf" srcId="{688E744D-CF38-4A35-B338-A22F804EB41F}" destId="{760BA42C-9650-4A65-87A7-105A64FA742B}" srcOrd="7" destOrd="0" presId="urn:microsoft.com/office/officeart/2005/8/layout/vList2"/>
    <dgm:cxn modelId="{6C028CD6-1856-44FD-934D-AF9F336D353D}" type="presParOf" srcId="{688E744D-CF38-4A35-B338-A22F804EB41F}" destId="{E70E5843-A55B-4763-80C5-81F0FE375E7F}" srcOrd="8" destOrd="0" presId="urn:microsoft.com/office/officeart/2005/8/layout/vList2"/>
    <dgm:cxn modelId="{D67FF86C-3D52-4AC8-BEC2-BAD813E7A3B0}" type="presParOf" srcId="{688E744D-CF38-4A35-B338-A22F804EB41F}" destId="{2A08AE3D-4D28-425B-92BA-6BBE304CF30F}" srcOrd="9" destOrd="0" presId="urn:microsoft.com/office/officeart/2005/8/layout/vList2"/>
    <dgm:cxn modelId="{8488F8EE-21C5-4954-B291-36AFD643D2C7}" type="presParOf" srcId="{688E744D-CF38-4A35-B338-A22F804EB41F}" destId="{34F49A7B-A654-4378-BC11-CA18BF8C4516}" srcOrd="10" destOrd="0" presId="urn:microsoft.com/office/officeart/2005/8/layout/vList2"/>
    <dgm:cxn modelId="{14BA289F-3AA5-4DEE-B083-26846EBC9547}" type="presParOf" srcId="{688E744D-CF38-4A35-B338-A22F804EB41F}" destId="{9456368F-48A4-4385-BBAD-65F23F4E8EA9}" srcOrd="11" destOrd="0" presId="urn:microsoft.com/office/officeart/2005/8/layout/vList2"/>
    <dgm:cxn modelId="{4EE36072-F015-4BF4-8863-D471FDC4CBAC}" type="presParOf" srcId="{688E744D-CF38-4A35-B338-A22F804EB41F}" destId="{F9DD9D72-EB0E-4EE2-8A2C-CE06C8346E07}" srcOrd="12" destOrd="0" presId="urn:microsoft.com/office/officeart/2005/8/layout/vList2"/>
    <dgm:cxn modelId="{5C741027-D878-43BD-833E-A1E47C824794}" type="presParOf" srcId="{688E744D-CF38-4A35-B338-A22F804EB41F}" destId="{FBC9A922-62E0-466E-AF7E-829AE1FCB502}" srcOrd="13" destOrd="0" presId="urn:microsoft.com/office/officeart/2005/8/layout/vList2"/>
    <dgm:cxn modelId="{2906112A-4C52-4A4C-901B-BADD92FC8331}" type="presParOf" srcId="{688E744D-CF38-4A35-B338-A22F804EB41F}" destId="{9B7B28A7-43B9-4D4B-83AE-417E2DB79A2B}"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D2BF37-71F5-4FBD-B093-6AD43CBA5631}"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F5A3EE4-E4DC-457A-89E1-5D4A855F8D41}">
      <dgm:prSet/>
      <dgm:spPr/>
      <dgm:t>
        <a:bodyPr/>
        <a:lstStyle/>
        <a:p>
          <a:r>
            <a:rPr lang="en-US"/>
            <a:t>Based on personal information</a:t>
          </a:r>
        </a:p>
      </dgm:t>
    </dgm:pt>
    <dgm:pt modelId="{35B617AA-0A3B-4750-AA7A-1203FB2B47BE}" type="parTrans" cxnId="{AD3F1482-35B2-43E1-AA1F-A709FE15ED7B}">
      <dgm:prSet/>
      <dgm:spPr/>
      <dgm:t>
        <a:bodyPr/>
        <a:lstStyle/>
        <a:p>
          <a:endParaRPr lang="en-US"/>
        </a:p>
      </dgm:t>
    </dgm:pt>
    <dgm:pt modelId="{BFFDA4E3-E228-424C-9F3C-E55B1A440278}" type="sibTrans" cxnId="{AD3F1482-35B2-43E1-AA1F-A709FE15ED7B}">
      <dgm:prSet/>
      <dgm:spPr/>
      <dgm:t>
        <a:bodyPr/>
        <a:lstStyle/>
        <a:p>
          <a:endParaRPr lang="en-US"/>
        </a:p>
      </dgm:t>
    </dgm:pt>
    <dgm:pt modelId="{2560290C-5468-4E66-8935-553362653E5A}">
      <dgm:prSet/>
      <dgm:spPr/>
      <dgm:t>
        <a:bodyPr/>
        <a:lstStyle/>
        <a:p>
          <a:r>
            <a:rPr lang="en-US"/>
            <a:t>Not enough variation</a:t>
          </a:r>
        </a:p>
      </dgm:t>
    </dgm:pt>
    <dgm:pt modelId="{99AB64A8-4397-43DA-A8E8-F1951D840196}" type="parTrans" cxnId="{61A4FA35-A98E-4042-B400-1A0FEBE2D281}">
      <dgm:prSet/>
      <dgm:spPr/>
      <dgm:t>
        <a:bodyPr/>
        <a:lstStyle/>
        <a:p>
          <a:endParaRPr lang="en-US"/>
        </a:p>
      </dgm:t>
    </dgm:pt>
    <dgm:pt modelId="{612C808A-0E66-42BC-A4CE-19F122555CE6}" type="sibTrans" cxnId="{61A4FA35-A98E-4042-B400-1A0FEBE2D281}">
      <dgm:prSet/>
      <dgm:spPr/>
      <dgm:t>
        <a:bodyPr/>
        <a:lstStyle/>
        <a:p>
          <a:endParaRPr lang="en-US"/>
        </a:p>
      </dgm:t>
    </dgm:pt>
    <dgm:pt modelId="{E7FF1789-E266-4A6B-A0D5-AAB363531DA1}">
      <dgm:prSet/>
      <dgm:spPr/>
      <dgm:t>
        <a:bodyPr/>
        <a:lstStyle/>
        <a:p>
          <a:r>
            <a:rPr lang="en-US"/>
            <a:t>Using common phrases, famous quotes, or song lyrics</a:t>
          </a:r>
        </a:p>
      </dgm:t>
    </dgm:pt>
    <dgm:pt modelId="{B0779190-33E6-4CCF-92DF-5F0BD789BDBF}" type="parTrans" cxnId="{2C1E7DDD-A531-4C7A-988F-66ED98C057F7}">
      <dgm:prSet/>
      <dgm:spPr/>
      <dgm:t>
        <a:bodyPr/>
        <a:lstStyle/>
        <a:p>
          <a:endParaRPr lang="en-US"/>
        </a:p>
      </dgm:t>
    </dgm:pt>
    <dgm:pt modelId="{31D09A06-8FEB-4BF6-A87B-5D1BCF2CFF2C}" type="sibTrans" cxnId="{2C1E7DDD-A531-4C7A-988F-66ED98C057F7}">
      <dgm:prSet/>
      <dgm:spPr/>
      <dgm:t>
        <a:bodyPr/>
        <a:lstStyle/>
        <a:p>
          <a:endParaRPr lang="en-US"/>
        </a:p>
      </dgm:t>
    </dgm:pt>
    <dgm:pt modelId="{9B3C8017-B48B-433B-85D9-5FCA205AF2F3}">
      <dgm:prSet/>
      <dgm:spPr/>
      <dgm:t>
        <a:bodyPr/>
        <a:lstStyle/>
        <a:p>
          <a:r>
            <a:rPr lang="en-US"/>
            <a:t>Using words from the dictionary</a:t>
          </a:r>
        </a:p>
      </dgm:t>
    </dgm:pt>
    <dgm:pt modelId="{0963DA97-9EA7-40FF-BDDD-7F1B6C0EF9AE}" type="parTrans" cxnId="{9C0C6F00-F088-4009-AFD3-CD4D00E8D23B}">
      <dgm:prSet/>
      <dgm:spPr/>
      <dgm:t>
        <a:bodyPr/>
        <a:lstStyle/>
        <a:p>
          <a:endParaRPr lang="en-US"/>
        </a:p>
      </dgm:t>
    </dgm:pt>
    <dgm:pt modelId="{6911BCA0-D4C7-423D-B416-C0B95827F8FE}" type="sibTrans" cxnId="{9C0C6F00-F088-4009-AFD3-CD4D00E8D23B}">
      <dgm:prSet/>
      <dgm:spPr/>
      <dgm:t>
        <a:bodyPr/>
        <a:lstStyle/>
        <a:p>
          <a:endParaRPr lang="en-US"/>
        </a:p>
      </dgm:t>
    </dgm:pt>
    <dgm:pt modelId="{677D864C-BF0F-47A6-9E40-0E78EB31AC4A}">
      <dgm:prSet/>
      <dgm:spPr/>
      <dgm:t>
        <a:bodyPr/>
        <a:lstStyle/>
        <a:p>
          <a:r>
            <a:rPr lang="en-US"/>
            <a:t>Trying to memorize all your passwords</a:t>
          </a:r>
        </a:p>
      </dgm:t>
    </dgm:pt>
    <dgm:pt modelId="{6E0EB765-3007-4EDC-93C4-183198295AAD}" type="parTrans" cxnId="{7E50B60A-357B-4EE6-B34D-A1CA26FE73B0}">
      <dgm:prSet/>
      <dgm:spPr/>
      <dgm:t>
        <a:bodyPr/>
        <a:lstStyle/>
        <a:p>
          <a:endParaRPr lang="en-US"/>
        </a:p>
      </dgm:t>
    </dgm:pt>
    <dgm:pt modelId="{30428AD7-B800-45E5-B3FE-450B4725404A}" type="sibTrans" cxnId="{7E50B60A-357B-4EE6-B34D-A1CA26FE73B0}">
      <dgm:prSet/>
      <dgm:spPr/>
      <dgm:t>
        <a:bodyPr/>
        <a:lstStyle/>
        <a:p>
          <a:endParaRPr lang="en-US"/>
        </a:p>
      </dgm:t>
    </dgm:pt>
    <dgm:pt modelId="{85592B05-0E0C-48FA-99B0-20F85F7D1210}" type="pres">
      <dgm:prSet presAssocID="{A0D2BF37-71F5-4FBD-B093-6AD43CBA5631}" presName="diagram" presStyleCnt="0">
        <dgm:presLayoutVars>
          <dgm:dir/>
          <dgm:resizeHandles val="exact"/>
        </dgm:presLayoutVars>
      </dgm:prSet>
      <dgm:spPr/>
    </dgm:pt>
    <dgm:pt modelId="{13883E2E-D742-4DCA-96A1-782B1CCC9688}" type="pres">
      <dgm:prSet presAssocID="{EF5A3EE4-E4DC-457A-89E1-5D4A855F8D41}" presName="node" presStyleLbl="node1" presStyleIdx="0" presStyleCnt="5">
        <dgm:presLayoutVars>
          <dgm:bulletEnabled val="1"/>
        </dgm:presLayoutVars>
      </dgm:prSet>
      <dgm:spPr/>
    </dgm:pt>
    <dgm:pt modelId="{BC1201D9-3077-46D3-A67D-FDB1786CDA0D}" type="pres">
      <dgm:prSet presAssocID="{BFFDA4E3-E228-424C-9F3C-E55B1A440278}" presName="sibTrans" presStyleCnt="0"/>
      <dgm:spPr/>
    </dgm:pt>
    <dgm:pt modelId="{E82540CE-6C46-45E6-BF5B-F551F06BC918}" type="pres">
      <dgm:prSet presAssocID="{2560290C-5468-4E66-8935-553362653E5A}" presName="node" presStyleLbl="node1" presStyleIdx="1" presStyleCnt="5">
        <dgm:presLayoutVars>
          <dgm:bulletEnabled val="1"/>
        </dgm:presLayoutVars>
      </dgm:prSet>
      <dgm:spPr/>
    </dgm:pt>
    <dgm:pt modelId="{BF6341E8-1A54-4029-BECA-86C2771415C6}" type="pres">
      <dgm:prSet presAssocID="{612C808A-0E66-42BC-A4CE-19F122555CE6}" presName="sibTrans" presStyleCnt="0"/>
      <dgm:spPr/>
    </dgm:pt>
    <dgm:pt modelId="{E06D55CD-9C94-4CE5-96BF-B56735606F4F}" type="pres">
      <dgm:prSet presAssocID="{E7FF1789-E266-4A6B-A0D5-AAB363531DA1}" presName="node" presStyleLbl="node1" presStyleIdx="2" presStyleCnt="5">
        <dgm:presLayoutVars>
          <dgm:bulletEnabled val="1"/>
        </dgm:presLayoutVars>
      </dgm:prSet>
      <dgm:spPr/>
    </dgm:pt>
    <dgm:pt modelId="{BECA383E-6886-47FC-A6D8-DCF9508D14F6}" type="pres">
      <dgm:prSet presAssocID="{31D09A06-8FEB-4BF6-A87B-5D1BCF2CFF2C}" presName="sibTrans" presStyleCnt="0"/>
      <dgm:spPr/>
    </dgm:pt>
    <dgm:pt modelId="{A7F3F218-2DA3-490C-9E7A-FCAD2A1216B1}" type="pres">
      <dgm:prSet presAssocID="{9B3C8017-B48B-433B-85D9-5FCA205AF2F3}" presName="node" presStyleLbl="node1" presStyleIdx="3" presStyleCnt="5">
        <dgm:presLayoutVars>
          <dgm:bulletEnabled val="1"/>
        </dgm:presLayoutVars>
      </dgm:prSet>
      <dgm:spPr/>
    </dgm:pt>
    <dgm:pt modelId="{2B2C6C5E-7FA0-4BB8-A7E9-C70984978BC6}" type="pres">
      <dgm:prSet presAssocID="{6911BCA0-D4C7-423D-B416-C0B95827F8FE}" presName="sibTrans" presStyleCnt="0"/>
      <dgm:spPr/>
    </dgm:pt>
    <dgm:pt modelId="{3C1E032D-E548-4B70-A7CC-40AE3C7A1B01}" type="pres">
      <dgm:prSet presAssocID="{677D864C-BF0F-47A6-9E40-0E78EB31AC4A}" presName="node" presStyleLbl="node1" presStyleIdx="4" presStyleCnt="5">
        <dgm:presLayoutVars>
          <dgm:bulletEnabled val="1"/>
        </dgm:presLayoutVars>
      </dgm:prSet>
      <dgm:spPr/>
    </dgm:pt>
  </dgm:ptLst>
  <dgm:cxnLst>
    <dgm:cxn modelId="{9C0C6F00-F088-4009-AFD3-CD4D00E8D23B}" srcId="{A0D2BF37-71F5-4FBD-B093-6AD43CBA5631}" destId="{9B3C8017-B48B-433B-85D9-5FCA205AF2F3}" srcOrd="3" destOrd="0" parTransId="{0963DA97-9EA7-40FF-BDDD-7F1B6C0EF9AE}" sibTransId="{6911BCA0-D4C7-423D-B416-C0B95827F8FE}"/>
    <dgm:cxn modelId="{7E50B60A-357B-4EE6-B34D-A1CA26FE73B0}" srcId="{A0D2BF37-71F5-4FBD-B093-6AD43CBA5631}" destId="{677D864C-BF0F-47A6-9E40-0E78EB31AC4A}" srcOrd="4" destOrd="0" parTransId="{6E0EB765-3007-4EDC-93C4-183198295AAD}" sibTransId="{30428AD7-B800-45E5-B3FE-450B4725404A}"/>
    <dgm:cxn modelId="{79B9CF34-3C32-4D91-82EB-590AC8A506E7}" type="presOf" srcId="{E7FF1789-E266-4A6B-A0D5-AAB363531DA1}" destId="{E06D55CD-9C94-4CE5-96BF-B56735606F4F}" srcOrd="0" destOrd="0" presId="urn:microsoft.com/office/officeart/2005/8/layout/default"/>
    <dgm:cxn modelId="{61A4FA35-A98E-4042-B400-1A0FEBE2D281}" srcId="{A0D2BF37-71F5-4FBD-B093-6AD43CBA5631}" destId="{2560290C-5468-4E66-8935-553362653E5A}" srcOrd="1" destOrd="0" parTransId="{99AB64A8-4397-43DA-A8E8-F1951D840196}" sibTransId="{612C808A-0E66-42BC-A4CE-19F122555CE6}"/>
    <dgm:cxn modelId="{C11A3A37-37C5-44EA-86D5-AD7008E0B259}" type="presOf" srcId="{EF5A3EE4-E4DC-457A-89E1-5D4A855F8D41}" destId="{13883E2E-D742-4DCA-96A1-782B1CCC9688}" srcOrd="0" destOrd="0" presId="urn:microsoft.com/office/officeart/2005/8/layout/default"/>
    <dgm:cxn modelId="{AD3F1482-35B2-43E1-AA1F-A709FE15ED7B}" srcId="{A0D2BF37-71F5-4FBD-B093-6AD43CBA5631}" destId="{EF5A3EE4-E4DC-457A-89E1-5D4A855F8D41}" srcOrd="0" destOrd="0" parTransId="{35B617AA-0A3B-4750-AA7A-1203FB2B47BE}" sibTransId="{BFFDA4E3-E228-424C-9F3C-E55B1A440278}"/>
    <dgm:cxn modelId="{EF88C292-3E7D-47A0-A2BA-7D4D39B18608}" type="presOf" srcId="{9B3C8017-B48B-433B-85D9-5FCA205AF2F3}" destId="{A7F3F218-2DA3-490C-9E7A-FCAD2A1216B1}" srcOrd="0" destOrd="0" presId="urn:microsoft.com/office/officeart/2005/8/layout/default"/>
    <dgm:cxn modelId="{AC915AA4-CB6D-4236-BFC5-5EB2610ECB41}" type="presOf" srcId="{A0D2BF37-71F5-4FBD-B093-6AD43CBA5631}" destId="{85592B05-0E0C-48FA-99B0-20F85F7D1210}" srcOrd="0" destOrd="0" presId="urn:microsoft.com/office/officeart/2005/8/layout/default"/>
    <dgm:cxn modelId="{3E592FAC-DC7E-4EAC-B283-20A3BE103A6A}" type="presOf" srcId="{677D864C-BF0F-47A6-9E40-0E78EB31AC4A}" destId="{3C1E032D-E548-4B70-A7CC-40AE3C7A1B01}" srcOrd="0" destOrd="0" presId="urn:microsoft.com/office/officeart/2005/8/layout/default"/>
    <dgm:cxn modelId="{2C1E7DDD-A531-4C7A-988F-66ED98C057F7}" srcId="{A0D2BF37-71F5-4FBD-B093-6AD43CBA5631}" destId="{E7FF1789-E266-4A6B-A0D5-AAB363531DA1}" srcOrd="2" destOrd="0" parTransId="{B0779190-33E6-4CCF-92DF-5F0BD789BDBF}" sibTransId="{31D09A06-8FEB-4BF6-A87B-5D1BCF2CFF2C}"/>
    <dgm:cxn modelId="{71CA85ED-C6AF-4BD0-9314-93FFF8043859}" type="presOf" srcId="{2560290C-5468-4E66-8935-553362653E5A}" destId="{E82540CE-6C46-45E6-BF5B-F551F06BC918}" srcOrd="0" destOrd="0" presId="urn:microsoft.com/office/officeart/2005/8/layout/default"/>
    <dgm:cxn modelId="{7205A90B-5A55-4892-86C1-8118307AE704}" type="presParOf" srcId="{85592B05-0E0C-48FA-99B0-20F85F7D1210}" destId="{13883E2E-D742-4DCA-96A1-782B1CCC9688}" srcOrd="0" destOrd="0" presId="urn:microsoft.com/office/officeart/2005/8/layout/default"/>
    <dgm:cxn modelId="{EB71AE48-5A55-43CE-89E7-2CE85C829D38}" type="presParOf" srcId="{85592B05-0E0C-48FA-99B0-20F85F7D1210}" destId="{BC1201D9-3077-46D3-A67D-FDB1786CDA0D}" srcOrd="1" destOrd="0" presId="urn:microsoft.com/office/officeart/2005/8/layout/default"/>
    <dgm:cxn modelId="{F3649972-45D3-4301-8A85-C62F15674250}" type="presParOf" srcId="{85592B05-0E0C-48FA-99B0-20F85F7D1210}" destId="{E82540CE-6C46-45E6-BF5B-F551F06BC918}" srcOrd="2" destOrd="0" presId="urn:microsoft.com/office/officeart/2005/8/layout/default"/>
    <dgm:cxn modelId="{65655EFB-D62B-4BE2-9424-BE62621F78B5}" type="presParOf" srcId="{85592B05-0E0C-48FA-99B0-20F85F7D1210}" destId="{BF6341E8-1A54-4029-BECA-86C2771415C6}" srcOrd="3" destOrd="0" presId="urn:microsoft.com/office/officeart/2005/8/layout/default"/>
    <dgm:cxn modelId="{2440200F-D7AB-4F7F-A844-04770109DE9A}" type="presParOf" srcId="{85592B05-0E0C-48FA-99B0-20F85F7D1210}" destId="{E06D55CD-9C94-4CE5-96BF-B56735606F4F}" srcOrd="4" destOrd="0" presId="urn:microsoft.com/office/officeart/2005/8/layout/default"/>
    <dgm:cxn modelId="{FD9835BC-09E4-476F-AD43-6F6DA9D2C329}" type="presParOf" srcId="{85592B05-0E0C-48FA-99B0-20F85F7D1210}" destId="{BECA383E-6886-47FC-A6D8-DCF9508D14F6}" srcOrd="5" destOrd="0" presId="urn:microsoft.com/office/officeart/2005/8/layout/default"/>
    <dgm:cxn modelId="{8778A024-D9CA-4C35-954B-9ED4100F4F82}" type="presParOf" srcId="{85592B05-0E0C-48FA-99B0-20F85F7D1210}" destId="{A7F3F218-2DA3-490C-9E7A-FCAD2A1216B1}" srcOrd="6" destOrd="0" presId="urn:microsoft.com/office/officeart/2005/8/layout/default"/>
    <dgm:cxn modelId="{2FD8622F-7D98-4877-9C29-F4AA607D0C27}" type="presParOf" srcId="{85592B05-0E0C-48FA-99B0-20F85F7D1210}" destId="{2B2C6C5E-7FA0-4BB8-A7E9-C70984978BC6}" srcOrd="7" destOrd="0" presId="urn:microsoft.com/office/officeart/2005/8/layout/default"/>
    <dgm:cxn modelId="{D3DD27B9-1E70-4F0A-A7E8-03055D208D20}" type="presParOf" srcId="{85592B05-0E0C-48FA-99B0-20F85F7D1210}" destId="{3C1E032D-E548-4B70-A7CC-40AE3C7A1B0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471A1C-1686-42A1-BC4B-92415355AC7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FBC1554-B317-4378-A912-36AFC35DE3D0}">
      <dgm:prSet/>
      <dgm:spPr/>
      <dgm:t>
        <a:bodyPr/>
        <a:lstStyle/>
        <a:p>
          <a:r>
            <a:rPr lang="en-US"/>
            <a:t>Watch for notifications </a:t>
          </a:r>
        </a:p>
      </dgm:t>
    </dgm:pt>
    <dgm:pt modelId="{4E5BF390-39A1-49E7-A530-11C4A69F1FCF}" type="parTrans" cxnId="{3AA7FEF4-6CA8-4982-A386-8DF88D4BEB2C}">
      <dgm:prSet/>
      <dgm:spPr/>
      <dgm:t>
        <a:bodyPr/>
        <a:lstStyle/>
        <a:p>
          <a:endParaRPr lang="en-US"/>
        </a:p>
      </dgm:t>
    </dgm:pt>
    <dgm:pt modelId="{E334F02E-06DF-499C-81EF-9A5CBC7B5D46}" type="sibTrans" cxnId="{3AA7FEF4-6CA8-4982-A386-8DF88D4BEB2C}">
      <dgm:prSet/>
      <dgm:spPr/>
      <dgm:t>
        <a:bodyPr/>
        <a:lstStyle/>
        <a:p>
          <a:endParaRPr lang="en-US"/>
        </a:p>
      </dgm:t>
    </dgm:pt>
    <dgm:pt modelId="{BF7C0885-F799-439C-82EB-CF1F2C2D50C6}">
      <dgm:prSet/>
      <dgm:spPr/>
      <dgm:t>
        <a:bodyPr/>
        <a:lstStyle/>
        <a:p>
          <a:r>
            <a:rPr lang="en-US"/>
            <a:t>Install as soon as possible</a:t>
          </a:r>
        </a:p>
      </dgm:t>
    </dgm:pt>
    <dgm:pt modelId="{52B1A089-399E-4770-8538-46E10C99F778}" type="parTrans" cxnId="{73A13D7F-E460-459A-A572-F073A457EDF1}">
      <dgm:prSet/>
      <dgm:spPr/>
      <dgm:t>
        <a:bodyPr/>
        <a:lstStyle/>
        <a:p>
          <a:endParaRPr lang="en-US"/>
        </a:p>
      </dgm:t>
    </dgm:pt>
    <dgm:pt modelId="{7921396F-1072-480A-B511-95028B2B79FC}" type="sibTrans" cxnId="{73A13D7F-E460-459A-A572-F073A457EDF1}">
      <dgm:prSet/>
      <dgm:spPr/>
      <dgm:t>
        <a:bodyPr/>
        <a:lstStyle/>
        <a:p>
          <a:endParaRPr lang="en-US"/>
        </a:p>
      </dgm:t>
    </dgm:pt>
    <dgm:pt modelId="{C05469C4-E547-4D3B-920A-0AEB4D6A613D}">
      <dgm:prSet/>
      <dgm:spPr/>
      <dgm:t>
        <a:bodyPr/>
        <a:lstStyle/>
        <a:p>
          <a:r>
            <a:rPr lang="en-US"/>
            <a:t>Automatic updates</a:t>
          </a:r>
        </a:p>
      </dgm:t>
    </dgm:pt>
    <dgm:pt modelId="{AD406DA8-388F-47AA-A1A6-C4DBAAE82B82}" type="parTrans" cxnId="{72788B60-6487-47E4-8EDF-226F6533F128}">
      <dgm:prSet/>
      <dgm:spPr/>
      <dgm:t>
        <a:bodyPr/>
        <a:lstStyle/>
        <a:p>
          <a:endParaRPr lang="en-US"/>
        </a:p>
      </dgm:t>
    </dgm:pt>
    <dgm:pt modelId="{02B6BACB-0372-4F44-8ED9-1E58A4549025}" type="sibTrans" cxnId="{72788B60-6487-47E4-8EDF-226F6533F128}">
      <dgm:prSet/>
      <dgm:spPr/>
      <dgm:t>
        <a:bodyPr/>
        <a:lstStyle/>
        <a:p>
          <a:endParaRPr lang="en-US"/>
        </a:p>
      </dgm:t>
    </dgm:pt>
    <dgm:pt modelId="{F85FD5D9-7F6D-47CE-BA7E-26944038B6FC}" type="pres">
      <dgm:prSet presAssocID="{B6471A1C-1686-42A1-BC4B-92415355AC75}" presName="root" presStyleCnt="0">
        <dgm:presLayoutVars>
          <dgm:dir/>
          <dgm:resizeHandles val="exact"/>
        </dgm:presLayoutVars>
      </dgm:prSet>
      <dgm:spPr/>
    </dgm:pt>
    <dgm:pt modelId="{A1767416-EC13-413A-B140-7B5198D00A2B}" type="pres">
      <dgm:prSet presAssocID="{CFBC1554-B317-4378-A912-36AFC35DE3D0}" presName="compNode" presStyleCnt="0"/>
      <dgm:spPr/>
    </dgm:pt>
    <dgm:pt modelId="{64468B51-A06B-4AA1-BD56-30544BA7D5B1}" type="pres">
      <dgm:prSet presAssocID="{CFBC1554-B317-4378-A912-36AFC35DE3D0}" presName="bgRect" presStyleLbl="bgShp" presStyleIdx="0" presStyleCnt="3"/>
      <dgm:spPr/>
    </dgm:pt>
    <dgm:pt modelId="{804D4592-27E7-4286-BB32-73582A4F98E9}" type="pres">
      <dgm:prSet presAssocID="{CFBC1554-B317-4378-A912-36AFC35DE3D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ll"/>
        </a:ext>
      </dgm:extLst>
    </dgm:pt>
    <dgm:pt modelId="{F2AC8589-D00B-4C11-853C-0A5AA4B9F19A}" type="pres">
      <dgm:prSet presAssocID="{CFBC1554-B317-4378-A912-36AFC35DE3D0}" presName="spaceRect" presStyleCnt="0"/>
      <dgm:spPr/>
    </dgm:pt>
    <dgm:pt modelId="{CA46A120-49EC-47B6-A80F-6F90DB8855B4}" type="pres">
      <dgm:prSet presAssocID="{CFBC1554-B317-4378-A912-36AFC35DE3D0}" presName="parTx" presStyleLbl="revTx" presStyleIdx="0" presStyleCnt="3">
        <dgm:presLayoutVars>
          <dgm:chMax val="0"/>
          <dgm:chPref val="0"/>
        </dgm:presLayoutVars>
      </dgm:prSet>
      <dgm:spPr/>
    </dgm:pt>
    <dgm:pt modelId="{B83C45DA-9565-4A48-8E33-46D2318318DC}" type="pres">
      <dgm:prSet presAssocID="{E334F02E-06DF-499C-81EF-9A5CBC7B5D46}" presName="sibTrans" presStyleCnt="0"/>
      <dgm:spPr/>
    </dgm:pt>
    <dgm:pt modelId="{D39562FC-C63D-4BBF-927C-31D4BA64CA86}" type="pres">
      <dgm:prSet presAssocID="{BF7C0885-F799-439C-82EB-CF1F2C2D50C6}" presName="compNode" presStyleCnt="0"/>
      <dgm:spPr/>
    </dgm:pt>
    <dgm:pt modelId="{F7EB7C5B-6C55-49BE-A72F-C5DD12ADFCE2}" type="pres">
      <dgm:prSet presAssocID="{BF7C0885-F799-439C-82EB-CF1F2C2D50C6}" presName="bgRect" presStyleLbl="bgShp" presStyleIdx="1" presStyleCnt="3"/>
      <dgm:spPr/>
    </dgm:pt>
    <dgm:pt modelId="{D1D9D4BD-198F-459C-B1B2-D03A7B56A3CA}" type="pres">
      <dgm:prSet presAssocID="{BF7C0885-F799-439C-82EB-CF1F2C2D50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CF111BC-0675-408F-93FD-59A8199A0AB8}" type="pres">
      <dgm:prSet presAssocID="{BF7C0885-F799-439C-82EB-CF1F2C2D50C6}" presName="spaceRect" presStyleCnt="0"/>
      <dgm:spPr/>
    </dgm:pt>
    <dgm:pt modelId="{CCDD9620-D5A3-42EA-B1F4-5DC3247E3481}" type="pres">
      <dgm:prSet presAssocID="{BF7C0885-F799-439C-82EB-CF1F2C2D50C6}" presName="parTx" presStyleLbl="revTx" presStyleIdx="1" presStyleCnt="3">
        <dgm:presLayoutVars>
          <dgm:chMax val="0"/>
          <dgm:chPref val="0"/>
        </dgm:presLayoutVars>
      </dgm:prSet>
      <dgm:spPr/>
    </dgm:pt>
    <dgm:pt modelId="{432D6A06-272E-4063-9E22-82F6C5E5C178}" type="pres">
      <dgm:prSet presAssocID="{7921396F-1072-480A-B511-95028B2B79FC}" presName="sibTrans" presStyleCnt="0"/>
      <dgm:spPr/>
    </dgm:pt>
    <dgm:pt modelId="{92FB071B-5D2A-415D-B45C-C9C6662F5693}" type="pres">
      <dgm:prSet presAssocID="{C05469C4-E547-4D3B-920A-0AEB4D6A613D}" presName="compNode" presStyleCnt="0"/>
      <dgm:spPr/>
    </dgm:pt>
    <dgm:pt modelId="{9F389E0A-C8C8-4864-A33F-0DD86E57E210}" type="pres">
      <dgm:prSet presAssocID="{C05469C4-E547-4D3B-920A-0AEB4D6A613D}" presName="bgRect" presStyleLbl="bgShp" presStyleIdx="2" presStyleCnt="3"/>
      <dgm:spPr/>
    </dgm:pt>
    <dgm:pt modelId="{A1265686-42D0-4DD5-83EB-128554CC841E}" type="pres">
      <dgm:prSet presAssocID="{C05469C4-E547-4D3B-920A-0AEB4D6A61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uge"/>
        </a:ext>
      </dgm:extLst>
    </dgm:pt>
    <dgm:pt modelId="{032FABF5-F057-4929-9824-00DF1F5DDED1}" type="pres">
      <dgm:prSet presAssocID="{C05469C4-E547-4D3B-920A-0AEB4D6A613D}" presName="spaceRect" presStyleCnt="0"/>
      <dgm:spPr/>
    </dgm:pt>
    <dgm:pt modelId="{E9953669-AA77-4011-900E-58A31E443F8B}" type="pres">
      <dgm:prSet presAssocID="{C05469C4-E547-4D3B-920A-0AEB4D6A613D}" presName="parTx" presStyleLbl="revTx" presStyleIdx="2" presStyleCnt="3">
        <dgm:presLayoutVars>
          <dgm:chMax val="0"/>
          <dgm:chPref val="0"/>
        </dgm:presLayoutVars>
      </dgm:prSet>
      <dgm:spPr/>
    </dgm:pt>
  </dgm:ptLst>
  <dgm:cxnLst>
    <dgm:cxn modelId="{CFF7F126-A78C-465C-8EDC-CEFF347BA6BE}" type="presOf" srcId="{B6471A1C-1686-42A1-BC4B-92415355AC75}" destId="{F85FD5D9-7F6D-47CE-BA7E-26944038B6FC}" srcOrd="0" destOrd="0" presId="urn:microsoft.com/office/officeart/2018/2/layout/IconVerticalSolidList"/>
    <dgm:cxn modelId="{68F5945B-11F7-42A2-890A-EA9F4C7780D1}" type="presOf" srcId="{C05469C4-E547-4D3B-920A-0AEB4D6A613D}" destId="{E9953669-AA77-4011-900E-58A31E443F8B}" srcOrd="0" destOrd="0" presId="urn:microsoft.com/office/officeart/2018/2/layout/IconVerticalSolidList"/>
    <dgm:cxn modelId="{72788B60-6487-47E4-8EDF-226F6533F128}" srcId="{B6471A1C-1686-42A1-BC4B-92415355AC75}" destId="{C05469C4-E547-4D3B-920A-0AEB4D6A613D}" srcOrd="2" destOrd="0" parTransId="{AD406DA8-388F-47AA-A1A6-C4DBAAE82B82}" sibTransId="{02B6BACB-0372-4F44-8ED9-1E58A4549025}"/>
    <dgm:cxn modelId="{73A13D7F-E460-459A-A572-F073A457EDF1}" srcId="{B6471A1C-1686-42A1-BC4B-92415355AC75}" destId="{BF7C0885-F799-439C-82EB-CF1F2C2D50C6}" srcOrd="1" destOrd="0" parTransId="{52B1A089-399E-4770-8538-46E10C99F778}" sibTransId="{7921396F-1072-480A-B511-95028B2B79FC}"/>
    <dgm:cxn modelId="{1B817C93-8527-4FD2-AF70-96D086CDC9AB}" type="presOf" srcId="{CFBC1554-B317-4378-A912-36AFC35DE3D0}" destId="{CA46A120-49EC-47B6-A80F-6F90DB8855B4}" srcOrd="0" destOrd="0" presId="urn:microsoft.com/office/officeart/2018/2/layout/IconVerticalSolidList"/>
    <dgm:cxn modelId="{EF2B25C3-75DB-4A0E-9847-D63BBCD9B8CE}" type="presOf" srcId="{BF7C0885-F799-439C-82EB-CF1F2C2D50C6}" destId="{CCDD9620-D5A3-42EA-B1F4-5DC3247E3481}" srcOrd="0" destOrd="0" presId="urn:microsoft.com/office/officeart/2018/2/layout/IconVerticalSolidList"/>
    <dgm:cxn modelId="{3AA7FEF4-6CA8-4982-A386-8DF88D4BEB2C}" srcId="{B6471A1C-1686-42A1-BC4B-92415355AC75}" destId="{CFBC1554-B317-4378-A912-36AFC35DE3D0}" srcOrd="0" destOrd="0" parTransId="{4E5BF390-39A1-49E7-A530-11C4A69F1FCF}" sibTransId="{E334F02E-06DF-499C-81EF-9A5CBC7B5D46}"/>
    <dgm:cxn modelId="{1B088B1B-0E08-46EC-8F9B-093E8BD1477C}" type="presParOf" srcId="{F85FD5D9-7F6D-47CE-BA7E-26944038B6FC}" destId="{A1767416-EC13-413A-B140-7B5198D00A2B}" srcOrd="0" destOrd="0" presId="urn:microsoft.com/office/officeart/2018/2/layout/IconVerticalSolidList"/>
    <dgm:cxn modelId="{B1173421-B1F5-48E7-AB34-3DFE8CA8E9F8}" type="presParOf" srcId="{A1767416-EC13-413A-B140-7B5198D00A2B}" destId="{64468B51-A06B-4AA1-BD56-30544BA7D5B1}" srcOrd="0" destOrd="0" presId="urn:microsoft.com/office/officeart/2018/2/layout/IconVerticalSolidList"/>
    <dgm:cxn modelId="{299F0DBF-96E7-4157-BE25-EE2DC8534B4A}" type="presParOf" srcId="{A1767416-EC13-413A-B140-7B5198D00A2B}" destId="{804D4592-27E7-4286-BB32-73582A4F98E9}" srcOrd="1" destOrd="0" presId="urn:microsoft.com/office/officeart/2018/2/layout/IconVerticalSolidList"/>
    <dgm:cxn modelId="{FB7A5B3F-8B55-484D-8530-122F8CB07A78}" type="presParOf" srcId="{A1767416-EC13-413A-B140-7B5198D00A2B}" destId="{F2AC8589-D00B-4C11-853C-0A5AA4B9F19A}" srcOrd="2" destOrd="0" presId="urn:microsoft.com/office/officeart/2018/2/layout/IconVerticalSolidList"/>
    <dgm:cxn modelId="{1BB14EF0-C2D5-45A0-B352-52B5DCAA0B97}" type="presParOf" srcId="{A1767416-EC13-413A-B140-7B5198D00A2B}" destId="{CA46A120-49EC-47B6-A80F-6F90DB8855B4}" srcOrd="3" destOrd="0" presId="urn:microsoft.com/office/officeart/2018/2/layout/IconVerticalSolidList"/>
    <dgm:cxn modelId="{5A259408-2E0D-4F7F-951D-32D029EB2268}" type="presParOf" srcId="{F85FD5D9-7F6D-47CE-BA7E-26944038B6FC}" destId="{B83C45DA-9565-4A48-8E33-46D2318318DC}" srcOrd="1" destOrd="0" presId="urn:microsoft.com/office/officeart/2018/2/layout/IconVerticalSolidList"/>
    <dgm:cxn modelId="{FD49B7D4-0071-4B6B-BF7A-A340E9D40156}" type="presParOf" srcId="{F85FD5D9-7F6D-47CE-BA7E-26944038B6FC}" destId="{D39562FC-C63D-4BBF-927C-31D4BA64CA86}" srcOrd="2" destOrd="0" presId="urn:microsoft.com/office/officeart/2018/2/layout/IconVerticalSolidList"/>
    <dgm:cxn modelId="{CE151E09-5A86-443F-91E4-ADA150A14633}" type="presParOf" srcId="{D39562FC-C63D-4BBF-927C-31D4BA64CA86}" destId="{F7EB7C5B-6C55-49BE-A72F-C5DD12ADFCE2}" srcOrd="0" destOrd="0" presId="urn:microsoft.com/office/officeart/2018/2/layout/IconVerticalSolidList"/>
    <dgm:cxn modelId="{56FE2A5F-DE2A-4215-8285-8D9D93F76527}" type="presParOf" srcId="{D39562FC-C63D-4BBF-927C-31D4BA64CA86}" destId="{D1D9D4BD-198F-459C-B1B2-D03A7B56A3CA}" srcOrd="1" destOrd="0" presId="urn:microsoft.com/office/officeart/2018/2/layout/IconVerticalSolidList"/>
    <dgm:cxn modelId="{2BED4221-C8A1-45AC-A5D6-F06FA4727891}" type="presParOf" srcId="{D39562FC-C63D-4BBF-927C-31D4BA64CA86}" destId="{3CF111BC-0675-408F-93FD-59A8199A0AB8}" srcOrd="2" destOrd="0" presId="urn:microsoft.com/office/officeart/2018/2/layout/IconVerticalSolidList"/>
    <dgm:cxn modelId="{52C9D99F-9EAD-44AC-A0ED-06EA6749C2CA}" type="presParOf" srcId="{D39562FC-C63D-4BBF-927C-31D4BA64CA86}" destId="{CCDD9620-D5A3-42EA-B1F4-5DC3247E3481}" srcOrd="3" destOrd="0" presId="urn:microsoft.com/office/officeart/2018/2/layout/IconVerticalSolidList"/>
    <dgm:cxn modelId="{EAFCC179-4393-4640-85EC-16E3B2268B4C}" type="presParOf" srcId="{F85FD5D9-7F6D-47CE-BA7E-26944038B6FC}" destId="{432D6A06-272E-4063-9E22-82F6C5E5C178}" srcOrd="3" destOrd="0" presId="urn:microsoft.com/office/officeart/2018/2/layout/IconVerticalSolidList"/>
    <dgm:cxn modelId="{EB5FB83E-8764-441A-890B-76CDED920A37}" type="presParOf" srcId="{F85FD5D9-7F6D-47CE-BA7E-26944038B6FC}" destId="{92FB071B-5D2A-415D-B45C-C9C6662F5693}" srcOrd="4" destOrd="0" presId="urn:microsoft.com/office/officeart/2018/2/layout/IconVerticalSolidList"/>
    <dgm:cxn modelId="{A1DEB0CE-1241-4964-9262-A417B0464187}" type="presParOf" srcId="{92FB071B-5D2A-415D-B45C-C9C6662F5693}" destId="{9F389E0A-C8C8-4864-A33F-0DD86E57E210}" srcOrd="0" destOrd="0" presId="urn:microsoft.com/office/officeart/2018/2/layout/IconVerticalSolidList"/>
    <dgm:cxn modelId="{9E08A5B1-0BA8-4E31-A168-3BC3904372C2}" type="presParOf" srcId="{92FB071B-5D2A-415D-B45C-C9C6662F5693}" destId="{A1265686-42D0-4DD5-83EB-128554CC841E}" srcOrd="1" destOrd="0" presId="urn:microsoft.com/office/officeart/2018/2/layout/IconVerticalSolidList"/>
    <dgm:cxn modelId="{B6409C8D-A285-4955-A558-FCCC730EE711}" type="presParOf" srcId="{92FB071B-5D2A-415D-B45C-C9C6662F5693}" destId="{032FABF5-F057-4929-9824-00DF1F5DDED1}" srcOrd="2" destOrd="0" presId="urn:microsoft.com/office/officeart/2018/2/layout/IconVerticalSolidList"/>
    <dgm:cxn modelId="{C861692C-F10E-4611-AC22-4E024C528176}" type="presParOf" srcId="{92FB071B-5D2A-415D-B45C-C9C6662F5693}" destId="{E9953669-AA77-4011-900E-58A31E443F8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B8C0B-1EC9-4019-9425-C7E1F275B254}">
      <dsp:nvSpPr>
        <dsp:cNvPr id="0" name=""/>
        <dsp:cNvSpPr/>
      </dsp:nvSpPr>
      <dsp:spPr>
        <a:xfrm>
          <a:off x="0" y="500377"/>
          <a:ext cx="7051250" cy="57563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Change Default Passwords</a:t>
          </a:r>
        </a:p>
      </dsp:txBody>
      <dsp:txXfrm>
        <a:off x="28100" y="528477"/>
        <a:ext cx="6995050" cy="519439"/>
      </dsp:txXfrm>
    </dsp:sp>
    <dsp:sp modelId="{1F5D75E8-C535-424F-B387-274FDAB20890}">
      <dsp:nvSpPr>
        <dsp:cNvPr id="0" name=""/>
        <dsp:cNvSpPr/>
      </dsp:nvSpPr>
      <dsp:spPr>
        <a:xfrm>
          <a:off x="0" y="1145137"/>
          <a:ext cx="7051250" cy="57563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Update Software to Reduce Exposure to Vulnerabilities</a:t>
          </a:r>
        </a:p>
      </dsp:txBody>
      <dsp:txXfrm>
        <a:off x="28100" y="1173237"/>
        <a:ext cx="6995050" cy="519439"/>
      </dsp:txXfrm>
    </dsp:sp>
    <dsp:sp modelId="{1F261A0C-13C9-4DCF-BB28-073750BA0426}">
      <dsp:nvSpPr>
        <dsp:cNvPr id="0" name=""/>
        <dsp:cNvSpPr/>
      </dsp:nvSpPr>
      <dsp:spPr>
        <a:xfrm>
          <a:off x="0" y="1789897"/>
          <a:ext cx="7051250" cy="57563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Backup OT/IT Systems </a:t>
          </a:r>
        </a:p>
      </dsp:txBody>
      <dsp:txXfrm>
        <a:off x="28100" y="1817997"/>
        <a:ext cx="6995050" cy="519439"/>
      </dsp:txXfrm>
    </dsp:sp>
    <dsp:sp modelId="{04792C11-D673-4B28-8099-FAF3DF5F87C1}">
      <dsp:nvSpPr>
        <dsp:cNvPr id="0" name=""/>
        <dsp:cNvSpPr/>
      </dsp:nvSpPr>
      <dsp:spPr>
        <a:xfrm>
          <a:off x="0" y="2434657"/>
          <a:ext cx="7051250" cy="57563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Reduce Exposure to the Internet</a:t>
          </a:r>
        </a:p>
      </dsp:txBody>
      <dsp:txXfrm>
        <a:off x="28100" y="2462757"/>
        <a:ext cx="6995050" cy="519439"/>
      </dsp:txXfrm>
    </dsp:sp>
    <dsp:sp modelId="{E70E5843-A55B-4763-80C5-81F0FE375E7F}">
      <dsp:nvSpPr>
        <dsp:cNvPr id="0" name=""/>
        <dsp:cNvSpPr/>
      </dsp:nvSpPr>
      <dsp:spPr>
        <a:xfrm>
          <a:off x="0" y="3079417"/>
          <a:ext cx="7051250" cy="57563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Create an Inventory of OT/IT Assets</a:t>
          </a:r>
        </a:p>
      </dsp:txBody>
      <dsp:txXfrm>
        <a:off x="28100" y="3107517"/>
        <a:ext cx="6995050" cy="519439"/>
      </dsp:txXfrm>
    </dsp:sp>
    <dsp:sp modelId="{34F49A7B-A654-4378-BC11-CA18BF8C4516}">
      <dsp:nvSpPr>
        <dsp:cNvPr id="0" name=""/>
        <dsp:cNvSpPr/>
      </dsp:nvSpPr>
      <dsp:spPr>
        <a:xfrm>
          <a:off x="0" y="3724177"/>
          <a:ext cx="7051250" cy="57563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Conduct a Cybersecurity Assessment</a:t>
          </a:r>
        </a:p>
      </dsp:txBody>
      <dsp:txXfrm>
        <a:off x="28100" y="3752277"/>
        <a:ext cx="6995050" cy="519439"/>
      </dsp:txXfrm>
    </dsp:sp>
    <dsp:sp modelId="{F9DD9D72-EB0E-4EE2-8A2C-CE06C8346E07}">
      <dsp:nvSpPr>
        <dsp:cNvPr id="0" name=""/>
        <dsp:cNvSpPr/>
      </dsp:nvSpPr>
      <dsp:spPr>
        <a:xfrm>
          <a:off x="0" y="4368937"/>
          <a:ext cx="7051250" cy="57563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Create an Incident Response and Recovery Plan</a:t>
          </a:r>
        </a:p>
      </dsp:txBody>
      <dsp:txXfrm>
        <a:off x="28100" y="4397037"/>
        <a:ext cx="6995050" cy="519439"/>
      </dsp:txXfrm>
    </dsp:sp>
    <dsp:sp modelId="{9B7B28A7-43B9-4D4B-83AE-417E2DB79A2B}">
      <dsp:nvSpPr>
        <dsp:cNvPr id="0" name=""/>
        <dsp:cNvSpPr/>
      </dsp:nvSpPr>
      <dsp:spPr>
        <a:xfrm>
          <a:off x="0" y="5013697"/>
          <a:ext cx="7051250" cy="57563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Cybersecurity Awareness Training </a:t>
          </a:r>
        </a:p>
      </dsp:txBody>
      <dsp:txXfrm>
        <a:off x="28100" y="5041797"/>
        <a:ext cx="6995050" cy="519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83E2E-D742-4DCA-96A1-782B1CCC9688}">
      <dsp:nvSpPr>
        <dsp:cNvPr id="0" name=""/>
        <dsp:cNvSpPr/>
      </dsp:nvSpPr>
      <dsp:spPr>
        <a:xfrm>
          <a:off x="415042" y="2569"/>
          <a:ext cx="2434258" cy="1460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Based on personal information</a:t>
          </a:r>
        </a:p>
      </dsp:txBody>
      <dsp:txXfrm>
        <a:off x="415042" y="2569"/>
        <a:ext cx="2434258" cy="1460555"/>
      </dsp:txXfrm>
    </dsp:sp>
    <dsp:sp modelId="{E82540CE-6C46-45E6-BF5B-F551F06BC918}">
      <dsp:nvSpPr>
        <dsp:cNvPr id="0" name=""/>
        <dsp:cNvSpPr/>
      </dsp:nvSpPr>
      <dsp:spPr>
        <a:xfrm>
          <a:off x="3092727" y="2569"/>
          <a:ext cx="2434258" cy="1460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Not enough variation</a:t>
          </a:r>
        </a:p>
      </dsp:txBody>
      <dsp:txXfrm>
        <a:off x="3092727" y="2569"/>
        <a:ext cx="2434258" cy="1460555"/>
      </dsp:txXfrm>
    </dsp:sp>
    <dsp:sp modelId="{E06D55CD-9C94-4CE5-96BF-B56735606F4F}">
      <dsp:nvSpPr>
        <dsp:cNvPr id="0" name=""/>
        <dsp:cNvSpPr/>
      </dsp:nvSpPr>
      <dsp:spPr>
        <a:xfrm>
          <a:off x="415042" y="1706550"/>
          <a:ext cx="2434258" cy="1460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Using common phrases, famous quotes, or song lyrics</a:t>
          </a:r>
        </a:p>
      </dsp:txBody>
      <dsp:txXfrm>
        <a:off x="415042" y="1706550"/>
        <a:ext cx="2434258" cy="1460555"/>
      </dsp:txXfrm>
    </dsp:sp>
    <dsp:sp modelId="{A7F3F218-2DA3-490C-9E7A-FCAD2A1216B1}">
      <dsp:nvSpPr>
        <dsp:cNvPr id="0" name=""/>
        <dsp:cNvSpPr/>
      </dsp:nvSpPr>
      <dsp:spPr>
        <a:xfrm>
          <a:off x="3092727" y="1706550"/>
          <a:ext cx="2434258" cy="1460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Using words from the dictionary</a:t>
          </a:r>
        </a:p>
      </dsp:txBody>
      <dsp:txXfrm>
        <a:off x="3092727" y="1706550"/>
        <a:ext cx="2434258" cy="1460555"/>
      </dsp:txXfrm>
    </dsp:sp>
    <dsp:sp modelId="{3C1E032D-E548-4B70-A7CC-40AE3C7A1B01}">
      <dsp:nvSpPr>
        <dsp:cNvPr id="0" name=""/>
        <dsp:cNvSpPr/>
      </dsp:nvSpPr>
      <dsp:spPr>
        <a:xfrm>
          <a:off x="1753885" y="3410532"/>
          <a:ext cx="2434258" cy="1460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Trying to memorize all your passwords</a:t>
          </a:r>
        </a:p>
      </dsp:txBody>
      <dsp:txXfrm>
        <a:off x="1753885" y="3410532"/>
        <a:ext cx="2434258" cy="1460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68B51-A06B-4AA1-BD56-30544BA7D5B1}">
      <dsp:nvSpPr>
        <dsp:cNvPr id="0" name=""/>
        <dsp:cNvSpPr/>
      </dsp:nvSpPr>
      <dsp:spPr>
        <a:xfrm>
          <a:off x="0" y="408"/>
          <a:ext cx="6190412" cy="95532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4D4592-27E7-4286-BB32-73582A4F98E9}">
      <dsp:nvSpPr>
        <dsp:cNvPr id="0" name=""/>
        <dsp:cNvSpPr/>
      </dsp:nvSpPr>
      <dsp:spPr>
        <a:xfrm>
          <a:off x="288986" y="215356"/>
          <a:ext cx="525429" cy="5254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46A120-49EC-47B6-A80F-6F90DB8855B4}">
      <dsp:nvSpPr>
        <dsp:cNvPr id="0" name=""/>
        <dsp:cNvSpPr/>
      </dsp:nvSpPr>
      <dsp:spPr>
        <a:xfrm>
          <a:off x="1103402" y="408"/>
          <a:ext cx="5087009" cy="955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05" tIns="101105" rIns="101105" bIns="101105" numCol="1" spcCol="1270" anchor="ctr" anchorCtr="0">
          <a:noAutofit/>
        </a:bodyPr>
        <a:lstStyle/>
        <a:p>
          <a:pPr marL="0" lvl="0" indent="0" algn="l" defTabSz="1111250">
            <a:lnSpc>
              <a:spcPct val="90000"/>
            </a:lnSpc>
            <a:spcBef>
              <a:spcPct val="0"/>
            </a:spcBef>
            <a:spcAft>
              <a:spcPct val="35000"/>
            </a:spcAft>
            <a:buNone/>
          </a:pPr>
          <a:r>
            <a:rPr lang="en-US" sz="2500" kern="1200"/>
            <a:t>Watch for notifications </a:t>
          </a:r>
        </a:p>
      </dsp:txBody>
      <dsp:txXfrm>
        <a:off x="1103402" y="408"/>
        <a:ext cx="5087009" cy="955326"/>
      </dsp:txXfrm>
    </dsp:sp>
    <dsp:sp modelId="{F7EB7C5B-6C55-49BE-A72F-C5DD12ADFCE2}">
      <dsp:nvSpPr>
        <dsp:cNvPr id="0" name=""/>
        <dsp:cNvSpPr/>
      </dsp:nvSpPr>
      <dsp:spPr>
        <a:xfrm>
          <a:off x="0" y="1194566"/>
          <a:ext cx="6190412" cy="95532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D9D4BD-198F-459C-B1B2-D03A7B56A3CA}">
      <dsp:nvSpPr>
        <dsp:cNvPr id="0" name=""/>
        <dsp:cNvSpPr/>
      </dsp:nvSpPr>
      <dsp:spPr>
        <a:xfrm>
          <a:off x="288986" y="1409514"/>
          <a:ext cx="525429" cy="5254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DD9620-D5A3-42EA-B1F4-5DC3247E3481}">
      <dsp:nvSpPr>
        <dsp:cNvPr id="0" name=""/>
        <dsp:cNvSpPr/>
      </dsp:nvSpPr>
      <dsp:spPr>
        <a:xfrm>
          <a:off x="1103402" y="1194566"/>
          <a:ext cx="5087009" cy="955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05" tIns="101105" rIns="101105" bIns="101105" numCol="1" spcCol="1270" anchor="ctr" anchorCtr="0">
          <a:noAutofit/>
        </a:bodyPr>
        <a:lstStyle/>
        <a:p>
          <a:pPr marL="0" lvl="0" indent="0" algn="l" defTabSz="1111250">
            <a:lnSpc>
              <a:spcPct val="90000"/>
            </a:lnSpc>
            <a:spcBef>
              <a:spcPct val="0"/>
            </a:spcBef>
            <a:spcAft>
              <a:spcPct val="35000"/>
            </a:spcAft>
            <a:buNone/>
          </a:pPr>
          <a:r>
            <a:rPr lang="en-US" sz="2500" kern="1200"/>
            <a:t>Install as soon as possible</a:t>
          </a:r>
        </a:p>
      </dsp:txBody>
      <dsp:txXfrm>
        <a:off x="1103402" y="1194566"/>
        <a:ext cx="5087009" cy="955326"/>
      </dsp:txXfrm>
    </dsp:sp>
    <dsp:sp modelId="{9F389E0A-C8C8-4864-A33F-0DD86E57E210}">
      <dsp:nvSpPr>
        <dsp:cNvPr id="0" name=""/>
        <dsp:cNvSpPr/>
      </dsp:nvSpPr>
      <dsp:spPr>
        <a:xfrm>
          <a:off x="0" y="2388724"/>
          <a:ext cx="6190412" cy="95532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65686-42D0-4DD5-83EB-128554CC841E}">
      <dsp:nvSpPr>
        <dsp:cNvPr id="0" name=""/>
        <dsp:cNvSpPr/>
      </dsp:nvSpPr>
      <dsp:spPr>
        <a:xfrm>
          <a:off x="288986" y="2603672"/>
          <a:ext cx="525429" cy="5254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953669-AA77-4011-900E-58A31E443F8B}">
      <dsp:nvSpPr>
        <dsp:cNvPr id="0" name=""/>
        <dsp:cNvSpPr/>
      </dsp:nvSpPr>
      <dsp:spPr>
        <a:xfrm>
          <a:off x="1103402" y="2388724"/>
          <a:ext cx="5087009" cy="955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05" tIns="101105" rIns="101105" bIns="101105" numCol="1" spcCol="1270" anchor="ctr" anchorCtr="0">
          <a:noAutofit/>
        </a:bodyPr>
        <a:lstStyle/>
        <a:p>
          <a:pPr marL="0" lvl="0" indent="0" algn="l" defTabSz="1111250">
            <a:lnSpc>
              <a:spcPct val="90000"/>
            </a:lnSpc>
            <a:spcBef>
              <a:spcPct val="0"/>
            </a:spcBef>
            <a:spcAft>
              <a:spcPct val="35000"/>
            </a:spcAft>
            <a:buNone/>
          </a:pPr>
          <a:r>
            <a:rPr lang="en-US" sz="2500" kern="1200"/>
            <a:t>Automatic updates</a:t>
          </a:r>
        </a:p>
      </dsp:txBody>
      <dsp:txXfrm>
        <a:off x="1103402" y="2388724"/>
        <a:ext cx="5087009" cy="9553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1/29/2025</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1/29/2025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morning/afternoon, my name is _____ and today I would like to talk about cybersecurity preparedness and incident response. Cyber attacks to critical infrastructure are becoming more common and are targeting systems of all sizes. Not only that, they are increasingly being carried out by nation-state actors attempting to disrupt essential services. A cyber incident at a water system can not only be costly but could potentially impact the lives of the communities you all serve. </a:t>
            </a:r>
          </a:p>
        </p:txBody>
      </p:sp>
      <p:sp>
        <p:nvSpPr>
          <p:cNvPr id="4" name="Slide Number Placeholder 3"/>
          <p:cNvSpPr>
            <a:spLocks noGrp="1"/>
          </p:cNvSpPr>
          <p:nvPr>
            <p:ph type="sldNum" sz="quarter" idx="5"/>
          </p:nvPr>
        </p:nvSpPr>
        <p:spPr/>
        <p:txBody>
          <a:bodyPr/>
          <a:lstStyle/>
          <a:p>
            <a:fld id="{D4B9A9E5-4F7F-4A7D-9DE1-899232329269}" type="slidenum">
              <a:rPr lang="en-US" smtClean="0"/>
              <a:t>1</a:t>
            </a:fld>
            <a:endParaRPr lang="en-US" dirty="0"/>
          </a:p>
        </p:txBody>
      </p:sp>
    </p:spTree>
    <p:extLst>
      <p:ext uri="{BB962C8B-B14F-4D97-AF65-F5344CB8AC3E}">
        <p14:creationId xmlns:p14="http://schemas.microsoft.com/office/powerpoint/2010/main" val="229948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many mistakes people make when creating new passwords. These are some common mistakes to avoid. First is creating passwords based on your personal information. Information such as birth days, anniversaries, and loved ones names are easier to find than you think. Not including enough variation in a password is also a common downfall. Be sure to include upper and lower case letters, and symbols within your passwords. Using common phrases, lyrics, quotes, or words from the dictionary are easy to look up, and even if you alter spellings or include symbols, they are still easier for threat actors to crack than a string of random words. Finally, again, trying to memorize all your passwords is impossible. Get a password manager to help you. </a:t>
            </a:r>
          </a:p>
        </p:txBody>
      </p:sp>
      <p:sp>
        <p:nvSpPr>
          <p:cNvPr id="4" name="Slide Number Placeholder 3"/>
          <p:cNvSpPr>
            <a:spLocks noGrp="1"/>
          </p:cNvSpPr>
          <p:nvPr>
            <p:ph type="sldNum" sz="quarter" idx="5"/>
          </p:nvPr>
        </p:nvSpPr>
        <p:spPr/>
        <p:txBody>
          <a:bodyPr/>
          <a:lstStyle/>
          <a:p>
            <a:fld id="{D4B9A9E5-4F7F-4A7D-9DE1-899232329269}" type="slidenum">
              <a:rPr lang="en-US" smtClean="0"/>
              <a:t>10</a:t>
            </a:fld>
            <a:endParaRPr lang="en-US" dirty="0"/>
          </a:p>
        </p:txBody>
      </p:sp>
    </p:spTree>
    <p:extLst>
      <p:ext uri="{BB962C8B-B14F-4D97-AF65-F5344CB8AC3E}">
        <p14:creationId xmlns:p14="http://schemas.microsoft.com/office/powerpoint/2010/main" val="1308316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41414"/>
                </a:solidFill>
                <a:effectLst/>
                <a:latin typeface="CelestePro"/>
              </a:rPr>
              <a:t>Step 2: update software to reduce exposure to vulnerabilities. Just as with your home computer, as known vulnerabilities are patched, updates are pushed out to those OT and IT systems that are connected to the internet. It is important to install these updates as soon as possible to protect both your OT or operations technology which is your physical process and equipment, such as your SCADA and PLCs, and your IT or information technology which is your software used to manage electronic data such as your billing and payroll systems.</a:t>
            </a:r>
          </a:p>
        </p:txBody>
      </p:sp>
      <p:sp>
        <p:nvSpPr>
          <p:cNvPr id="4" name="Slide Number Placeholder 3"/>
          <p:cNvSpPr>
            <a:spLocks noGrp="1"/>
          </p:cNvSpPr>
          <p:nvPr>
            <p:ph type="sldNum" sz="quarter" idx="5"/>
          </p:nvPr>
        </p:nvSpPr>
        <p:spPr/>
        <p:txBody>
          <a:bodyPr/>
          <a:lstStyle/>
          <a:p>
            <a:fld id="{D4B9A9E5-4F7F-4A7D-9DE1-899232329269}" type="slidenum">
              <a:rPr lang="en-US" smtClean="0"/>
              <a:t>11</a:t>
            </a:fld>
            <a:endParaRPr lang="en-US" dirty="0"/>
          </a:p>
        </p:txBody>
      </p:sp>
    </p:spTree>
    <p:extLst>
      <p:ext uri="{BB962C8B-B14F-4D97-AF65-F5344CB8AC3E}">
        <p14:creationId xmlns:p14="http://schemas.microsoft.com/office/powerpoint/2010/main" val="361221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generally pretty easy to install updates. Just follow these three simple steps: watch for notifications of new, available updates, install those updates as soon as is feasible without interrupting operations, and you can always turn on automatic updates, especially for you office systems. Updates help fix bugs, improve performance, provide enhanced features, and of course ensure you are as protected from known vulnerabilities as possible. </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a:t>
            </a:fld>
            <a:endParaRPr lang="en-US" dirty="0"/>
          </a:p>
        </p:txBody>
      </p:sp>
    </p:spTree>
    <p:extLst>
      <p:ext uri="{BB962C8B-B14F-4D97-AF65-F5344CB8AC3E}">
        <p14:creationId xmlns:p14="http://schemas.microsoft.com/office/powerpoint/2010/main" val="260637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backup all of your systems so in the event of an incident you can quickly recover and get back to business as usually. As with all document retention there are some best management practices to follow. </a:t>
            </a:r>
          </a:p>
        </p:txBody>
      </p:sp>
      <p:sp>
        <p:nvSpPr>
          <p:cNvPr id="4" name="Slide Number Placeholder 3"/>
          <p:cNvSpPr>
            <a:spLocks noGrp="1"/>
          </p:cNvSpPr>
          <p:nvPr>
            <p:ph type="sldNum" sz="quarter" idx="5"/>
          </p:nvPr>
        </p:nvSpPr>
        <p:spPr/>
        <p:txBody>
          <a:bodyPr/>
          <a:lstStyle/>
          <a:p>
            <a:fld id="{D4B9A9E5-4F7F-4A7D-9DE1-899232329269}" type="slidenum">
              <a:rPr lang="en-US" smtClean="0"/>
              <a:t>13</a:t>
            </a:fld>
            <a:endParaRPr lang="en-US" dirty="0"/>
          </a:p>
        </p:txBody>
      </p:sp>
    </p:spTree>
    <p:extLst>
      <p:ext uri="{BB962C8B-B14F-4D97-AF65-F5344CB8AC3E}">
        <p14:creationId xmlns:p14="http://schemas.microsoft.com/office/powerpoint/2010/main" val="2626284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backup is only useful if you can access it, no matter the situation. To ensure you will always have a back-up to turn to, it is smart to implement the 3-2-1 rule. That is saving three files of a backup or other important documents. Next ensure that you have a copy of your backup saved in at least two different forms, that can be an external hard drive, thumb drive, or on other devices. And finally, make sure at least one of your copies is saved off site. Having one copy at the water office and one copy at town hall would work so long as they are separate buildings. This is in the event of a physical disaster such as a tornado or fire. </a:t>
            </a:r>
          </a:p>
        </p:txBody>
      </p:sp>
      <p:sp>
        <p:nvSpPr>
          <p:cNvPr id="4" name="Slide Number Placeholder 3"/>
          <p:cNvSpPr>
            <a:spLocks noGrp="1"/>
          </p:cNvSpPr>
          <p:nvPr>
            <p:ph type="sldNum" sz="quarter" idx="5"/>
          </p:nvPr>
        </p:nvSpPr>
        <p:spPr/>
        <p:txBody>
          <a:bodyPr/>
          <a:lstStyle/>
          <a:p>
            <a:fld id="{D4B9A9E5-4F7F-4A7D-9DE1-899232329269}" type="slidenum">
              <a:rPr lang="en-US" smtClean="0"/>
              <a:t>14</a:t>
            </a:fld>
            <a:endParaRPr lang="en-US" dirty="0"/>
          </a:p>
        </p:txBody>
      </p:sp>
    </p:spTree>
    <p:extLst>
      <p:ext uri="{BB962C8B-B14F-4D97-AF65-F5344CB8AC3E}">
        <p14:creationId xmlns:p14="http://schemas.microsoft.com/office/powerpoint/2010/main" val="3821454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reduce exposure to the internet. If possible, it is recommended to remove systems from the internet, but that is not always feasible or in the best interest of the system. Be sure to scan all internet connected systems to ensure they understand their vulnerabilities and weaknesses. </a:t>
            </a:r>
          </a:p>
        </p:txBody>
      </p:sp>
      <p:sp>
        <p:nvSpPr>
          <p:cNvPr id="4" name="Slide Number Placeholder 3"/>
          <p:cNvSpPr>
            <a:spLocks noGrp="1"/>
          </p:cNvSpPr>
          <p:nvPr>
            <p:ph type="sldNum" sz="quarter" idx="5"/>
          </p:nvPr>
        </p:nvSpPr>
        <p:spPr/>
        <p:txBody>
          <a:bodyPr/>
          <a:lstStyle/>
          <a:p>
            <a:fld id="{D4B9A9E5-4F7F-4A7D-9DE1-899232329269}" type="slidenum">
              <a:rPr lang="en-US" smtClean="0"/>
              <a:t>15</a:t>
            </a:fld>
            <a:endParaRPr lang="en-US" dirty="0"/>
          </a:p>
        </p:txBody>
      </p:sp>
    </p:spTree>
    <p:extLst>
      <p:ext uri="{BB962C8B-B14F-4D97-AF65-F5344CB8AC3E}">
        <p14:creationId xmlns:p14="http://schemas.microsoft.com/office/powerpoint/2010/main" val="3558824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Vulnerability scanning is an action you will need to complete with your cybersecurity specialist or an outside agency. CISA offers free vulnerability scanning which helps to identify assets, and explores known exploited vulnerabilities within those assets. This scan only accesses external networks and is non-intrusive. Once the scan is complete you will receive a report card that provides recommendations to mitigate vulnerabilities and CISA can also provide ongoing detection and reporting of new vulnerabilities as they arise. </a:t>
            </a:r>
          </a:p>
        </p:txBody>
      </p:sp>
      <p:sp>
        <p:nvSpPr>
          <p:cNvPr id="4" name="Slide Number Placeholder 3"/>
          <p:cNvSpPr>
            <a:spLocks noGrp="1"/>
          </p:cNvSpPr>
          <p:nvPr>
            <p:ph type="sldNum" sz="quarter" idx="5"/>
          </p:nvPr>
        </p:nvSpPr>
        <p:spPr/>
        <p:txBody>
          <a:bodyPr/>
          <a:lstStyle/>
          <a:p>
            <a:fld id="{D4B9A9E5-4F7F-4A7D-9DE1-899232329269}" type="slidenum">
              <a:rPr lang="en-US" smtClean="0"/>
              <a:t>16</a:t>
            </a:fld>
            <a:endParaRPr lang="en-US" dirty="0"/>
          </a:p>
        </p:txBody>
      </p:sp>
    </p:spTree>
    <p:extLst>
      <p:ext uri="{BB962C8B-B14F-4D97-AF65-F5344CB8AC3E}">
        <p14:creationId xmlns:p14="http://schemas.microsoft.com/office/powerpoint/2010/main" val="4083948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topic of inventorying assets, even without conducting a vulnerability scan, you should inventory all of your OT and IT so that you are aware of what you have and each systems capabilities. You will hear/have heard another presentation today on Asset Management Plans. Including your OT and IT on these plans is a good first step to assessing your systems. There are also resources you can use to complete OT &amp; IT specific inventories. </a:t>
            </a:r>
          </a:p>
        </p:txBody>
      </p:sp>
      <p:sp>
        <p:nvSpPr>
          <p:cNvPr id="4" name="Slide Number Placeholder 3"/>
          <p:cNvSpPr>
            <a:spLocks noGrp="1"/>
          </p:cNvSpPr>
          <p:nvPr>
            <p:ph type="sldNum" sz="quarter" idx="5"/>
          </p:nvPr>
        </p:nvSpPr>
        <p:spPr/>
        <p:txBody>
          <a:bodyPr/>
          <a:lstStyle/>
          <a:p>
            <a:fld id="{D4B9A9E5-4F7F-4A7D-9DE1-899232329269}" type="slidenum">
              <a:rPr lang="en-US" smtClean="0"/>
              <a:t>17</a:t>
            </a:fld>
            <a:endParaRPr lang="en-US" dirty="0"/>
          </a:p>
        </p:txBody>
      </p:sp>
    </p:spTree>
    <p:extLst>
      <p:ext uri="{BB962C8B-B14F-4D97-AF65-F5344CB8AC3E}">
        <p14:creationId xmlns:p14="http://schemas.microsoft.com/office/powerpoint/2010/main" val="139437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already talked a little bit about OT and IT. Be sure to include all software and hardware in your inventory and begin your focus on internet-accessible devices. Always reach out to your IT specialist or you can even reach out to DEQ for assistance in completing an inventory. </a:t>
            </a:r>
          </a:p>
          <a:p>
            <a:r>
              <a:rPr lang="en-US" dirty="0"/>
              <a:t>As a reminder your IT or informational technology includes: networks, the cloud, internet, programs, content, devices, and data</a:t>
            </a:r>
          </a:p>
          <a:p>
            <a:r>
              <a:rPr lang="en-US" dirty="0"/>
              <a:t>And OT or operational technology includes: HMIs, machinery, PLCs, RTUs, monitoring systems, embedded computers, and SCADA software</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18</a:t>
            </a:fld>
            <a:endParaRPr lang="en-US" dirty="0"/>
          </a:p>
        </p:txBody>
      </p:sp>
    </p:spTree>
    <p:extLst>
      <p:ext uri="{BB962C8B-B14F-4D97-AF65-F5344CB8AC3E}">
        <p14:creationId xmlns:p14="http://schemas.microsoft.com/office/powerpoint/2010/main" val="3834233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cybersecurity assessment. It is recommended to include a cybersecurity assessment as party of your annual update to policies and plans. </a:t>
            </a:r>
          </a:p>
        </p:txBody>
      </p:sp>
      <p:sp>
        <p:nvSpPr>
          <p:cNvPr id="4" name="Slide Number Placeholder 3"/>
          <p:cNvSpPr>
            <a:spLocks noGrp="1"/>
          </p:cNvSpPr>
          <p:nvPr>
            <p:ph type="sldNum" sz="quarter" idx="5"/>
          </p:nvPr>
        </p:nvSpPr>
        <p:spPr/>
        <p:txBody>
          <a:bodyPr/>
          <a:lstStyle/>
          <a:p>
            <a:fld id="{D4B9A9E5-4F7F-4A7D-9DE1-899232329269}" type="slidenum">
              <a:rPr lang="en-US" smtClean="0"/>
              <a:t>19</a:t>
            </a:fld>
            <a:endParaRPr lang="en-US" dirty="0"/>
          </a:p>
        </p:txBody>
      </p:sp>
    </p:spTree>
    <p:extLst>
      <p:ext uri="{BB962C8B-B14F-4D97-AF65-F5344CB8AC3E}">
        <p14:creationId xmlns:p14="http://schemas.microsoft.com/office/powerpoint/2010/main" val="185508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Today we will briefly go over the steps involved in response to a cyber incident, but we will primarily focus on the preparation aspect of these steps, and outline some actions you can take today to secure your water systems. </a:t>
            </a:r>
          </a:p>
          <a:p>
            <a:pPr marL="228600" indent="-228600">
              <a:buAutoNum type="arabicPeriod"/>
            </a:pPr>
            <a:r>
              <a:rPr lang="en-US" dirty="0"/>
              <a:t>Step Preparation: Ensures an organization is better able to prevent and respond to cyber incidents. Proper preparation can reduce the negative impacts from a cyber event and reduce the time it takes to recover. </a:t>
            </a:r>
          </a:p>
          <a:p>
            <a:pPr marL="228600" indent="-228600">
              <a:buAutoNum type="arabicPeriod"/>
            </a:pPr>
            <a:r>
              <a:rPr lang="en-US" dirty="0"/>
              <a:t>Detection &amp; Analysis: In this stage it is important that the incident is reported quickly and accurately to understand the full scope and impact, and to determine best methods to remove the threat. </a:t>
            </a:r>
          </a:p>
          <a:p>
            <a:pPr marL="228600" indent="-228600">
              <a:buAutoNum type="arabicPeriod"/>
            </a:pPr>
            <a:r>
              <a:rPr lang="en-US" dirty="0"/>
              <a:t>Containment, Eradication &amp; Recovery: Water systems will continue to follow their response plan while partner agencies help to coordinate containment, eradication, and recovery</a:t>
            </a:r>
          </a:p>
          <a:p>
            <a:pPr marL="228600" indent="-228600">
              <a:buAutoNum type="arabicPeriod"/>
            </a:pPr>
            <a:r>
              <a:rPr lang="en-US" dirty="0"/>
              <a:t>Post-Incident Activity: After an incident has concluded, it is important to conduct an analysis of the incident and the response to create a “lessons learned” for future use by the system effected and other systems. </a:t>
            </a:r>
          </a:p>
        </p:txBody>
      </p:sp>
      <p:sp>
        <p:nvSpPr>
          <p:cNvPr id="4" name="Slide Number Placeholder 3"/>
          <p:cNvSpPr>
            <a:spLocks noGrp="1"/>
          </p:cNvSpPr>
          <p:nvPr>
            <p:ph type="sldNum" sz="quarter" idx="5"/>
          </p:nvPr>
        </p:nvSpPr>
        <p:spPr/>
        <p:txBody>
          <a:bodyPr/>
          <a:lstStyle/>
          <a:p>
            <a:fld id="{D4B9A9E5-4F7F-4A7D-9DE1-899232329269}" type="slidenum">
              <a:rPr lang="en-US" smtClean="0"/>
              <a:t>2</a:t>
            </a:fld>
            <a:endParaRPr lang="en-US" dirty="0"/>
          </a:p>
        </p:txBody>
      </p:sp>
    </p:spTree>
    <p:extLst>
      <p:ext uri="{BB962C8B-B14F-4D97-AF65-F5344CB8AC3E}">
        <p14:creationId xmlns:p14="http://schemas.microsoft.com/office/powerpoint/2010/main" val="1626466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wondering how is an assessment different from a vulnerability scan: a vulnerability scan, scans your systems and networks for known vulnerabilities so that patches can be applied. An assessment is an overall view of practices and procedures in place to mitigate the occurrence or impact of a cyber incident. All systems should complete a cybersecurity assessment either on your own or by reaching out for technical assistance. EPA has created the WCAT which helps identify gaps or potential vulnerabilities in you systems practices and procedures, and provides a report on these issues. It will then lay out a risk mitigation plan specific to your system’s needs. </a:t>
            </a:r>
          </a:p>
        </p:txBody>
      </p:sp>
      <p:sp>
        <p:nvSpPr>
          <p:cNvPr id="4" name="Slide Number Placeholder 3"/>
          <p:cNvSpPr>
            <a:spLocks noGrp="1"/>
          </p:cNvSpPr>
          <p:nvPr>
            <p:ph type="sldNum" sz="quarter" idx="5"/>
          </p:nvPr>
        </p:nvSpPr>
        <p:spPr/>
        <p:txBody>
          <a:bodyPr/>
          <a:lstStyle/>
          <a:p>
            <a:fld id="{D4B9A9E5-4F7F-4A7D-9DE1-899232329269}" type="slidenum">
              <a:rPr lang="en-US" smtClean="0"/>
              <a:t>20</a:t>
            </a:fld>
            <a:endParaRPr lang="en-US" dirty="0"/>
          </a:p>
        </p:txBody>
      </p:sp>
    </p:spTree>
    <p:extLst>
      <p:ext uri="{BB962C8B-B14F-4D97-AF65-F5344CB8AC3E}">
        <p14:creationId xmlns:p14="http://schemas.microsoft.com/office/powerpoint/2010/main" val="419858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Incident Response and Recovery Plan. Hopefully everyone here knows how important it is to have an emergency response plan. Well you should also create and practice a plan that is specific to responding to a cyber incident. </a:t>
            </a:r>
          </a:p>
        </p:txBody>
      </p:sp>
      <p:sp>
        <p:nvSpPr>
          <p:cNvPr id="4" name="Slide Number Placeholder 3"/>
          <p:cNvSpPr>
            <a:spLocks noGrp="1"/>
          </p:cNvSpPr>
          <p:nvPr>
            <p:ph type="sldNum" sz="quarter" idx="5"/>
          </p:nvPr>
        </p:nvSpPr>
        <p:spPr/>
        <p:txBody>
          <a:bodyPr/>
          <a:lstStyle/>
          <a:p>
            <a:fld id="{D4B9A9E5-4F7F-4A7D-9DE1-899232329269}" type="slidenum">
              <a:rPr lang="en-US" smtClean="0"/>
              <a:t>21</a:t>
            </a:fld>
            <a:endParaRPr lang="en-US" dirty="0"/>
          </a:p>
        </p:txBody>
      </p:sp>
    </p:spTree>
    <p:extLst>
      <p:ext uri="{BB962C8B-B14F-4D97-AF65-F5344CB8AC3E}">
        <p14:creationId xmlns:p14="http://schemas.microsoft.com/office/powerpoint/2010/main" val="2780720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of course to create a plan. You can use information from your cybersecurity assessment to help form this plan. Also, EPA has an incident action checklist, and CISA has an Incident Response Plan Basics PDF both of which can assist in the creation of actions to take before, during, and after an incident. </a:t>
            </a:r>
          </a:p>
        </p:txBody>
      </p:sp>
      <p:sp>
        <p:nvSpPr>
          <p:cNvPr id="4" name="Slide Number Placeholder 3"/>
          <p:cNvSpPr>
            <a:spLocks noGrp="1"/>
          </p:cNvSpPr>
          <p:nvPr>
            <p:ph type="sldNum" sz="quarter" idx="5"/>
          </p:nvPr>
        </p:nvSpPr>
        <p:spPr/>
        <p:txBody>
          <a:bodyPr/>
          <a:lstStyle/>
          <a:p>
            <a:fld id="{D4B9A9E5-4F7F-4A7D-9DE1-899232329269}" type="slidenum">
              <a:rPr lang="en-US" smtClean="0"/>
              <a:t>22</a:t>
            </a:fld>
            <a:endParaRPr lang="en-US" dirty="0"/>
          </a:p>
        </p:txBody>
      </p:sp>
    </p:spTree>
    <p:extLst>
      <p:ext uri="{BB962C8B-B14F-4D97-AF65-F5344CB8AC3E}">
        <p14:creationId xmlns:p14="http://schemas.microsoft.com/office/powerpoint/2010/main" val="1880896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your plan it is important to keep each step in mind. Be sure to identify roles and provide partner contact information. A plan is also only useful if employees know how to use it and what to do with it in the event of an incident. During an incident your plan will help guide you and ensure that the incident is resolved as quickly and with as little damage as possible. Once an incident has passed, ensure you review your plan and make any necessary updates based on how the incident unfolded. </a:t>
            </a:r>
          </a:p>
        </p:txBody>
      </p:sp>
      <p:sp>
        <p:nvSpPr>
          <p:cNvPr id="4" name="Slide Number Placeholder 3"/>
          <p:cNvSpPr>
            <a:spLocks noGrp="1"/>
          </p:cNvSpPr>
          <p:nvPr>
            <p:ph type="sldNum" sz="quarter" idx="5"/>
          </p:nvPr>
        </p:nvSpPr>
        <p:spPr/>
        <p:txBody>
          <a:bodyPr/>
          <a:lstStyle/>
          <a:p>
            <a:fld id="{D4B9A9E5-4F7F-4A7D-9DE1-899232329269}" type="slidenum">
              <a:rPr lang="en-US" smtClean="0"/>
              <a:t>23</a:t>
            </a:fld>
            <a:endParaRPr lang="en-US" dirty="0"/>
          </a:p>
        </p:txBody>
      </p:sp>
    </p:spTree>
    <p:extLst>
      <p:ext uri="{BB962C8B-B14F-4D97-AF65-F5344CB8AC3E}">
        <p14:creationId xmlns:p14="http://schemas.microsoft.com/office/powerpoint/2010/main" val="1017251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ensure all of your employees are up to date on the latest cybersecurity awareness training. It only takes one person accidentally clicking on the wrong email for an adversary to enter your system. </a:t>
            </a:r>
          </a:p>
        </p:txBody>
      </p:sp>
      <p:sp>
        <p:nvSpPr>
          <p:cNvPr id="4" name="Slide Number Placeholder 3"/>
          <p:cNvSpPr>
            <a:spLocks noGrp="1"/>
          </p:cNvSpPr>
          <p:nvPr>
            <p:ph type="sldNum" sz="quarter" idx="5"/>
          </p:nvPr>
        </p:nvSpPr>
        <p:spPr/>
        <p:txBody>
          <a:bodyPr/>
          <a:lstStyle/>
          <a:p>
            <a:fld id="{D4B9A9E5-4F7F-4A7D-9DE1-899232329269}" type="slidenum">
              <a:rPr lang="en-US" smtClean="0"/>
              <a:t>24</a:t>
            </a:fld>
            <a:endParaRPr lang="en-US" dirty="0"/>
          </a:p>
        </p:txBody>
      </p:sp>
    </p:spTree>
    <p:extLst>
      <p:ext uri="{BB962C8B-B14F-4D97-AF65-F5344CB8AC3E}">
        <p14:creationId xmlns:p14="http://schemas.microsoft.com/office/powerpoint/2010/main" val="1314317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and CISA both provide free workshops that go over much of what we talked about today and more. Create a plan with your team to ensure you are keeping your system and your community safe. </a:t>
            </a:r>
          </a:p>
        </p:txBody>
      </p:sp>
      <p:sp>
        <p:nvSpPr>
          <p:cNvPr id="4" name="Slide Number Placeholder 3"/>
          <p:cNvSpPr>
            <a:spLocks noGrp="1"/>
          </p:cNvSpPr>
          <p:nvPr>
            <p:ph type="sldNum" sz="quarter" idx="5"/>
          </p:nvPr>
        </p:nvSpPr>
        <p:spPr/>
        <p:txBody>
          <a:bodyPr/>
          <a:lstStyle/>
          <a:p>
            <a:fld id="{D4B9A9E5-4F7F-4A7D-9DE1-899232329269}" type="slidenum">
              <a:rPr lang="en-US" smtClean="0"/>
              <a:t>25</a:t>
            </a:fld>
            <a:endParaRPr lang="en-US" dirty="0"/>
          </a:p>
        </p:txBody>
      </p:sp>
    </p:spTree>
    <p:extLst>
      <p:ext uri="{BB962C8B-B14F-4D97-AF65-F5344CB8AC3E}">
        <p14:creationId xmlns:p14="http://schemas.microsoft.com/office/powerpoint/2010/main" val="2847889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 thank you for listening and am open to any questions you might have. </a:t>
            </a:r>
          </a:p>
        </p:txBody>
      </p:sp>
      <p:sp>
        <p:nvSpPr>
          <p:cNvPr id="4" name="Slide Number Placeholder 3"/>
          <p:cNvSpPr>
            <a:spLocks noGrp="1"/>
          </p:cNvSpPr>
          <p:nvPr>
            <p:ph type="sldNum" sz="quarter" idx="5"/>
          </p:nvPr>
        </p:nvSpPr>
        <p:spPr/>
        <p:txBody>
          <a:bodyPr/>
          <a:lstStyle/>
          <a:p>
            <a:fld id="{D4B9A9E5-4F7F-4A7D-9DE1-899232329269}" type="slidenum">
              <a:rPr lang="en-US" smtClean="0"/>
              <a:t>26</a:t>
            </a:fld>
            <a:endParaRPr lang="en-US" dirty="0"/>
          </a:p>
        </p:txBody>
      </p:sp>
    </p:spTree>
    <p:extLst>
      <p:ext uri="{BB962C8B-B14F-4D97-AF65-F5344CB8AC3E}">
        <p14:creationId xmlns:p14="http://schemas.microsoft.com/office/powerpoint/2010/main" val="57015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one preparation is potentially the most important. A system that is prepare not only provides a more difficult target to attackers, when an incident does occur, you can recover quickly, saving time, money, and potentially people’s lives. </a:t>
            </a:r>
          </a:p>
          <a:p>
            <a:r>
              <a:rPr lang="en-US" dirty="0"/>
              <a:t>It is important to remember no two systems will be the same, so create a plan specific to your system ahead of time. There are a number of steps you can take, some of which we will discuss further today to mitigate cybersecurity attacks. As always it is crucial to know who your community resources are ahead of time. No system should have to face a cyber incident alone, so be sure you know who your contacts are and how to reach out to them. </a:t>
            </a:r>
          </a:p>
        </p:txBody>
      </p:sp>
      <p:sp>
        <p:nvSpPr>
          <p:cNvPr id="4" name="Slide Number Placeholder 3"/>
          <p:cNvSpPr>
            <a:spLocks noGrp="1"/>
          </p:cNvSpPr>
          <p:nvPr>
            <p:ph type="sldNum" sz="quarter" idx="5"/>
          </p:nvPr>
        </p:nvSpPr>
        <p:spPr/>
        <p:txBody>
          <a:bodyPr/>
          <a:lstStyle/>
          <a:p>
            <a:fld id="{D4B9A9E5-4F7F-4A7D-9DE1-899232329269}" type="slidenum">
              <a:rPr lang="en-US" smtClean="0"/>
              <a:t>3</a:t>
            </a:fld>
            <a:endParaRPr lang="en-US" dirty="0"/>
          </a:p>
        </p:txBody>
      </p:sp>
    </p:spTree>
    <p:extLst>
      <p:ext uri="{BB962C8B-B14F-4D97-AF65-F5344CB8AC3E}">
        <p14:creationId xmlns:p14="http://schemas.microsoft.com/office/powerpoint/2010/main" val="208795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and analysis. The first step to dealing with a cyber attack is to detect the attack. Understanding your systems normal behavior ahead of time will reduce the time it takes to recognize an attack. This is also why it is important for all employees to be trained on cybersecurity and what an attack could look like. It is recommended that all systems have a local IT or cybersecurity professional who they can quickly reach out to for technical analysis and support. Finally report the incident to the appropriate authorities. There is a page in your booklet that outlines the steps in reporting an incident should one happen to you. </a:t>
            </a:r>
          </a:p>
        </p:txBody>
      </p:sp>
      <p:sp>
        <p:nvSpPr>
          <p:cNvPr id="4" name="Slide Number Placeholder 3"/>
          <p:cNvSpPr>
            <a:spLocks noGrp="1"/>
          </p:cNvSpPr>
          <p:nvPr>
            <p:ph type="sldNum" sz="quarter" idx="5"/>
          </p:nvPr>
        </p:nvSpPr>
        <p:spPr/>
        <p:txBody>
          <a:bodyPr/>
          <a:lstStyle/>
          <a:p>
            <a:fld id="{D4B9A9E5-4F7F-4A7D-9DE1-899232329269}" type="slidenum">
              <a:rPr lang="en-US" smtClean="0"/>
              <a:t>4</a:t>
            </a:fld>
            <a:endParaRPr lang="en-US" dirty="0"/>
          </a:p>
        </p:txBody>
      </p:sp>
    </p:spTree>
    <p:extLst>
      <p:ext uri="{BB962C8B-B14F-4D97-AF65-F5344CB8AC3E}">
        <p14:creationId xmlns:p14="http://schemas.microsoft.com/office/powerpoint/2010/main" val="86633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Containment, eradication, and recovery. Agencies such as CISA, EPA, and </a:t>
            </a:r>
            <a:r>
              <a:rPr lang="en-US" dirty="0" err="1"/>
              <a:t>WaterISAC</a:t>
            </a:r>
            <a:r>
              <a:rPr lang="en-US" dirty="0"/>
              <a:t> develop and publish advisories with relevant and up-to-date information related to ongoing cyber incidents. These agencies also provide remediation assistance to systems under attack. Remember, you don’t have to handle an incident alone. With the right assistance your system can recover quickly which leads to reduce financial damage, protection of people’s health, and reduced impact on our infrastructure. </a:t>
            </a:r>
          </a:p>
        </p:txBody>
      </p:sp>
      <p:sp>
        <p:nvSpPr>
          <p:cNvPr id="4" name="Slide Number Placeholder 3"/>
          <p:cNvSpPr>
            <a:spLocks noGrp="1"/>
          </p:cNvSpPr>
          <p:nvPr>
            <p:ph type="sldNum" sz="quarter" idx="5"/>
          </p:nvPr>
        </p:nvSpPr>
        <p:spPr/>
        <p:txBody>
          <a:bodyPr/>
          <a:lstStyle/>
          <a:p>
            <a:fld id="{D4B9A9E5-4F7F-4A7D-9DE1-899232329269}" type="slidenum">
              <a:rPr lang="en-US" smtClean="0"/>
              <a:t>5</a:t>
            </a:fld>
            <a:endParaRPr lang="en-US" dirty="0"/>
          </a:p>
        </p:txBody>
      </p:sp>
    </p:spTree>
    <p:extLst>
      <p:ext uri="{BB962C8B-B14F-4D97-AF65-F5344CB8AC3E}">
        <p14:creationId xmlns:p14="http://schemas.microsoft.com/office/powerpoint/2010/main" val="1840557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incident activity. Once an incident is over there is still some work to be done. Some important notes to keep in mind are: </a:t>
            </a:r>
          </a:p>
          <a:p>
            <a:r>
              <a:rPr lang="en-US" dirty="0"/>
              <a:t>Evidence retention: properly documented evidence can be used for future prosecution and investigation into the cyber criminals</a:t>
            </a:r>
          </a:p>
          <a:p>
            <a:r>
              <a:rPr lang="en-US" dirty="0"/>
              <a:t>Share your data with others: The more information others have the less likely a future incident will occur. Some important aspects to share are indicators of compromise, as well as tactics, techniques, and procedures of the attacker. </a:t>
            </a:r>
          </a:p>
          <a:p>
            <a:r>
              <a:rPr lang="en-US" dirty="0"/>
              <a:t>Lessons learned: It is important to collect lessons learned into a formal report to understand key factors, educate new personnel, raise situational awareness across the organization, and update your systems policies and procedures. </a:t>
            </a:r>
          </a:p>
        </p:txBody>
      </p:sp>
      <p:sp>
        <p:nvSpPr>
          <p:cNvPr id="4" name="Slide Number Placeholder 3"/>
          <p:cNvSpPr>
            <a:spLocks noGrp="1"/>
          </p:cNvSpPr>
          <p:nvPr>
            <p:ph type="sldNum" sz="quarter" idx="5"/>
          </p:nvPr>
        </p:nvSpPr>
        <p:spPr/>
        <p:txBody>
          <a:bodyPr/>
          <a:lstStyle/>
          <a:p>
            <a:fld id="{D4B9A9E5-4F7F-4A7D-9DE1-899232329269}" type="slidenum">
              <a:rPr lang="en-US" smtClean="0"/>
              <a:t>6</a:t>
            </a:fld>
            <a:endParaRPr lang="en-US" dirty="0"/>
          </a:p>
        </p:txBody>
      </p:sp>
    </p:spTree>
    <p:extLst>
      <p:ext uri="{BB962C8B-B14F-4D97-AF65-F5344CB8AC3E}">
        <p14:creationId xmlns:p14="http://schemas.microsoft.com/office/powerpoint/2010/main" val="335616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learned the four steps to incident response we will get into some actions you can take now to better secure your water system. These 8 actions are all equally important but I’ve arranged them in order of the easiest ones to implement to some that may require a bit more time and coordinated effort. To learn more about each of these actions and for access to free tools and resources, please follow the QR code included in your booklet. </a:t>
            </a:r>
          </a:p>
        </p:txBody>
      </p:sp>
      <p:sp>
        <p:nvSpPr>
          <p:cNvPr id="4" name="Slide Number Placeholder 3"/>
          <p:cNvSpPr>
            <a:spLocks noGrp="1"/>
          </p:cNvSpPr>
          <p:nvPr>
            <p:ph type="sldNum" sz="quarter" idx="5"/>
          </p:nvPr>
        </p:nvSpPr>
        <p:spPr/>
        <p:txBody>
          <a:bodyPr/>
          <a:lstStyle/>
          <a:p>
            <a:fld id="{D4B9A9E5-4F7F-4A7D-9DE1-899232329269}" type="slidenum">
              <a:rPr lang="en-US" smtClean="0"/>
              <a:t>7</a:t>
            </a:fld>
            <a:endParaRPr lang="en-US" dirty="0"/>
          </a:p>
        </p:txBody>
      </p:sp>
    </p:spTree>
    <p:extLst>
      <p:ext uri="{BB962C8B-B14F-4D97-AF65-F5344CB8AC3E}">
        <p14:creationId xmlns:p14="http://schemas.microsoft.com/office/powerpoint/2010/main" val="1869920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 possibly easiest step you can take is to change all default passwords. This is one of the main ways threat actors access systems. Ensure that your passwords are unique, strong, and complex. Be sure to include everything connected to or that could be connected to the internet. </a:t>
            </a:r>
          </a:p>
        </p:txBody>
      </p:sp>
      <p:sp>
        <p:nvSpPr>
          <p:cNvPr id="4" name="Slide Number Placeholder 3"/>
          <p:cNvSpPr>
            <a:spLocks noGrp="1"/>
          </p:cNvSpPr>
          <p:nvPr>
            <p:ph type="sldNum" sz="quarter" idx="5"/>
          </p:nvPr>
        </p:nvSpPr>
        <p:spPr/>
        <p:txBody>
          <a:bodyPr/>
          <a:lstStyle/>
          <a:p>
            <a:fld id="{D4B9A9E5-4F7F-4A7D-9DE1-899232329269}" type="slidenum">
              <a:rPr lang="en-US" smtClean="0"/>
              <a:t>8</a:t>
            </a:fld>
            <a:endParaRPr lang="en-US" dirty="0"/>
          </a:p>
        </p:txBody>
      </p:sp>
    </p:spTree>
    <p:extLst>
      <p:ext uri="{BB962C8B-B14F-4D97-AF65-F5344CB8AC3E}">
        <p14:creationId xmlns:p14="http://schemas.microsoft.com/office/powerpoint/2010/main" val="3807140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know we should change our password but what should we change it to? Some tips for making strong passwords are first, make it long. It is recommended a password be at lease 16 characters but the longer it is, the stronger it is. Next make your password random. You can do this with a password generator or you can create a passphrase that connects 5-7 unrelated words that you will remember. Finally make each password unique. Whether it’s your own personal devices or devices you log into for work, each password should be different. You might be saying to yourself, how am I supposed to remember all these passwords? Well you shouldn’t. Use a password manager to keep track of all your passwords. There are many options out there, even many free options. </a:t>
            </a:r>
          </a:p>
        </p:txBody>
      </p:sp>
      <p:sp>
        <p:nvSpPr>
          <p:cNvPr id="4" name="Slide Number Placeholder 3"/>
          <p:cNvSpPr>
            <a:spLocks noGrp="1"/>
          </p:cNvSpPr>
          <p:nvPr>
            <p:ph type="sldNum" sz="quarter" idx="5"/>
          </p:nvPr>
        </p:nvSpPr>
        <p:spPr/>
        <p:txBody>
          <a:bodyPr/>
          <a:lstStyle/>
          <a:p>
            <a:fld id="{D4B9A9E5-4F7F-4A7D-9DE1-899232329269}" type="slidenum">
              <a:rPr lang="en-US" smtClean="0"/>
              <a:t>9</a:t>
            </a:fld>
            <a:endParaRPr lang="en-US" dirty="0"/>
          </a:p>
        </p:txBody>
      </p:sp>
    </p:spTree>
    <p:extLst>
      <p:ext uri="{BB962C8B-B14F-4D97-AF65-F5344CB8AC3E}">
        <p14:creationId xmlns:p14="http://schemas.microsoft.com/office/powerpoint/2010/main" val="248541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69AD-B142-CC2A-6203-FFAAD4A35E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8CDC4-F2A6-C4B6-FAFA-FD6F114B6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E9B73E-2057-6FB8-41CC-765320A17AF8}"/>
              </a:ext>
            </a:extLst>
          </p:cNvPr>
          <p:cNvSpPr>
            <a:spLocks noGrp="1"/>
          </p:cNvSpPr>
          <p:nvPr>
            <p:ph type="dt" sz="half" idx="10"/>
          </p:nvPr>
        </p:nvSpPr>
        <p:spPr/>
        <p:txBody>
          <a:bodyPr/>
          <a:lstStyle/>
          <a:p>
            <a:fld id="{9976D3D2-805A-41F5-A97C-E31AF11C9B70}" type="datetimeFigureOut">
              <a:rPr lang="en-US" smtClean="0"/>
              <a:t>1/29/2025</a:t>
            </a:fld>
            <a:endParaRPr lang="en-US"/>
          </a:p>
        </p:txBody>
      </p:sp>
      <p:sp>
        <p:nvSpPr>
          <p:cNvPr id="5" name="Footer Placeholder 4">
            <a:extLst>
              <a:ext uri="{FF2B5EF4-FFF2-40B4-BE49-F238E27FC236}">
                <a16:creationId xmlns:a16="http://schemas.microsoft.com/office/drawing/2014/main" id="{78581F25-5DD1-7306-B7BE-5C9403053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A7C52-E674-6C25-2A47-905C0C9D49A0}"/>
              </a:ext>
            </a:extLst>
          </p:cNvPr>
          <p:cNvSpPr>
            <a:spLocks noGrp="1"/>
          </p:cNvSpPr>
          <p:nvPr>
            <p:ph type="sldNum" sz="quarter" idx="12"/>
          </p:nvPr>
        </p:nvSpPr>
        <p:spPr/>
        <p:txBody>
          <a:bodyPr/>
          <a:lstStyle/>
          <a:p>
            <a:fld id="{31D1229A-349F-4F65-95D0-2C32D149C260}" type="slidenum">
              <a:rPr lang="en-US" smtClean="0"/>
              <a:t>‹#›</a:t>
            </a:fld>
            <a:endParaRPr lang="en-US"/>
          </a:p>
        </p:txBody>
      </p:sp>
    </p:spTree>
    <p:extLst>
      <p:ext uri="{BB962C8B-B14F-4D97-AF65-F5344CB8AC3E}">
        <p14:creationId xmlns:p14="http://schemas.microsoft.com/office/powerpoint/2010/main" val="2630001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131F-948A-589A-BBD8-A0BC266ABF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973BFE-F32B-FFD2-D6E3-4DFB373B73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64C280-0C61-68AC-24ED-8B7CFDA17AA3}"/>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DAD4320C-D8D3-BD49-EBC8-F6089B9BB445}"/>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BA68D044-0569-194F-8F1D-BF1611FECF2D}"/>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63051958"/>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B97268-9C5A-B41E-8575-39C4E949BF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E10D44-F45D-ED00-502F-94B1E1377F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E7375-7A13-9DB0-3A13-014BD4E056A9}"/>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3928DB69-BCE9-8443-368C-6D47CB29A1E1}"/>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F7575C01-2C14-4961-3B96-72C3E4227081}"/>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3726532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78160772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87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4798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a:lstStyle/>
          <a:p>
            <a:r>
              <a:rPr lang="en-US"/>
              <a:t>Click icon to add chart</a:t>
            </a:r>
            <a:endParaRPr lang="en-US" dirty="0"/>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491003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252E-CA30-6FEF-8E9E-A485A2D1B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0FC6D-21D6-55AE-6318-AD22546D99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80313-3287-73E1-D9A3-E3619FFAAFD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70FF9DC5-C4A3-7F3B-47F4-6AAE56AE7543}"/>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4D65D29F-1EDD-1BFD-6DA6-682B8C0B9C49}"/>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7389114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noProof="0" dirty="0"/>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solidFill>
                <a:latin typeface="+mj-lt"/>
              </a:defRPr>
            </a:lvl1pPr>
          </a:lstStyle>
          <a:p>
            <a:pPr lvl="0"/>
            <a:r>
              <a:rPr lang="en-US" noProof="0" dirty="0"/>
              <a:t>Year</a:t>
            </a:r>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solidFill>
                <a:latin typeface="+mj-lt"/>
              </a:defRPr>
            </a:lvl1pPr>
          </a:lstStyle>
          <a:p>
            <a:pPr lvl="0"/>
            <a:r>
              <a:rPr lang="en-US" noProof="0" dirty="0"/>
              <a:t>Year</a:t>
            </a:r>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noProof="0" dirty="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noProof="0"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noProof="0" smtClean="0"/>
              <a:t>‹#›</a:t>
            </a:fld>
            <a:endParaRPr lang="en-US" noProof="0" dirty="0"/>
          </a:p>
        </p:txBody>
      </p:sp>
    </p:spTree>
    <p:extLst>
      <p:ext uri="{BB962C8B-B14F-4D97-AF65-F5344CB8AC3E}">
        <p14:creationId xmlns:p14="http://schemas.microsoft.com/office/powerpoint/2010/main" val="2056323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
        <p:nvSpPr>
          <p:cNvPr id="8" name="Content Placeholder 7">
            <a:extLst>
              <a:ext uri="{FF2B5EF4-FFF2-40B4-BE49-F238E27FC236}">
                <a16:creationId xmlns:a16="http://schemas.microsoft.com/office/drawing/2014/main" id="{24CE0E97-85AE-BE9D-BB93-C4A7A78A64A9}"/>
              </a:ext>
            </a:extLst>
          </p:cNvPr>
          <p:cNvSpPr>
            <a:spLocks noGrp="1"/>
          </p:cNvSpPr>
          <p:nvPr>
            <p:ph sz="quarter" idx="16"/>
          </p:nvPr>
        </p:nvSpPr>
        <p:spPr>
          <a:xfrm>
            <a:off x="838200" y="2138363"/>
            <a:ext cx="105156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21D6-B662-2114-9539-DACE971BA3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DBC330-763A-BCB9-BBB0-C7E830A8E3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CEEA0D-2CB1-FF96-4A51-DCA938C2E95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A0B57FE-FACC-E987-4926-99FB06F0EEBF}"/>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374AC6FA-B612-54AF-B8CE-33BA94088824}"/>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6278012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6A7F-CF7D-C505-C5AB-5B56DDAED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BD8B80-2CC4-3242-8BDD-452E5647A3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465B75-C9D3-FA53-6F0A-6D9C83AD08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7A5F5F-BF3B-F35C-165C-7AA8460CF06B}"/>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E9624170-6479-7DC0-0110-9F6C21B8A692}"/>
              </a:ext>
            </a:extLst>
          </p:cNvPr>
          <p:cNvSpPr>
            <a:spLocks noGrp="1"/>
          </p:cNvSpPr>
          <p:nvPr>
            <p:ph type="ftr" sz="quarter" idx="11"/>
          </p:nvPr>
        </p:nvSpPr>
        <p:spPr/>
        <p:txBody>
          <a:bodyPr/>
          <a:lstStyle/>
          <a:p>
            <a:r>
              <a:rPr lang="en-US"/>
              <a:t>Pitch Deck</a:t>
            </a:r>
            <a:endParaRPr lang="en-US" dirty="0"/>
          </a:p>
        </p:txBody>
      </p:sp>
      <p:sp>
        <p:nvSpPr>
          <p:cNvPr id="7" name="Slide Number Placeholder 6">
            <a:extLst>
              <a:ext uri="{FF2B5EF4-FFF2-40B4-BE49-F238E27FC236}">
                <a16:creationId xmlns:a16="http://schemas.microsoft.com/office/drawing/2014/main" id="{BFE310D6-6558-49F6-03D8-2E569449DEB3}"/>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4354165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2D521-16AC-78B6-76E9-9E0EF213FB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36C11D-F64D-CF34-FB08-6C14B2D8E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B5A4DC-8E24-80FE-9F24-E534986D2D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A29A0-E9AD-2D8D-647B-0769E0490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5AE6B-567F-89F4-C65C-28026DD15C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F49F7A-286B-660A-4959-1BC2825F935A}"/>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D917FC2A-7C8B-F46D-4B43-026C7F56824C}"/>
              </a:ext>
            </a:extLst>
          </p:cNvPr>
          <p:cNvSpPr>
            <a:spLocks noGrp="1"/>
          </p:cNvSpPr>
          <p:nvPr>
            <p:ph type="ftr" sz="quarter" idx="11"/>
          </p:nvPr>
        </p:nvSpPr>
        <p:spPr/>
        <p:txBody>
          <a:bodyPr/>
          <a:lstStyle/>
          <a:p>
            <a:r>
              <a:rPr lang="en-US"/>
              <a:t>Pitch Deck</a:t>
            </a:r>
            <a:endParaRPr lang="en-US" dirty="0"/>
          </a:p>
        </p:txBody>
      </p:sp>
      <p:sp>
        <p:nvSpPr>
          <p:cNvPr id="9" name="Slide Number Placeholder 8">
            <a:extLst>
              <a:ext uri="{FF2B5EF4-FFF2-40B4-BE49-F238E27FC236}">
                <a16:creationId xmlns:a16="http://schemas.microsoft.com/office/drawing/2014/main" id="{6D9A70E6-2529-2F91-33EC-15124F9B0455}"/>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88360699"/>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EE1D-E9D0-6B68-BB08-2721226930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62940A-6612-026D-9DC0-9C2FC823534B}"/>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163FFAA9-0B02-A86D-CA52-08793920C8F3}"/>
              </a:ext>
            </a:extLst>
          </p:cNvPr>
          <p:cNvSpPr>
            <a:spLocks noGrp="1"/>
          </p:cNvSpPr>
          <p:nvPr>
            <p:ph type="ftr" sz="quarter" idx="11"/>
          </p:nvPr>
        </p:nvSpPr>
        <p:spPr/>
        <p:txBody>
          <a:bodyPr/>
          <a:lstStyle/>
          <a:p>
            <a:r>
              <a:rPr lang="en-US"/>
              <a:t>Pitch Deck</a:t>
            </a:r>
            <a:endParaRPr lang="en-US" dirty="0"/>
          </a:p>
        </p:txBody>
      </p:sp>
      <p:sp>
        <p:nvSpPr>
          <p:cNvPr id="5" name="Slide Number Placeholder 4">
            <a:extLst>
              <a:ext uri="{FF2B5EF4-FFF2-40B4-BE49-F238E27FC236}">
                <a16:creationId xmlns:a16="http://schemas.microsoft.com/office/drawing/2014/main" id="{88D7C8F8-4C2B-2955-FEAC-A3BE1AE6C20C}"/>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6969309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5537A-FB18-2D4B-D6EF-BAE77449EC30}"/>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A3903B3-4F5C-ED2D-DBBB-7F6355F7E085}"/>
              </a:ext>
            </a:extLst>
          </p:cNvPr>
          <p:cNvSpPr>
            <a:spLocks noGrp="1"/>
          </p:cNvSpPr>
          <p:nvPr>
            <p:ph type="ftr" sz="quarter" idx="11"/>
          </p:nvPr>
        </p:nvSpPr>
        <p:spPr/>
        <p:txBody>
          <a:bodyPr/>
          <a:lstStyle/>
          <a:p>
            <a:r>
              <a:rPr lang="en-US"/>
              <a:t>Pitch Deck</a:t>
            </a:r>
            <a:endParaRPr lang="en-US" dirty="0"/>
          </a:p>
        </p:txBody>
      </p:sp>
      <p:sp>
        <p:nvSpPr>
          <p:cNvPr id="4" name="Slide Number Placeholder 3">
            <a:extLst>
              <a:ext uri="{FF2B5EF4-FFF2-40B4-BE49-F238E27FC236}">
                <a16:creationId xmlns:a16="http://schemas.microsoft.com/office/drawing/2014/main" id="{43144391-C490-AD69-2D1A-2BA8E2A34836}"/>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08834713"/>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7051-9860-C4D0-6FAD-D79F9646C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C2E2C9-59BD-330E-0CD4-EC80690370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25C58A-9B6A-A983-4B4A-08F972D43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0E6F5-E132-E0BA-4552-4CED4A34174B}"/>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BF3FAB88-695F-98DF-E832-B6E33CF8EB27}"/>
              </a:ext>
            </a:extLst>
          </p:cNvPr>
          <p:cNvSpPr>
            <a:spLocks noGrp="1"/>
          </p:cNvSpPr>
          <p:nvPr>
            <p:ph type="ftr" sz="quarter" idx="11"/>
          </p:nvPr>
        </p:nvSpPr>
        <p:spPr/>
        <p:txBody>
          <a:bodyPr/>
          <a:lstStyle/>
          <a:p>
            <a:r>
              <a:rPr lang="en-US"/>
              <a:t>Pitch Deck</a:t>
            </a:r>
            <a:endParaRPr lang="en-US" dirty="0"/>
          </a:p>
        </p:txBody>
      </p:sp>
      <p:sp>
        <p:nvSpPr>
          <p:cNvPr id="7" name="Slide Number Placeholder 6">
            <a:extLst>
              <a:ext uri="{FF2B5EF4-FFF2-40B4-BE49-F238E27FC236}">
                <a16:creationId xmlns:a16="http://schemas.microsoft.com/office/drawing/2014/main" id="{F0ED8491-4BB6-4AEF-B8D0-260D95FE4919}"/>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9176400"/>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B576-F708-26AE-8495-DEA366751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7EF08F-B631-B067-5217-761C90C380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F303AA-D03D-2D6F-39FA-97035F9D9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BA6B93-E48C-C423-4CAD-818FD6BAEECB}"/>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D7AF01BF-7D0E-7085-3B70-C9D3A6446A86}"/>
              </a:ext>
            </a:extLst>
          </p:cNvPr>
          <p:cNvSpPr>
            <a:spLocks noGrp="1"/>
          </p:cNvSpPr>
          <p:nvPr>
            <p:ph type="ftr" sz="quarter" idx="11"/>
          </p:nvPr>
        </p:nvSpPr>
        <p:spPr/>
        <p:txBody>
          <a:bodyPr/>
          <a:lstStyle/>
          <a:p>
            <a:r>
              <a:rPr lang="en-US"/>
              <a:t>Pitch Deck</a:t>
            </a:r>
            <a:endParaRPr lang="en-US" dirty="0"/>
          </a:p>
        </p:txBody>
      </p:sp>
      <p:sp>
        <p:nvSpPr>
          <p:cNvPr id="7" name="Slide Number Placeholder 6">
            <a:extLst>
              <a:ext uri="{FF2B5EF4-FFF2-40B4-BE49-F238E27FC236}">
                <a16:creationId xmlns:a16="http://schemas.microsoft.com/office/drawing/2014/main" id="{6F929B2F-77AA-BCF4-E859-AA43A2CC9A84}"/>
              </a:ext>
            </a:extLst>
          </p:cNvPr>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1426491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7B2055-902C-CE17-A6D1-D1ACA9570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4120BB-AF02-1D3E-9776-48EC288C6C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F3C9B-891D-FE76-3740-2BE33C2CE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8D1EB013-2DB6-15CE-F1DE-D695EC8222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Pitch Deck</a:t>
            </a:r>
            <a:endParaRPr lang="en-US" dirty="0"/>
          </a:p>
        </p:txBody>
      </p:sp>
      <p:sp>
        <p:nvSpPr>
          <p:cNvPr id="6" name="Slide Number Placeholder 5">
            <a:extLst>
              <a:ext uri="{FF2B5EF4-FFF2-40B4-BE49-F238E27FC236}">
                <a16:creationId xmlns:a16="http://schemas.microsoft.com/office/drawing/2014/main" id="{B47749AF-7F81-0FF9-24A3-42D195DFA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1435963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688" r:id="rId13"/>
    <p:sldLayoutId id="2147483694" r:id="rId14"/>
    <p:sldLayoutId id="2147483673" r:id="rId15"/>
    <p:sldLayoutId id="2147483676" r:id="rId16"/>
    <p:sldLayoutId id="2147483699" r:id="rId17"/>
    <p:sldLayoutId id="2147483700" r:id="rId18"/>
    <p:sldLayoutId id="2147483679" r:id="rId19"/>
    <p:sldLayoutId id="2147483692" r:id="rId20"/>
    <p:sldLayoutId id="2147483681" r:id="rId21"/>
    <p:sldLayoutId id="2147483696" r:id="rId2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hdphoto" Target="../media/hdphoto1.wdp"/><Relationship Id="rId4" Type="http://schemas.openxmlformats.org/officeDocument/2006/relationships/diagramLayout" Target="../diagrams/layout2.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mailto:watercyberta@epa.gov" TargetMode="External"/><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hyperlink" Target="http://www.ic3.gov/" TargetMode="External"/><Relationship Id="rId10" Type="http://schemas.microsoft.com/office/2007/relationships/hdphoto" Target="../media/hdphoto1.wdp"/><Relationship Id="rId4" Type="http://schemas.openxmlformats.org/officeDocument/2006/relationships/hyperlink" Target="mailto:report@cisa.gov" TargetMode="Externa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99570A-2458-5A3A-3DBD-B3C27B1EFBBA}"/>
              </a:ext>
            </a:extLst>
          </p:cNvPr>
          <p:cNvPicPr>
            <a:picLocks noChangeAspect="1"/>
          </p:cNvPicPr>
          <p:nvPr/>
        </p:nvPicPr>
        <p:blipFill rotWithShape="1">
          <a:blip r:embed="rId3"/>
          <a:srcRect l="10667" r="24697" b="909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77981" y="1122363"/>
            <a:ext cx="4023360" cy="3204134"/>
          </a:xfrm>
        </p:spPr>
        <p:txBody>
          <a:bodyPr anchor="b">
            <a:normAutofit/>
          </a:bodyPr>
          <a:lstStyle/>
          <a:p>
            <a:pPr algn="l"/>
            <a:r>
              <a:rPr lang="en-US" sz="4800" dirty="0"/>
              <a:t>Cybersecurity Preparedness and Incident Response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x_Picture 1">
            <a:extLst>
              <a:ext uri="{FF2B5EF4-FFF2-40B4-BE49-F238E27FC236}">
                <a16:creationId xmlns:a16="http://schemas.microsoft.com/office/drawing/2014/main" id="{0BB5BF91-BBD8-7D56-3084-CD57AAD0E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089" y="4767343"/>
            <a:ext cx="2287314" cy="74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620D-F6FA-9244-9D15-D0C9525ABC88}"/>
              </a:ext>
            </a:extLst>
          </p:cNvPr>
          <p:cNvSpPr>
            <a:spLocks noGrp="1"/>
          </p:cNvSpPr>
          <p:nvPr>
            <p:ph type="title"/>
          </p:nvPr>
        </p:nvSpPr>
        <p:spPr>
          <a:xfrm>
            <a:off x="839788" y="447266"/>
            <a:ext cx="10515600" cy="709531"/>
          </a:xfrm>
        </p:spPr>
        <p:txBody>
          <a:bodyPr/>
          <a:lstStyle/>
          <a:p>
            <a:r>
              <a:rPr lang="en-US" dirty="0"/>
              <a:t>Change Default Passwords</a:t>
            </a:r>
          </a:p>
        </p:txBody>
      </p:sp>
      <p:sp>
        <p:nvSpPr>
          <p:cNvPr id="5" name="Text Placeholder 4">
            <a:extLst>
              <a:ext uri="{FF2B5EF4-FFF2-40B4-BE49-F238E27FC236}">
                <a16:creationId xmlns:a16="http://schemas.microsoft.com/office/drawing/2014/main" id="{BA7EBEB6-7C41-19D8-CB66-4F56CDD69E68}"/>
              </a:ext>
            </a:extLst>
          </p:cNvPr>
          <p:cNvSpPr>
            <a:spLocks noGrp="1"/>
          </p:cNvSpPr>
          <p:nvPr>
            <p:ph type="body" idx="3"/>
          </p:nvPr>
        </p:nvSpPr>
        <p:spPr>
          <a:xfrm>
            <a:off x="6172200" y="1147370"/>
            <a:ext cx="5183188" cy="524709"/>
          </a:xfrm>
        </p:spPr>
        <p:txBody>
          <a:bodyPr/>
          <a:lstStyle/>
          <a:p>
            <a:r>
              <a:rPr lang="en-US" dirty="0"/>
              <a:t>Common mistakes to avoid: </a:t>
            </a:r>
          </a:p>
        </p:txBody>
      </p:sp>
      <p:graphicFrame>
        <p:nvGraphicFramePr>
          <p:cNvPr id="17" name="Content Placeholder 5">
            <a:extLst>
              <a:ext uri="{FF2B5EF4-FFF2-40B4-BE49-F238E27FC236}">
                <a16:creationId xmlns:a16="http://schemas.microsoft.com/office/drawing/2014/main" id="{76C28DC3-7BC6-F321-7051-04FEEC3DD2EE}"/>
              </a:ext>
            </a:extLst>
          </p:cNvPr>
          <p:cNvGraphicFramePr>
            <a:graphicFrameLocks noGrp="1"/>
          </p:cNvGraphicFramePr>
          <p:nvPr>
            <p:ph sz="quarter" idx="4"/>
            <p:extLst>
              <p:ext uri="{D42A27DB-BD31-4B8C-83A1-F6EECF244321}">
                <p14:modId xmlns:p14="http://schemas.microsoft.com/office/powerpoint/2010/main" val="1317394650"/>
              </p:ext>
            </p:extLst>
          </p:nvPr>
        </p:nvGraphicFramePr>
        <p:xfrm>
          <a:off x="6095999" y="1847654"/>
          <a:ext cx="5942029" cy="4873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01D1C3D3-AE42-A164-77ED-971AFDBD8022}"/>
              </a:ext>
            </a:extLst>
          </p:cNvPr>
          <p:cNvPicPr>
            <a:picLocks noChangeAspect="1"/>
          </p:cNvPicPr>
          <p:nvPr/>
        </p:nvPicPr>
        <p:blipFill>
          <a:blip r:embed="rId8"/>
          <a:stretch>
            <a:fillRect/>
          </a:stretch>
        </p:blipFill>
        <p:spPr>
          <a:xfrm>
            <a:off x="118746" y="1744793"/>
            <a:ext cx="6193031" cy="3792276"/>
          </a:xfrm>
          <a:prstGeom prst="rect">
            <a:avLst/>
          </a:prstGeom>
        </p:spPr>
      </p:pic>
      <p:pic>
        <p:nvPicPr>
          <p:cNvPr id="3" name="Picture 2" descr="Logo, company name&#10;&#10;Description automatically generated">
            <a:extLst>
              <a:ext uri="{FF2B5EF4-FFF2-40B4-BE49-F238E27FC236}">
                <a16:creationId xmlns:a16="http://schemas.microsoft.com/office/drawing/2014/main" id="{AA36C748-4338-3314-3C9B-11B053829397}"/>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5724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EBF3D8A-857A-F440-EC9A-F3B3DAC7D5AF}"/>
              </a:ext>
            </a:extLst>
          </p:cNvPr>
          <p:cNvSpPr>
            <a:spLocks noGrp="1"/>
          </p:cNvSpPr>
          <p:nvPr>
            <p:ph type="ctrTitle"/>
          </p:nvPr>
        </p:nvSpPr>
        <p:spPr>
          <a:xfrm>
            <a:off x="641774" y="1008993"/>
            <a:ext cx="10905053" cy="3542045"/>
          </a:xfrm>
        </p:spPr>
        <p:txBody>
          <a:bodyPr anchor="b">
            <a:noAutofit/>
          </a:bodyPr>
          <a:lstStyle/>
          <a:p>
            <a:pPr algn="l"/>
            <a:r>
              <a:rPr lang="en-US" sz="9600" dirty="0"/>
              <a:t>Update Software to Reduce Exposure to Vulnerabilities</a:t>
            </a:r>
          </a:p>
        </p:txBody>
      </p:sp>
      <p:sp>
        <p:nvSpPr>
          <p:cNvPr id="8" name="Subtitle 7">
            <a:extLst>
              <a:ext uri="{FF2B5EF4-FFF2-40B4-BE49-F238E27FC236}">
                <a16:creationId xmlns:a16="http://schemas.microsoft.com/office/drawing/2014/main" id="{A320E4B6-62BA-535A-D8E8-902B8635BDAE}"/>
              </a:ext>
            </a:extLst>
          </p:cNvPr>
          <p:cNvSpPr>
            <a:spLocks noGrp="1"/>
          </p:cNvSpPr>
          <p:nvPr>
            <p:ph type="subTitle" idx="1"/>
          </p:nvPr>
        </p:nvSpPr>
        <p:spPr>
          <a:xfrm>
            <a:off x="641774" y="4582814"/>
            <a:ext cx="9897393" cy="1312657"/>
          </a:xfrm>
        </p:spPr>
        <p:txBody>
          <a:bodyPr anchor="t">
            <a:noAutofit/>
          </a:bodyPr>
          <a:lstStyle/>
          <a:p>
            <a:pPr algn="l"/>
            <a:r>
              <a:rPr lang="en-US" sz="3600" dirty="0"/>
              <a:t>Prioritize Operational Technology (OT) patches during scheduled downtime, prioritize Informational Technology (IT) patches as applicable</a:t>
            </a:r>
          </a:p>
        </p:txBody>
      </p:sp>
      <p:pic>
        <p:nvPicPr>
          <p:cNvPr id="2" name="Picture 1" descr="Logo, company name&#10;&#10;Description automatically generated">
            <a:extLst>
              <a:ext uri="{FF2B5EF4-FFF2-40B4-BE49-F238E27FC236}">
                <a16:creationId xmlns:a16="http://schemas.microsoft.com/office/drawing/2014/main" id="{90C812B2-9720-9BD3-355D-D8B9318DAC0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457557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4885B-E95F-80E0-1A07-862B3E6F8CEB}"/>
              </a:ext>
            </a:extLst>
          </p:cNvPr>
          <p:cNvSpPr>
            <a:spLocks noGrp="1"/>
          </p:cNvSpPr>
          <p:nvPr>
            <p:ph type="title"/>
          </p:nvPr>
        </p:nvSpPr>
        <p:spPr>
          <a:xfrm>
            <a:off x="838200" y="1336390"/>
            <a:ext cx="6155988" cy="1182927"/>
          </a:xfrm>
        </p:spPr>
        <p:txBody>
          <a:bodyPr anchor="b">
            <a:normAutofit/>
          </a:bodyPr>
          <a:lstStyle/>
          <a:p>
            <a:r>
              <a:rPr lang="en-US" sz="5600"/>
              <a:t>Three simple steps</a:t>
            </a:r>
          </a:p>
        </p:txBody>
      </p:sp>
      <p:cxnSp>
        <p:nvCxnSpPr>
          <p:cNvPr id="44" name="Straight Connector 43">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B6A8FB5-9DBB-7F97-CD51-1075B9B6F3D2}"/>
              </a:ext>
            </a:extLst>
          </p:cNvPr>
          <p:cNvPicPr>
            <a:picLocks noChangeAspect="1"/>
          </p:cNvPicPr>
          <p:nvPr/>
        </p:nvPicPr>
        <p:blipFill>
          <a:blip r:embed="rId3"/>
          <a:stretch>
            <a:fillRect/>
          </a:stretch>
        </p:blipFill>
        <p:spPr>
          <a:xfrm>
            <a:off x="7176727" y="3176840"/>
            <a:ext cx="4811112" cy="2694222"/>
          </a:xfrm>
          <a:prstGeom prst="rect">
            <a:avLst/>
          </a:prstGeom>
        </p:spPr>
      </p:pic>
      <p:sp>
        <p:nvSpPr>
          <p:cNvPr id="4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4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graphicFrame>
        <p:nvGraphicFramePr>
          <p:cNvPr id="31" name="Content Placeholder 2">
            <a:extLst>
              <a:ext uri="{FF2B5EF4-FFF2-40B4-BE49-F238E27FC236}">
                <a16:creationId xmlns:a16="http://schemas.microsoft.com/office/drawing/2014/main" id="{61D39D2E-42E1-CC10-066D-E6255E1E3E06}"/>
              </a:ext>
            </a:extLst>
          </p:cNvPr>
          <p:cNvGraphicFramePr>
            <a:graphicFrameLocks noGrp="1"/>
          </p:cNvGraphicFramePr>
          <p:nvPr>
            <p:ph idx="1"/>
            <p:extLst>
              <p:ext uri="{D42A27DB-BD31-4B8C-83A1-F6EECF244321}">
                <p14:modId xmlns:p14="http://schemas.microsoft.com/office/powerpoint/2010/main" val="145668243"/>
              </p:ext>
            </p:extLst>
          </p:nvPr>
        </p:nvGraphicFramePr>
        <p:xfrm>
          <a:off x="803776" y="2829330"/>
          <a:ext cx="6190412" cy="33444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Logo, company name&#10;&#10;Description automatically generated">
            <a:extLst>
              <a:ext uri="{FF2B5EF4-FFF2-40B4-BE49-F238E27FC236}">
                <a16:creationId xmlns:a16="http://schemas.microsoft.com/office/drawing/2014/main" id="{634B1735-C99D-4403-C343-70DE20006A53}"/>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94507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4FC0295-221B-8124-4954-E353D67C91DC}"/>
              </a:ext>
            </a:extLst>
          </p:cNvPr>
          <p:cNvSpPr>
            <a:spLocks noGrp="1"/>
          </p:cNvSpPr>
          <p:nvPr>
            <p:ph type="ctrTitle"/>
          </p:nvPr>
        </p:nvSpPr>
        <p:spPr>
          <a:xfrm>
            <a:off x="1285241" y="1008993"/>
            <a:ext cx="9231410" cy="3542045"/>
          </a:xfrm>
        </p:spPr>
        <p:txBody>
          <a:bodyPr anchor="b">
            <a:normAutofit/>
          </a:bodyPr>
          <a:lstStyle/>
          <a:p>
            <a:pPr algn="l"/>
            <a:r>
              <a:rPr lang="en-US" sz="11500" dirty="0"/>
              <a:t>Backup OT/IT Systems </a:t>
            </a:r>
          </a:p>
        </p:txBody>
      </p:sp>
      <p:sp>
        <p:nvSpPr>
          <p:cNvPr id="8" name="Subtitle 7">
            <a:extLst>
              <a:ext uri="{FF2B5EF4-FFF2-40B4-BE49-F238E27FC236}">
                <a16:creationId xmlns:a16="http://schemas.microsoft.com/office/drawing/2014/main" id="{40864A7D-3C9A-9AA4-D12A-90C688012613}"/>
              </a:ext>
            </a:extLst>
          </p:cNvPr>
          <p:cNvSpPr>
            <a:spLocks noGrp="1"/>
          </p:cNvSpPr>
          <p:nvPr>
            <p:ph type="subTitle" idx="1"/>
          </p:nvPr>
        </p:nvSpPr>
        <p:spPr>
          <a:xfrm>
            <a:off x="772998" y="4582814"/>
            <a:ext cx="8955463" cy="1312657"/>
          </a:xfrm>
        </p:spPr>
        <p:txBody>
          <a:bodyPr anchor="t">
            <a:noAutofit/>
          </a:bodyPr>
          <a:lstStyle/>
          <a:p>
            <a:pPr algn="l"/>
            <a:r>
              <a:rPr lang="en-US" sz="3600" dirty="0"/>
              <a:t>Regularly backup systems so you can recover to a known safe state in the event of a security breach</a:t>
            </a:r>
          </a:p>
        </p:txBody>
      </p:sp>
      <p:pic>
        <p:nvPicPr>
          <p:cNvPr id="2" name="Picture 1" descr="Logo, company name&#10;&#10;Description automatically generated">
            <a:extLst>
              <a:ext uri="{FF2B5EF4-FFF2-40B4-BE49-F238E27FC236}">
                <a16:creationId xmlns:a16="http://schemas.microsoft.com/office/drawing/2014/main" id="{E7EA14B9-E875-4F71-0D97-5DA457F5B4A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58479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5665-29E3-56DC-503C-2A6BE63230C9}"/>
              </a:ext>
            </a:extLst>
          </p:cNvPr>
          <p:cNvSpPr>
            <a:spLocks noGrp="1"/>
          </p:cNvSpPr>
          <p:nvPr>
            <p:ph type="title"/>
          </p:nvPr>
        </p:nvSpPr>
        <p:spPr>
          <a:xfrm>
            <a:off x="7910284" y="741391"/>
            <a:ext cx="3958061" cy="1616203"/>
          </a:xfrm>
        </p:spPr>
        <p:txBody>
          <a:bodyPr anchor="b">
            <a:noAutofit/>
          </a:bodyPr>
          <a:lstStyle/>
          <a:p>
            <a:r>
              <a:rPr lang="en-US" sz="4000" dirty="0"/>
              <a:t>Protecting your data and systems</a:t>
            </a:r>
          </a:p>
        </p:txBody>
      </p:sp>
      <p:pic>
        <p:nvPicPr>
          <p:cNvPr id="7" name="Picture 6">
            <a:extLst>
              <a:ext uri="{FF2B5EF4-FFF2-40B4-BE49-F238E27FC236}">
                <a16:creationId xmlns:a16="http://schemas.microsoft.com/office/drawing/2014/main" id="{3742AD6B-AD7E-73FB-60F1-EDD5954C4D44}"/>
              </a:ext>
            </a:extLst>
          </p:cNvPr>
          <p:cNvPicPr>
            <a:picLocks noChangeAspect="1"/>
          </p:cNvPicPr>
          <p:nvPr/>
        </p:nvPicPr>
        <p:blipFill>
          <a:blip r:embed="rId3"/>
          <a:stretch>
            <a:fillRect/>
          </a:stretch>
        </p:blipFill>
        <p:spPr>
          <a:xfrm>
            <a:off x="188536" y="210738"/>
            <a:ext cx="7616685" cy="6340891"/>
          </a:xfrm>
          <a:prstGeom prst="rect">
            <a:avLst/>
          </a:prstGeom>
        </p:spPr>
      </p:pic>
      <p:sp>
        <p:nvSpPr>
          <p:cNvPr id="3" name="Content Placeholder 2">
            <a:extLst>
              <a:ext uri="{FF2B5EF4-FFF2-40B4-BE49-F238E27FC236}">
                <a16:creationId xmlns:a16="http://schemas.microsoft.com/office/drawing/2014/main" id="{4C1F30EE-7023-9FC4-3BE7-DD6DFA2FB1A3}"/>
              </a:ext>
            </a:extLst>
          </p:cNvPr>
          <p:cNvSpPr>
            <a:spLocks noGrp="1"/>
          </p:cNvSpPr>
          <p:nvPr>
            <p:ph idx="1"/>
          </p:nvPr>
        </p:nvSpPr>
        <p:spPr>
          <a:xfrm>
            <a:off x="7910285" y="2533476"/>
            <a:ext cx="3958060" cy="3447832"/>
          </a:xfrm>
        </p:spPr>
        <p:txBody>
          <a:bodyPr anchor="t">
            <a:normAutofit/>
          </a:bodyPr>
          <a:lstStyle/>
          <a:p>
            <a:r>
              <a:rPr lang="en-US" dirty="0"/>
              <a:t>Regularly scheduled backups</a:t>
            </a:r>
          </a:p>
          <a:p>
            <a:r>
              <a:rPr lang="en-US" dirty="0"/>
              <a:t>Test procedures and isolate from network</a:t>
            </a:r>
          </a:p>
          <a:p>
            <a:r>
              <a:rPr lang="en-US" dirty="0"/>
              <a:t>Implement 3-2-1 rule</a:t>
            </a:r>
          </a:p>
          <a:p>
            <a:endParaRPr lang="en-US" sz="2000" dirty="0"/>
          </a:p>
        </p:txBody>
      </p:sp>
      <p:grpSp>
        <p:nvGrpSpPr>
          <p:cNvPr id="12" name="Group 11">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 company name&#10;&#10;Description automatically generated">
            <a:extLst>
              <a:ext uri="{FF2B5EF4-FFF2-40B4-BE49-F238E27FC236}">
                <a16:creationId xmlns:a16="http://schemas.microsoft.com/office/drawing/2014/main" id="{46434736-8CDC-3048-AA50-57C381443E5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522521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D195E-C66C-C43F-4383-675797D9D637}"/>
              </a:ext>
            </a:extLst>
          </p:cNvPr>
          <p:cNvSpPr>
            <a:spLocks noGrp="1"/>
          </p:cNvSpPr>
          <p:nvPr>
            <p:ph type="ctrTitle"/>
          </p:nvPr>
        </p:nvSpPr>
        <p:spPr>
          <a:xfrm>
            <a:off x="754144" y="1008993"/>
            <a:ext cx="10792683" cy="3542045"/>
          </a:xfrm>
        </p:spPr>
        <p:txBody>
          <a:bodyPr anchor="b">
            <a:noAutofit/>
          </a:bodyPr>
          <a:lstStyle/>
          <a:p>
            <a:pPr algn="l"/>
            <a:r>
              <a:rPr lang="en-US" sz="11500" dirty="0"/>
              <a:t>Reduce Exposure to the Internet</a:t>
            </a:r>
          </a:p>
        </p:txBody>
      </p:sp>
      <p:sp>
        <p:nvSpPr>
          <p:cNvPr id="3" name="Subtitle 2">
            <a:extLst>
              <a:ext uri="{FF2B5EF4-FFF2-40B4-BE49-F238E27FC236}">
                <a16:creationId xmlns:a16="http://schemas.microsoft.com/office/drawing/2014/main" id="{4CC8E0DD-93AD-D809-7BA2-EE7E6125FCB5}"/>
              </a:ext>
            </a:extLst>
          </p:cNvPr>
          <p:cNvSpPr>
            <a:spLocks noGrp="1"/>
          </p:cNvSpPr>
          <p:nvPr>
            <p:ph type="subTitle" idx="1"/>
          </p:nvPr>
        </p:nvSpPr>
        <p:spPr>
          <a:xfrm>
            <a:off x="1055802" y="4582814"/>
            <a:ext cx="8210745" cy="1312657"/>
          </a:xfrm>
        </p:spPr>
        <p:txBody>
          <a:bodyPr anchor="t">
            <a:noAutofit/>
          </a:bodyPr>
          <a:lstStyle/>
          <a:p>
            <a:pPr algn="l"/>
            <a:r>
              <a:rPr lang="en-US" sz="3600" dirty="0"/>
              <a:t>Scan internet-accessible systems to determine where there might be vulnerabilities and weakness</a:t>
            </a:r>
          </a:p>
        </p:txBody>
      </p:sp>
      <p:pic>
        <p:nvPicPr>
          <p:cNvPr id="4" name="Picture 3" descr="Logo, company name&#10;&#10;Description automatically generated">
            <a:extLst>
              <a:ext uri="{FF2B5EF4-FFF2-40B4-BE49-F238E27FC236}">
                <a16:creationId xmlns:a16="http://schemas.microsoft.com/office/drawing/2014/main" id="{B289F989-0DBD-F277-2EFB-17CF80D9E5C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800782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202E9-04CE-10AD-40AC-A0A410BBEB23}"/>
              </a:ext>
            </a:extLst>
          </p:cNvPr>
          <p:cNvSpPr>
            <a:spLocks noGrp="1"/>
          </p:cNvSpPr>
          <p:nvPr>
            <p:ph type="title"/>
          </p:nvPr>
        </p:nvSpPr>
        <p:spPr>
          <a:xfrm>
            <a:off x="565609" y="502020"/>
            <a:ext cx="5894504" cy="1642970"/>
          </a:xfrm>
        </p:spPr>
        <p:txBody>
          <a:bodyPr anchor="b">
            <a:normAutofit fontScale="90000"/>
          </a:bodyPr>
          <a:lstStyle/>
          <a:p>
            <a:r>
              <a:rPr lang="en-US" sz="5400" dirty="0"/>
              <a:t>CISA offers free Vulnerability Scanning</a:t>
            </a:r>
          </a:p>
        </p:txBody>
      </p:sp>
      <p:sp>
        <p:nvSpPr>
          <p:cNvPr id="3" name="Content Placeholder 2">
            <a:extLst>
              <a:ext uri="{FF2B5EF4-FFF2-40B4-BE49-F238E27FC236}">
                <a16:creationId xmlns:a16="http://schemas.microsoft.com/office/drawing/2014/main" id="{1C2FB71D-4B9B-CC68-9973-3973D1376731}"/>
              </a:ext>
            </a:extLst>
          </p:cNvPr>
          <p:cNvSpPr>
            <a:spLocks noGrp="1"/>
          </p:cNvSpPr>
          <p:nvPr>
            <p:ph idx="1"/>
          </p:nvPr>
        </p:nvSpPr>
        <p:spPr>
          <a:xfrm>
            <a:off x="855266" y="2405894"/>
            <a:ext cx="5315189" cy="3535083"/>
          </a:xfrm>
        </p:spPr>
        <p:txBody>
          <a:bodyPr anchor="t">
            <a:normAutofit fontScale="92500"/>
          </a:bodyPr>
          <a:lstStyle/>
          <a:p>
            <a:r>
              <a:rPr lang="en-US" sz="3200" dirty="0"/>
              <a:t>Identify assets</a:t>
            </a:r>
          </a:p>
          <a:p>
            <a:r>
              <a:rPr lang="en-US" sz="3200" dirty="0"/>
              <a:t>Known exploited vulnerabilities</a:t>
            </a:r>
          </a:p>
          <a:p>
            <a:r>
              <a:rPr lang="en-US" sz="3200" dirty="0"/>
              <a:t>Recommendations for mitigating vulnerabilities</a:t>
            </a:r>
          </a:p>
          <a:p>
            <a:r>
              <a:rPr lang="en-US" sz="3200" dirty="0"/>
              <a:t>Ongoing detection and reporting of new vulnerabilities</a:t>
            </a:r>
          </a:p>
        </p:txBody>
      </p:sp>
      <p:sp>
        <p:nvSpPr>
          <p:cNvPr id="22" name="Rectangle 2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ISA offers free security scans for public water utilities">
            <a:extLst>
              <a:ext uri="{FF2B5EF4-FFF2-40B4-BE49-F238E27FC236}">
                <a16:creationId xmlns:a16="http://schemas.microsoft.com/office/drawing/2014/main" id="{8867E1AE-A661-3A79-8032-C239A5692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313" y="114116"/>
            <a:ext cx="5024487" cy="66297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A4990A24-E7D8-C5C5-887C-EA41E24AA7E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437114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742AC8B-F7F8-45CC-BFF5-27E8A564B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ight Triangle 22">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89F7F-078D-B941-ACF0-03A775F5F187}"/>
              </a:ext>
            </a:extLst>
          </p:cNvPr>
          <p:cNvSpPr>
            <a:spLocks noGrp="1"/>
          </p:cNvSpPr>
          <p:nvPr>
            <p:ph type="ctrTitle"/>
          </p:nvPr>
        </p:nvSpPr>
        <p:spPr>
          <a:xfrm>
            <a:off x="641774" y="1923067"/>
            <a:ext cx="6579450" cy="3635625"/>
          </a:xfrm>
        </p:spPr>
        <p:txBody>
          <a:bodyPr anchor="ctr">
            <a:noAutofit/>
          </a:bodyPr>
          <a:lstStyle/>
          <a:p>
            <a:pPr algn="r"/>
            <a:r>
              <a:rPr lang="en-US" sz="10000" dirty="0"/>
              <a:t>Create an Inventory of OT/IT Assets</a:t>
            </a:r>
          </a:p>
        </p:txBody>
      </p:sp>
      <p:sp>
        <p:nvSpPr>
          <p:cNvPr id="3" name="Subtitle 2">
            <a:extLst>
              <a:ext uri="{FF2B5EF4-FFF2-40B4-BE49-F238E27FC236}">
                <a16:creationId xmlns:a16="http://schemas.microsoft.com/office/drawing/2014/main" id="{D2AE5348-8DBA-CA40-A060-92B53DCA3A69}"/>
              </a:ext>
            </a:extLst>
          </p:cNvPr>
          <p:cNvSpPr>
            <a:spLocks noGrp="1"/>
          </p:cNvSpPr>
          <p:nvPr>
            <p:ph type="subTitle" idx="1"/>
          </p:nvPr>
        </p:nvSpPr>
        <p:spPr>
          <a:xfrm>
            <a:off x="7862998" y="2141933"/>
            <a:ext cx="3086502" cy="1598946"/>
          </a:xfrm>
        </p:spPr>
        <p:txBody>
          <a:bodyPr anchor="ctr">
            <a:noAutofit/>
          </a:bodyPr>
          <a:lstStyle/>
          <a:p>
            <a:pPr algn="l"/>
            <a:r>
              <a:rPr lang="en-US" sz="3200" dirty="0"/>
              <a:t>Operational Technology and Informational Technology, understanding your software and hardware</a:t>
            </a:r>
          </a:p>
        </p:txBody>
      </p:sp>
      <p:pic>
        <p:nvPicPr>
          <p:cNvPr id="4" name="Picture 3" descr="Logo, company name&#10;&#10;Description automatically generated">
            <a:extLst>
              <a:ext uri="{FF2B5EF4-FFF2-40B4-BE49-F238E27FC236}">
                <a16:creationId xmlns:a16="http://schemas.microsoft.com/office/drawing/2014/main" id="{519BD1A6-D5AA-4800-D364-D1C09FB63B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747204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5FDF1-39D0-554A-443A-024E52FA9E45}"/>
              </a:ext>
            </a:extLst>
          </p:cNvPr>
          <p:cNvSpPr>
            <a:spLocks noGrp="1"/>
          </p:cNvSpPr>
          <p:nvPr>
            <p:ph type="title"/>
          </p:nvPr>
        </p:nvSpPr>
        <p:spPr>
          <a:xfrm>
            <a:off x="367645" y="424207"/>
            <a:ext cx="3964869" cy="1933388"/>
          </a:xfrm>
        </p:spPr>
        <p:txBody>
          <a:bodyPr anchor="b">
            <a:normAutofit fontScale="90000"/>
          </a:bodyPr>
          <a:lstStyle/>
          <a:p>
            <a:r>
              <a:rPr lang="en-US" sz="4800" dirty="0"/>
              <a:t>Understand what you need to protect</a:t>
            </a:r>
          </a:p>
        </p:txBody>
      </p:sp>
      <p:sp>
        <p:nvSpPr>
          <p:cNvPr id="3" name="Content Placeholder 2">
            <a:extLst>
              <a:ext uri="{FF2B5EF4-FFF2-40B4-BE49-F238E27FC236}">
                <a16:creationId xmlns:a16="http://schemas.microsoft.com/office/drawing/2014/main" id="{B48FA044-A5F4-59BD-667B-24FCC405CBE4}"/>
              </a:ext>
            </a:extLst>
          </p:cNvPr>
          <p:cNvSpPr>
            <a:spLocks noGrp="1"/>
          </p:cNvSpPr>
          <p:nvPr>
            <p:ph idx="1"/>
          </p:nvPr>
        </p:nvSpPr>
        <p:spPr>
          <a:xfrm>
            <a:off x="443061" y="2533476"/>
            <a:ext cx="3889454" cy="3447832"/>
          </a:xfrm>
        </p:spPr>
        <p:txBody>
          <a:bodyPr anchor="t">
            <a:normAutofit/>
          </a:bodyPr>
          <a:lstStyle/>
          <a:p>
            <a:r>
              <a:rPr lang="en-US" sz="3200" dirty="0"/>
              <a:t>Include all software and hardware</a:t>
            </a:r>
          </a:p>
          <a:p>
            <a:r>
              <a:rPr lang="en-US" sz="3200" dirty="0"/>
              <a:t>Focus initial efforts on internet-accessible devices</a:t>
            </a:r>
          </a:p>
          <a:p>
            <a:r>
              <a:rPr lang="en-US" sz="3200" dirty="0"/>
              <a:t>Reach out for assistance</a:t>
            </a:r>
          </a:p>
        </p:txBody>
      </p:sp>
      <p:pic>
        <p:nvPicPr>
          <p:cNvPr id="7" name="Picture 6">
            <a:extLst>
              <a:ext uri="{FF2B5EF4-FFF2-40B4-BE49-F238E27FC236}">
                <a16:creationId xmlns:a16="http://schemas.microsoft.com/office/drawing/2014/main" id="{B97E7A1E-9155-EB02-D0E9-9ABBD45C15BA}"/>
              </a:ext>
            </a:extLst>
          </p:cNvPr>
          <p:cNvPicPr>
            <a:picLocks noChangeAspect="1"/>
          </p:cNvPicPr>
          <p:nvPr/>
        </p:nvPicPr>
        <p:blipFill rotWithShape="1">
          <a:blip r:embed="rId3"/>
          <a:srcRect l="11918" t="5586" r="11804" b="6162"/>
          <a:stretch/>
        </p:blipFill>
        <p:spPr>
          <a:xfrm>
            <a:off x="4712259" y="756670"/>
            <a:ext cx="7356380" cy="5106801"/>
          </a:xfrm>
          <a:prstGeom prst="rect">
            <a:avLst/>
          </a:prstGeom>
        </p:spPr>
      </p:pic>
      <p:grpSp>
        <p:nvGrpSpPr>
          <p:cNvPr id="1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3" name="Rectangle 1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 company name&#10;&#10;Description automatically generated">
            <a:extLst>
              <a:ext uri="{FF2B5EF4-FFF2-40B4-BE49-F238E27FC236}">
                <a16:creationId xmlns:a16="http://schemas.microsoft.com/office/drawing/2014/main" id="{42A17584-7A94-5439-E91A-8E70E7E60D9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094310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74B918E-CCFF-AA03-E70A-CE88AF070028}"/>
              </a:ext>
            </a:extLst>
          </p:cNvPr>
          <p:cNvSpPr>
            <a:spLocks noGrp="1"/>
          </p:cNvSpPr>
          <p:nvPr>
            <p:ph type="ctrTitle"/>
          </p:nvPr>
        </p:nvSpPr>
        <p:spPr>
          <a:xfrm>
            <a:off x="965214" y="1383227"/>
            <a:ext cx="7611506" cy="3372687"/>
          </a:xfrm>
        </p:spPr>
        <p:txBody>
          <a:bodyPr anchor="b">
            <a:noAutofit/>
          </a:bodyPr>
          <a:lstStyle/>
          <a:p>
            <a:pPr algn="l"/>
            <a:r>
              <a:rPr lang="en-US" sz="10000" dirty="0"/>
              <a:t>Conduct a Cybersecurity Assessment</a:t>
            </a:r>
          </a:p>
        </p:txBody>
      </p:sp>
      <p:sp>
        <p:nvSpPr>
          <p:cNvPr id="8" name="Subtitle 7">
            <a:extLst>
              <a:ext uri="{FF2B5EF4-FFF2-40B4-BE49-F238E27FC236}">
                <a16:creationId xmlns:a16="http://schemas.microsoft.com/office/drawing/2014/main" id="{D4025230-F243-8BF7-EA4F-EF03C3F4F74D}"/>
              </a:ext>
            </a:extLst>
          </p:cNvPr>
          <p:cNvSpPr>
            <a:spLocks noGrp="1"/>
          </p:cNvSpPr>
          <p:nvPr>
            <p:ph type="subTitle" idx="1"/>
          </p:nvPr>
        </p:nvSpPr>
        <p:spPr>
          <a:xfrm>
            <a:off x="1170911" y="4939645"/>
            <a:ext cx="7132335" cy="1107781"/>
          </a:xfrm>
        </p:spPr>
        <p:txBody>
          <a:bodyPr anchor="t">
            <a:normAutofit/>
          </a:bodyPr>
          <a:lstStyle/>
          <a:p>
            <a:pPr algn="l"/>
            <a:r>
              <a:rPr lang="en-US" sz="3600" dirty="0"/>
              <a:t>Regularly asses existing vulnerabilities in the system</a:t>
            </a:r>
          </a:p>
        </p:txBody>
      </p:sp>
      <p:pic>
        <p:nvPicPr>
          <p:cNvPr id="2" name="Picture 1" descr="Logo, company name&#10;&#10;Description automatically generated">
            <a:extLst>
              <a:ext uri="{FF2B5EF4-FFF2-40B4-BE49-F238E27FC236}">
                <a16:creationId xmlns:a16="http://schemas.microsoft.com/office/drawing/2014/main" id="{A3BBDCE2-AD89-2419-368F-9040B7E6D10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391951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648B39-ECEF-202E-2B14-5811130E385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Steps for Incident Response</a:t>
            </a:r>
          </a:p>
        </p:txBody>
      </p:sp>
      <p:sp>
        <p:nvSpPr>
          <p:cNvPr id="3" name="Text Placeholder 2">
            <a:extLst>
              <a:ext uri="{FF2B5EF4-FFF2-40B4-BE49-F238E27FC236}">
                <a16:creationId xmlns:a16="http://schemas.microsoft.com/office/drawing/2014/main" id="{D91D6BCC-0F57-05BE-5583-71BE3ADEE720}"/>
              </a:ext>
            </a:extLst>
          </p:cNvPr>
          <p:cNvSpPr>
            <a:spLocks noGrp="1"/>
          </p:cNvSpPr>
          <p:nvPr>
            <p:ph type="body" idx="1"/>
          </p:nvPr>
        </p:nvSpPr>
        <p:spPr>
          <a:xfrm>
            <a:off x="638882" y="4631161"/>
            <a:ext cx="3571810" cy="1559327"/>
          </a:xfrm>
        </p:spPr>
        <p:txBody>
          <a:bodyPr vert="horz" lIns="91440" tIns="45720" rIns="91440" bIns="45720" rtlCol="0">
            <a:normAutofit/>
          </a:bodyPr>
          <a:lstStyle/>
          <a:p>
            <a:r>
              <a:rPr lang="en-US" sz="1700" kern="1200">
                <a:solidFill>
                  <a:schemeClr val="tx1"/>
                </a:solidFill>
                <a:latin typeface="+mn-lt"/>
                <a:ea typeface="+mn-ea"/>
                <a:cs typeface="+mn-cs"/>
              </a:rPr>
              <a:t>Preparation</a:t>
            </a:r>
          </a:p>
          <a:p>
            <a:r>
              <a:rPr lang="en-US" sz="1700" kern="1200">
                <a:solidFill>
                  <a:schemeClr val="tx1"/>
                </a:solidFill>
                <a:latin typeface="+mn-lt"/>
                <a:ea typeface="+mn-ea"/>
                <a:cs typeface="+mn-cs"/>
              </a:rPr>
              <a:t>Detection &amp; Analysis</a:t>
            </a:r>
          </a:p>
          <a:p>
            <a:r>
              <a:rPr lang="en-US" sz="1700" kern="1200">
                <a:solidFill>
                  <a:schemeClr val="tx1"/>
                </a:solidFill>
                <a:latin typeface="+mn-lt"/>
                <a:ea typeface="+mn-ea"/>
                <a:cs typeface="+mn-cs"/>
              </a:rPr>
              <a:t>Containment, Eradication &amp; Recovery</a:t>
            </a:r>
          </a:p>
          <a:p>
            <a:r>
              <a:rPr lang="en-US" sz="1700" kern="1200">
                <a:solidFill>
                  <a:schemeClr val="tx1"/>
                </a:solidFill>
                <a:latin typeface="+mn-lt"/>
                <a:ea typeface="+mn-ea"/>
                <a:cs typeface="+mn-cs"/>
              </a:rPr>
              <a:t>Post-Incident Activity</a:t>
            </a:r>
          </a:p>
        </p:txBody>
      </p:sp>
      <p:sp>
        <p:nvSpPr>
          <p:cNvPr id="7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749BED-9C30-EF59-925E-1EF0CB66CB7A}"/>
              </a:ext>
            </a:extLst>
          </p:cNvPr>
          <p:cNvPicPr>
            <a:picLocks noChangeAspect="1"/>
          </p:cNvPicPr>
          <p:nvPr/>
        </p:nvPicPr>
        <p:blipFill rotWithShape="1">
          <a:blip r:embed="rId3"/>
          <a:srcRect b="7112"/>
          <a:stretch/>
        </p:blipFill>
        <p:spPr>
          <a:xfrm>
            <a:off x="4654296" y="1009614"/>
            <a:ext cx="7214616" cy="4811340"/>
          </a:xfrm>
          <a:prstGeom prst="rect">
            <a:avLst/>
          </a:prstGeom>
        </p:spPr>
      </p:pic>
      <p:pic>
        <p:nvPicPr>
          <p:cNvPr id="4" name="Picture 3" descr="Logo, company name&#10;&#10;Description automatically generated">
            <a:extLst>
              <a:ext uri="{FF2B5EF4-FFF2-40B4-BE49-F238E27FC236}">
                <a16:creationId xmlns:a16="http://schemas.microsoft.com/office/drawing/2014/main" id="{B8FFC9C6-EC6F-F0D0-EB6A-E12885657DD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756369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2C9A2A-B373-D393-FC5D-28E9E7A40F9A}"/>
              </a:ext>
            </a:extLst>
          </p:cNvPr>
          <p:cNvSpPr>
            <a:spLocks noGrp="1"/>
          </p:cNvSpPr>
          <p:nvPr>
            <p:ph type="title"/>
          </p:nvPr>
        </p:nvSpPr>
        <p:spPr>
          <a:xfrm>
            <a:off x="526342" y="579769"/>
            <a:ext cx="5183613" cy="1128068"/>
          </a:xfrm>
        </p:spPr>
        <p:txBody>
          <a:bodyPr anchor="ctr">
            <a:noAutofit/>
          </a:bodyPr>
          <a:lstStyle/>
          <a:p>
            <a:r>
              <a:rPr lang="en-US" sz="4000" dirty="0"/>
              <a:t>EPA Water Cybersecurity Assessment Tool (WCAT)</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0BFDFA-4AD1-0E5F-076C-E9A6B958F56E}"/>
              </a:ext>
            </a:extLst>
          </p:cNvPr>
          <p:cNvSpPr>
            <a:spLocks noGrp="1"/>
          </p:cNvSpPr>
          <p:nvPr>
            <p:ph idx="1"/>
          </p:nvPr>
        </p:nvSpPr>
        <p:spPr>
          <a:xfrm>
            <a:off x="355196" y="2330505"/>
            <a:ext cx="5183613" cy="4315392"/>
          </a:xfrm>
        </p:spPr>
        <p:txBody>
          <a:bodyPr anchor="ctr">
            <a:normAutofit/>
          </a:bodyPr>
          <a:lstStyle/>
          <a:p>
            <a:r>
              <a:rPr lang="en-US" sz="3200" dirty="0"/>
              <a:t>All systems should have a cybersecurity assessment</a:t>
            </a:r>
          </a:p>
          <a:p>
            <a:r>
              <a:rPr lang="en-US" sz="3200"/>
              <a:t>Assistance or </a:t>
            </a:r>
            <a:r>
              <a:rPr lang="en-US" sz="3200" dirty="0"/>
              <a:t>self-evaluation</a:t>
            </a:r>
          </a:p>
          <a:p>
            <a:r>
              <a:rPr lang="en-US" sz="3200" dirty="0"/>
              <a:t>Identify gaps or potential vulnerabilities</a:t>
            </a:r>
          </a:p>
          <a:p>
            <a:r>
              <a:rPr lang="en-US" sz="3200" dirty="0"/>
              <a:t>Assessment Report and Risk Mitigation Plan</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7BF52A-3D23-339B-FF62-29E6BB14B53C}"/>
              </a:ext>
            </a:extLst>
          </p:cNvPr>
          <p:cNvPicPr>
            <a:picLocks noChangeAspect="1"/>
          </p:cNvPicPr>
          <p:nvPr/>
        </p:nvPicPr>
        <p:blipFill rotWithShape="1">
          <a:blip r:embed="rId3"/>
          <a:srcRect l="16445" r="20627" b="-2"/>
          <a:stretch/>
        </p:blipFill>
        <p:spPr>
          <a:xfrm>
            <a:off x="5977788" y="799352"/>
            <a:ext cx="5425410" cy="5259296"/>
          </a:xfrm>
          <a:prstGeom prst="rect">
            <a:avLst/>
          </a:prstGeom>
        </p:spPr>
      </p:pic>
      <p:pic>
        <p:nvPicPr>
          <p:cNvPr id="4" name="Picture 3" descr="Logo, company name&#10;&#10;Description automatically generated">
            <a:extLst>
              <a:ext uri="{FF2B5EF4-FFF2-40B4-BE49-F238E27FC236}">
                <a16:creationId xmlns:a16="http://schemas.microsoft.com/office/drawing/2014/main" id="{FA085FC0-2B30-D6B0-C671-4FBE975C8AF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621491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DD51DA-A699-F536-239C-41FE72BB0B98}"/>
              </a:ext>
            </a:extLst>
          </p:cNvPr>
          <p:cNvSpPr>
            <a:spLocks noGrp="1"/>
          </p:cNvSpPr>
          <p:nvPr>
            <p:ph type="ctrTitle"/>
          </p:nvPr>
        </p:nvSpPr>
        <p:spPr>
          <a:xfrm>
            <a:off x="697830" y="1389554"/>
            <a:ext cx="10792939" cy="3334980"/>
          </a:xfrm>
        </p:spPr>
        <p:txBody>
          <a:bodyPr anchor="b">
            <a:noAutofit/>
          </a:bodyPr>
          <a:lstStyle/>
          <a:p>
            <a:pPr algn="l"/>
            <a:r>
              <a:rPr lang="en-US" sz="10000" dirty="0"/>
              <a:t>Create an Incident Response and Recovery Plan</a:t>
            </a:r>
          </a:p>
        </p:txBody>
      </p:sp>
      <p:sp>
        <p:nvSpPr>
          <p:cNvPr id="3" name="Subtitle 2">
            <a:extLst>
              <a:ext uri="{FF2B5EF4-FFF2-40B4-BE49-F238E27FC236}">
                <a16:creationId xmlns:a16="http://schemas.microsoft.com/office/drawing/2014/main" id="{E7D55B28-3428-4DAE-047C-50415C900BF8}"/>
              </a:ext>
            </a:extLst>
          </p:cNvPr>
          <p:cNvSpPr>
            <a:spLocks noGrp="1"/>
          </p:cNvSpPr>
          <p:nvPr>
            <p:ph type="subTitle" idx="1"/>
          </p:nvPr>
        </p:nvSpPr>
        <p:spPr>
          <a:xfrm>
            <a:off x="1285241" y="4582814"/>
            <a:ext cx="7132335" cy="1312657"/>
          </a:xfrm>
        </p:spPr>
        <p:txBody>
          <a:bodyPr anchor="t">
            <a:normAutofit/>
          </a:bodyPr>
          <a:lstStyle/>
          <a:p>
            <a:pPr algn="l"/>
            <a:r>
              <a:rPr lang="en-US" sz="3600" dirty="0"/>
              <a:t>Develop a plan and practice a response</a:t>
            </a:r>
          </a:p>
        </p:txBody>
      </p:sp>
      <p:pic>
        <p:nvPicPr>
          <p:cNvPr id="4" name="Picture 3" descr="Logo, company name&#10;&#10;Description automatically generated">
            <a:extLst>
              <a:ext uri="{FF2B5EF4-FFF2-40B4-BE49-F238E27FC236}">
                <a16:creationId xmlns:a16="http://schemas.microsoft.com/office/drawing/2014/main" id="{B11923E7-6E6C-B8FC-ED1C-507861A0BA2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037464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18FE-F91C-42B6-7A1F-3590676DD579}"/>
              </a:ext>
            </a:extLst>
          </p:cNvPr>
          <p:cNvSpPr>
            <a:spLocks noGrp="1"/>
          </p:cNvSpPr>
          <p:nvPr>
            <p:ph type="title"/>
          </p:nvPr>
        </p:nvSpPr>
        <p:spPr>
          <a:xfrm>
            <a:off x="318229" y="120284"/>
            <a:ext cx="5777771" cy="1251430"/>
          </a:xfrm>
        </p:spPr>
        <p:txBody>
          <a:bodyPr anchor="b">
            <a:normAutofit fontScale="90000"/>
          </a:bodyPr>
          <a:lstStyle/>
          <a:p>
            <a:r>
              <a:rPr lang="en-US" sz="5400" dirty="0"/>
              <a:t>Start to Create a Plan</a:t>
            </a:r>
          </a:p>
        </p:txBody>
      </p:sp>
      <p:sp>
        <p:nvSpPr>
          <p:cNvPr id="3" name="Content Placeholder 2">
            <a:extLst>
              <a:ext uri="{FF2B5EF4-FFF2-40B4-BE49-F238E27FC236}">
                <a16:creationId xmlns:a16="http://schemas.microsoft.com/office/drawing/2014/main" id="{C83F957B-8421-23E4-8B4E-84C3B3192978}"/>
              </a:ext>
            </a:extLst>
          </p:cNvPr>
          <p:cNvSpPr>
            <a:spLocks noGrp="1"/>
          </p:cNvSpPr>
          <p:nvPr>
            <p:ph idx="1"/>
          </p:nvPr>
        </p:nvSpPr>
        <p:spPr>
          <a:xfrm>
            <a:off x="131974" y="1543660"/>
            <a:ext cx="5476973" cy="5194057"/>
          </a:xfrm>
        </p:spPr>
        <p:txBody>
          <a:bodyPr anchor="t">
            <a:normAutofit/>
          </a:bodyPr>
          <a:lstStyle/>
          <a:p>
            <a:r>
              <a:rPr lang="en-US" sz="3600" dirty="0"/>
              <a:t>Use information from your assessment</a:t>
            </a:r>
          </a:p>
          <a:p>
            <a:r>
              <a:rPr lang="en-US" sz="3600" dirty="0"/>
              <a:t>EPA Incident Action Checklist</a:t>
            </a:r>
          </a:p>
          <a:p>
            <a:r>
              <a:rPr lang="en-US" sz="3600" dirty="0"/>
              <a:t>Review CISA Incident Response Plan (IRP) Basics</a:t>
            </a:r>
          </a:p>
          <a:p>
            <a:endParaRPr lang="en-US" sz="1700" dirty="0"/>
          </a:p>
        </p:txBody>
      </p:sp>
      <p:pic>
        <p:nvPicPr>
          <p:cNvPr id="7" name="Picture 6">
            <a:extLst>
              <a:ext uri="{FF2B5EF4-FFF2-40B4-BE49-F238E27FC236}">
                <a16:creationId xmlns:a16="http://schemas.microsoft.com/office/drawing/2014/main" id="{6AC6C3CD-1936-81AD-954A-F1076DF2C648}"/>
              </a:ext>
            </a:extLst>
          </p:cNvPr>
          <p:cNvPicPr>
            <a:picLocks noChangeAspect="1"/>
          </p:cNvPicPr>
          <p:nvPr/>
        </p:nvPicPr>
        <p:blipFill>
          <a:blip r:embed="rId3"/>
          <a:stretch>
            <a:fillRect/>
          </a:stretch>
        </p:blipFill>
        <p:spPr>
          <a:xfrm>
            <a:off x="5473564" y="1234007"/>
            <a:ext cx="6586461" cy="4067139"/>
          </a:xfrm>
          <a:prstGeom prst="rect">
            <a:avLst/>
          </a:prstGeom>
        </p:spPr>
      </p:pic>
      <p:grpSp>
        <p:nvGrpSpPr>
          <p:cNvPr id="12" name="Group 1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 company name&#10;&#10;Description automatically generated">
            <a:extLst>
              <a:ext uri="{FF2B5EF4-FFF2-40B4-BE49-F238E27FC236}">
                <a16:creationId xmlns:a16="http://schemas.microsoft.com/office/drawing/2014/main" id="{C8477EFD-16BB-4E3A-203E-45BD58F471D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814775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18FE-F91C-42B6-7A1F-3590676DD579}"/>
              </a:ext>
            </a:extLst>
          </p:cNvPr>
          <p:cNvSpPr>
            <a:spLocks noGrp="1"/>
          </p:cNvSpPr>
          <p:nvPr>
            <p:ph type="title"/>
          </p:nvPr>
        </p:nvSpPr>
        <p:spPr>
          <a:xfrm>
            <a:off x="318229" y="120284"/>
            <a:ext cx="5777771" cy="1251430"/>
          </a:xfrm>
        </p:spPr>
        <p:txBody>
          <a:bodyPr anchor="b">
            <a:normAutofit fontScale="90000"/>
          </a:bodyPr>
          <a:lstStyle/>
          <a:p>
            <a:r>
              <a:rPr lang="en-US" sz="5400" dirty="0"/>
              <a:t>Start to Create a Plan</a:t>
            </a:r>
          </a:p>
        </p:txBody>
      </p:sp>
      <p:sp>
        <p:nvSpPr>
          <p:cNvPr id="3" name="Content Placeholder 2">
            <a:extLst>
              <a:ext uri="{FF2B5EF4-FFF2-40B4-BE49-F238E27FC236}">
                <a16:creationId xmlns:a16="http://schemas.microsoft.com/office/drawing/2014/main" id="{C83F957B-8421-23E4-8B4E-84C3B3192978}"/>
              </a:ext>
            </a:extLst>
          </p:cNvPr>
          <p:cNvSpPr>
            <a:spLocks noGrp="1"/>
          </p:cNvSpPr>
          <p:nvPr>
            <p:ph idx="1"/>
          </p:nvPr>
        </p:nvSpPr>
        <p:spPr>
          <a:xfrm>
            <a:off x="-5024" y="1543660"/>
            <a:ext cx="5613972" cy="5194057"/>
          </a:xfrm>
        </p:spPr>
        <p:txBody>
          <a:bodyPr anchor="t">
            <a:normAutofit fontScale="92500"/>
          </a:bodyPr>
          <a:lstStyle/>
          <a:p>
            <a:pPr marL="457200" lvl="1" indent="0">
              <a:buNone/>
            </a:pPr>
            <a:r>
              <a:rPr lang="en-US" sz="3200" dirty="0"/>
              <a:t>Before: identify roles, contact partners, review plan regularly, train staff, practice exercises</a:t>
            </a:r>
          </a:p>
          <a:p>
            <a:pPr marL="457200" lvl="1" indent="0">
              <a:buNone/>
            </a:pPr>
            <a:endParaRPr lang="en-US" sz="1100" dirty="0"/>
          </a:p>
          <a:p>
            <a:pPr marL="457200" lvl="1" indent="0">
              <a:buNone/>
            </a:pPr>
            <a:r>
              <a:rPr lang="en-US" sz="3200" dirty="0"/>
              <a:t>During: important roles to consider – Incident Manager, Tech Manager, Communications Manager</a:t>
            </a:r>
          </a:p>
          <a:p>
            <a:pPr marL="457200" lvl="1" indent="0">
              <a:buNone/>
            </a:pPr>
            <a:endParaRPr lang="en-US" sz="1100" dirty="0"/>
          </a:p>
          <a:p>
            <a:pPr marL="457200" lvl="1" indent="0">
              <a:buNone/>
            </a:pPr>
            <a:r>
              <a:rPr lang="en-US" sz="3200" dirty="0"/>
              <a:t>After: hold a meeting to asses strengths and weaknesses, update policies and procedures, communicate findings</a:t>
            </a:r>
          </a:p>
          <a:p>
            <a:endParaRPr lang="en-US" sz="1700" dirty="0"/>
          </a:p>
        </p:txBody>
      </p:sp>
      <p:pic>
        <p:nvPicPr>
          <p:cNvPr id="7" name="Picture 6">
            <a:extLst>
              <a:ext uri="{FF2B5EF4-FFF2-40B4-BE49-F238E27FC236}">
                <a16:creationId xmlns:a16="http://schemas.microsoft.com/office/drawing/2014/main" id="{6AC6C3CD-1936-81AD-954A-F1076DF2C648}"/>
              </a:ext>
            </a:extLst>
          </p:cNvPr>
          <p:cNvPicPr>
            <a:picLocks noChangeAspect="1"/>
          </p:cNvPicPr>
          <p:nvPr/>
        </p:nvPicPr>
        <p:blipFill>
          <a:blip r:embed="rId3"/>
          <a:stretch>
            <a:fillRect/>
          </a:stretch>
        </p:blipFill>
        <p:spPr>
          <a:xfrm>
            <a:off x="5473564" y="1234007"/>
            <a:ext cx="6586461" cy="4067139"/>
          </a:xfrm>
          <a:prstGeom prst="rect">
            <a:avLst/>
          </a:prstGeom>
        </p:spPr>
      </p:pic>
      <p:grpSp>
        <p:nvGrpSpPr>
          <p:cNvPr id="12" name="Group 1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 company name&#10;&#10;Description automatically generated">
            <a:extLst>
              <a:ext uri="{FF2B5EF4-FFF2-40B4-BE49-F238E27FC236}">
                <a16:creationId xmlns:a16="http://schemas.microsoft.com/office/drawing/2014/main" id="{B6C5C0B3-7570-A74B-C32F-91773D13DF9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52820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09A04-C1BD-BC6E-5678-F5B7EC3F289E}"/>
              </a:ext>
            </a:extLst>
          </p:cNvPr>
          <p:cNvSpPr>
            <a:spLocks noGrp="1"/>
          </p:cNvSpPr>
          <p:nvPr>
            <p:ph type="ctrTitle"/>
          </p:nvPr>
        </p:nvSpPr>
        <p:spPr>
          <a:xfrm>
            <a:off x="641774" y="623275"/>
            <a:ext cx="10905053" cy="3927763"/>
          </a:xfrm>
        </p:spPr>
        <p:txBody>
          <a:bodyPr anchor="b">
            <a:noAutofit/>
          </a:bodyPr>
          <a:lstStyle/>
          <a:p>
            <a:pPr algn="l"/>
            <a:r>
              <a:rPr lang="en-US" sz="10000" dirty="0"/>
              <a:t>Cybersecurity Awareness Training </a:t>
            </a:r>
          </a:p>
        </p:txBody>
      </p:sp>
      <p:sp>
        <p:nvSpPr>
          <p:cNvPr id="3" name="Subtitle 2">
            <a:extLst>
              <a:ext uri="{FF2B5EF4-FFF2-40B4-BE49-F238E27FC236}">
                <a16:creationId xmlns:a16="http://schemas.microsoft.com/office/drawing/2014/main" id="{9980E983-E84B-C5C0-3CE4-39B3B4CB65FD}"/>
              </a:ext>
            </a:extLst>
          </p:cNvPr>
          <p:cNvSpPr>
            <a:spLocks noGrp="1"/>
          </p:cNvSpPr>
          <p:nvPr>
            <p:ph type="subTitle" idx="1"/>
          </p:nvPr>
        </p:nvSpPr>
        <p:spPr>
          <a:xfrm>
            <a:off x="641774" y="4582814"/>
            <a:ext cx="8719041" cy="1312657"/>
          </a:xfrm>
        </p:spPr>
        <p:txBody>
          <a:bodyPr anchor="t">
            <a:noAutofit/>
          </a:bodyPr>
          <a:lstStyle/>
          <a:p>
            <a:pPr algn="l"/>
            <a:r>
              <a:rPr lang="en-US" sz="3600" dirty="0"/>
              <a:t>Employees should undergo annual training on the importance of cybersecurity and how to prevent and respond to an incident</a:t>
            </a:r>
          </a:p>
        </p:txBody>
      </p:sp>
      <p:pic>
        <p:nvPicPr>
          <p:cNvPr id="4" name="Picture 3" descr="Logo, company name&#10;&#10;Description automatically generated">
            <a:extLst>
              <a:ext uri="{FF2B5EF4-FFF2-40B4-BE49-F238E27FC236}">
                <a16:creationId xmlns:a16="http://schemas.microsoft.com/office/drawing/2014/main" id="{2BCFEDFB-C83A-7646-CEBF-C7D0095899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692677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58EB4B-037A-2280-FD76-9EFE4AE42249}"/>
              </a:ext>
            </a:extLst>
          </p:cNvPr>
          <p:cNvPicPr>
            <a:picLocks noChangeAspect="1"/>
          </p:cNvPicPr>
          <p:nvPr/>
        </p:nvPicPr>
        <p:blipFill>
          <a:blip r:embed="rId3"/>
          <a:srcRect l="7604" r="12379"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6CBA51-9B77-D798-D6F7-931CA47EFECA}"/>
              </a:ext>
            </a:extLst>
          </p:cNvPr>
          <p:cNvSpPr>
            <a:spLocks noGrp="1"/>
          </p:cNvSpPr>
          <p:nvPr>
            <p:ph type="title"/>
          </p:nvPr>
        </p:nvSpPr>
        <p:spPr>
          <a:xfrm>
            <a:off x="254524" y="365125"/>
            <a:ext cx="4754356" cy="1899912"/>
          </a:xfrm>
        </p:spPr>
        <p:txBody>
          <a:bodyPr>
            <a:normAutofit/>
          </a:bodyPr>
          <a:lstStyle/>
          <a:p>
            <a:r>
              <a:rPr lang="en-US" sz="5400" dirty="0"/>
              <a:t>Free Workshops</a:t>
            </a:r>
          </a:p>
        </p:txBody>
      </p:sp>
      <p:sp>
        <p:nvSpPr>
          <p:cNvPr id="3" name="Content Placeholder 2">
            <a:extLst>
              <a:ext uri="{FF2B5EF4-FFF2-40B4-BE49-F238E27FC236}">
                <a16:creationId xmlns:a16="http://schemas.microsoft.com/office/drawing/2014/main" id="{064831FA-B541-9032-0E93-43482A754F5F}"/>
              </a:ext>
            </a:extLst>
          </p:cNvPr>
          <p:cNvSpPr>
            <a:spLocks noGrp="1"/>
          </p:cNvSpPr>
          <p:nvPr>
            <p:ph idx="1"/>
          </p:nvPr>
        </p:nvSpPr>
        <p:spPr>
          <a:xfrm>
            <a:off x="254524" y="2434201"/>
            <a:ext cx="4405865" cy="3742762"/>
          </a:xfrm>
        </p:spPr>
        <p:txBody>
          <a:bodyPr>
            <a:normAutofit/>
          </a:bodyPr>
          <a:lstStyle/>
          <a:p>
            <a:r>
              <a:rPr lang="en-US" sz="3600" dirty="0"/>
              <a:t>Cybersecurity 101 Training for Water Systems Webinar</a:t>
            </a:r>
          </a:p>
          <a:p>
            <a:r>
              <a:rPr lang="en-US" sz="3600" dirty="0"/>
              <a:t>What we talked about today and more</a:t>
            </a:r>
          </a:p>
        </p:txBody>
      </p:sp>
      <p:pic>
        <p:nvPicPr>
          <p:cNvPr id="4" name="Picture 3" descr="Logo, company name&#10;&#10;Description automatically generated">
            <a:extLst>
              <a:ext uri="{FF2B5EF4-FFF2-40B4-BE49-F238E27FC236}">
                <a16:creationId xmlns:a16="http://schemas.microsoft.com/office/drawing/2014/main" id="{32BE5658-CADE-55C1-43C4-4CECEFCF240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247211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ybersecurity and Food Defense: Establishing an ISAC for the Food and  Agriculture Sector | Food Safety">
            <a:extLst>
              <a:ext uri="{FF2B5EF4-FFF2-40B4-BE49-F238E27FC236}">
                <a16:creationId xmlns:a16="http://schemas.microsoft.com/office/drawing/2014/main" id="{022D1413-0225-06B9-4B23-919C09CFD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6" t="9091" r="2521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371094" y="1161288"/>
            <a:ext cx="3438144" cy="1124712"/>
          </a:xfrm>
        </p:spPr>
        <p:txBody>
          <a:bodyPr vert="horz" lIns="91440" tIns="45720" rIns="91440" bIns="45720" rtlCol="0" anchor="b">
            <a:normAutofit/>
          </a:bodyPr>
          <a:lstStyle/>
          <a:p>
            <a:pPr algn="l"/>
            <a:r>
              <a:rPr lang="en-US" sz="2800"/>
              <a:t>THANK YOU</a:t>
            </a:r>
          </a:p>
        </p:txBody>
      </p:sp>
      <p:sp>
        <p:nvSpPr>
          <p:cNvPr id="2064" name="Rectangle 205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5" name="Rectangle 206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371093" y="2718054"/>
            <a:ext cx="3558355" cy="3207258"/>
          </a:xfrm>
        </p:spPr>
        <p:txBody>
          <a:bodyPr vert="horz" lIns="91440" tIns="45720" rIns="91440" bIns="45720" rtlCol="0" anchor="t">
            <a:normAutofit/>
          </a:bodyPr>
          <a:lstStyle/>
          <a:p>
            <a:pPr algn="l"/>
            <a:r>
              <a:rPr lang="en-US" sz="1700" dirty="0"/>
              <a:t>For more information, please contact: </a:t>
            </a:r>
          </a:p>
          <a:p>
            <a:pPr indent="-228600" algn="l">
              <a:buFont typeface="Arial" panose="020B0604020202020204" pitchFamily="34" charset="0"/>
              <a:buChar char="•"/>
            </a:pPr>
            <a:r>
              <a:rPr lang="en-US" sz="1700" dirty="0"/>
              <a:t>Capacity Development</a:t>
            </a:r>
          </a:p>
          <a:p>
            <a:pPr indent="-228600" algn="l">
              <a:buFont typeface="Arial" panose="020B0604020202020204" pitchFamily="34" charset="0"/>
              <a:buChar char="•"/>
            </a:pPr>
            <a:r>
              <a:rPr lang="en-US" sz="1700" dirty="0"/>
              <a:t>Water Quality Division - DEQ</a:t>
            </a:r>
          </a:p>
          <a:p>
            <a:pPr indent="-228600" algn="l">
              <a:buFont typeface="Arial" panose="020B0604020202020204" pitchFamily="34" charset="0"/>
              <a:buChar char="•"/>
            </a:pPr>
            <a:r>
              <a:rPr lang="en-US" sz="1700" dirty="0"/>
              <a:t> Lisa Stewart (405) 702-8270</a:t>
            </a:r>
          </a:p>
          <a:p>
            <a:pPr indent="-228600" algn="l">
              <a:buFont typeface="Arial" panose="020B0604020202020204" pitchFamily="34" charset="0"/>
              <a:buChar char="•"/>
            </a:pPr>
            <a:r>
              <a:rPr lang="en-US" sz="1700" dirty="0"/>
              <a:t>DEQ.CapDev@deq.ok.gov</a:t>
            </a:r>
          </a:p>
        </p:txBody>
      </p:sp>
      <p:pic>
        <p:nvPicPr>
          <p:cNvPr id="8" name="Picture 7">
            <a:extLst>
              <a:ext uri="{FF2B5EF4-FFF2-40B4-BE49-F238E27FC236}">
                <a16:creationId xmlns:a16="http://schemas.microsoft.com/office/drawing/2014/main" id="{8DAA5779-DCE5-5FA1-E1FE-5F5198FD29A0}"/>
              </a:ext>
            </a:extLst>
          </p:cNvPr>
          <p:cNvPicPr>
            <a:picLocks noChangeAspect="1"/>
          </p:cNvPicPr>
          <p:nvPr/>
        </p:nvPicPr>
        <p:blipFill>
          <a:blip r:embed="rId4"/>
          <a:stretch>
            <a:fillRect/>
          </a:stretch>
        </p:blipFill>
        <p:spPr>
          <a:xfrm>
            <a:off x="2643588" y="278568"/>
            <a:ext cx="1759800" cy="1765440"/>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Picture 3" descr="Logo, company name&#10;&#10;Description automatically generated">
            <a:extLst>
              <a:ext uri="{FF2B5EF4-FFF2-40B4-BE49-F238E27FC236}">
                <a16:creationId xmlns:a16="http://schemas.microsoft.com/office/drawing/2014/main" id="{27752894-891F-CD0F-57E5-5CC3476C7BB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436493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5EE78-CD41-0E5B-0653-E8E3EE3B4558}"/>
              </a:ext>
            </a:extLst>
          </p:cNvPr>
          <p:cNvSpPr>
            <a:spLocks noGrp="1"/>
          </p:cNvSpPr>
          <p:nvPr>
            <p:ph type="title"/>
          </p:nvPr>
        </p:nvSpPr>
        <p:spPr>
          <a:xfrm>
            <a:off x="5342592" y="807308"/>
            <a:ext cx="6491417" cy="684735"/>
          </a:xfrm>
        </p:spPr>
        <p:txBody>
          <a:bodyPr>
            <a:noAutofit/>
          </a:bodyPr>
          <a:lstStyle/>
          <a:p>
            <a:r>
              <a:rPr lang="en-US" sz="4400" dirty="0"/>
              <a:t>Preparation</a:t>
            </a:r>
          </a:p>
        </p:txBody>
      </p:sp>
      <p:sp>
        <p:nvSpPr>
          <p:cNvPr id="3" name="Text Placeholder 2">
            <a:extLst>
              <a:ext uri="{FF2B5EF4-FFF2-40B4-BE49-F238E27FC236}">
                <a16:creationId xmlns:a16="http://schemas.microsoft.com/office/drawing/2014/main" id="{684AA05F-9A4B-2476-09E2-4E327E5CCB45}"/>
              </a:ext>
            </a:extLst>
          </p:cNvPr>
          <p:cNvSpPr>
            <a:spLocks noGrp="1"/>
          </p:cNvSpPr>
          <p:nvPr>
            <p:ph type="body" idx="1"/>
          </p:nvPr>
        </p:nvSpPr>
        <p:spPr>
          <a:xfrm>
            <a:off x="5532777" y="1542547"/>
            <a:ext cx="3353556" cy="590152"/>
          </a:xfrm>
        </p:spPr>
        <p:txBody>
          <a:bodyPr/>
          <a:lstStyle/>
          <a:p>
            <a:r>
              <a:rPr lang="en-US" sz="3200" dirty="0"/>
              <a:t>Build a Plan</a:t>
            </a:r>
          </a:p>
        </p:txBody>
      </p:sp>
      <p:sp>
        <p:nvSpPr>
          <p:cNvPr id="4" name="Content Placeholder 3">
            <a:extLst>
              <a:ext uri="{FF2B5EF4-FFF2-40B4-BE49-F238E27FC236}">
                <a16:creationId xmlns:a16="http://schemas.microsoft.com/office/drawing/2014/main" id="{7523EDF0-2625-B5BD-970B-A62CC782BA0A}"/>
              </a:ext>
            </a:extLst>
          </p:cNvPr>
          <p:cNvSpPr>
            <a:spLocks noGrp="1"/>
          </p:cNvSpPr>
          <p:nvPr>
            <p:ph sz="half" idx="2"/>
          </p:nvPr>
        </p:nvSpPr>
        <p:spPr>
          <a:xfrm>
            <a:off x="5532777" y="2366459"/>
            <a:ext cx="2882475" cy="1062542"/>
          </a:xfrm>
        </p:spPr>
        <p:txBody>
          <a:bodyPr>
            <a:noAutofit/>
          </a:bodyPr>
          <a:lstStyle/>
          <a:p>
            <a:pPr marL="285750" indent="-285750">
              <a:buFont typeface="Arial" panose="020B0604020202020204" pitchFamily="34" charset="0"/>
              <a:buChar char="•"/>
            </a:pPr>
            <a:r>
              <a:rPr lang="en-US" sz="1800" dirty="0"/>
              <a:t>Unique to each system</a:t>
            </a:r>
          </a:p>
          <a:p>
            <a:pPr marL="285750" indent="-285750">
              <a:buFont typeface="Arial" panose="020B0604020202020204" pitchFamily="34" charset="0"/>
              <a:buChar char="•"/>
            </a:pPr>
            <a:r>
              <a:rPr lang="en-US" sz="1800" dirty="0"/>
              <a:t>Roles and Responsibilities</a:t>
            </a:r>
          </a:p>
          <a:p>
            <a:pPr marL="285750" indent="-285750">
              <a:buFont typeface="Arial" panose="020B0604020202020204" pitchFamily="34" charset="0"/>
              <a:buChar char="•"/>
            </a:pPr>
            <a:r>
              <a:rPr lang="en-US" sz="1800" dirty="0"/>
              <a:t>Aware of vulnerabilities</a:t>
            </a:r>
          </a:p>
        </p:txBody>
      </p:sp>
      <p:sp>
        <p:nvSpPr>
          <p:cNvPr id="5" name="Text Placeholder 4">
            <a:extLst>
              <a:ext uri="{FF2B5EF4-FFF2-40B4-BE49-F238E27FC236}">
                <a16:creationId xmlns:a16="http://schemas.microsoft.com/office/drawing/2014/main" id="{63F50DF1-D1D1-151E-3A1F-7C814D07E864}"/>
              </a:ext>
            </a:extLst>
          </p:cNvPr>
          <p:cNvSpPr>
            <a:spLocks noGrp="1"/>
          </p:cNvSpPr>
          <p:nvPr>
            <p:ph type="body" sz="quarter" idx="3"/>
          </p:nvPr>
        </p:nvSpPr>
        <p:spPr>
          <a:xfrm>
            <a:off x="5504845" y="3986493"/>
            <a:ext cx="2896671" cy="482967"/>
          </a:xfrm>
        </p:spPr>
        <p:txBody>
          <a:bodyPr/>
          <a:lstStyle/>
          <a:p>
            <a:r>
              <a:rPr lang="en-US" sz="3200" dirty="0"/>
              <a:t>Mitigation</a:t>
            </a:r>
          </a:p>
        </p:txBody>
      </p:sp>
      <p:sp>
        <p:nvSpPr>
          <p:cNvPr id="6" name="Content Placeholder 5">
            <a:extLst>
              <a:ext uri="{FF2B5EF4-FFF2-40B4-BE49-F238E27FC236}">
                <a16:creationId xmlns:a16="http://schemas.microsoft.com/office/drawing/2014/main" id="{AF2183B9-FF55-D320-8AC2-E3909835BCB8}"/>
              </a:ext>
            </a:extLst>
          </p:cNvPr>
          <p:cNvSpPr>
            <a:spLocks noGrp="1"/>
          </p:cNvSpPr>
          <p:nvPr>
            <p:ph sz="quarter" idx="4"/>
          </p:nvPr>
        </p:nvSpPr>
        <p:spPr>
          <a:xfrm>
            <a:off x="5504844" y="4656471"/>
            <a:ext cx="2896671" cy="1394221"/>
          </a:xfrm>
        </p:spPr>
        <p:txBody>
          <a:bodyPr>
            <a:noAutofit/>
          </a:bodyPr>
          <a:lstStyle/>
          <a:p>
            <a:pPr marL="285750" indent="-285750">
              <a:buFont typeface="Arial" panose="020B0604020202020204" pitchFamily="34" charset="0"/>
              <a:buChar char="•"/>
            </a:pPr>
            <a:r>
              <a:rPr lang="en-US" sz="1800" dirty="0"/>
              <a:t>Controls and safeguards</a:t>
            </a:r>
          </a:p>
          <a:p>
            <a:pPr marL="285750" indent="-285750">
              <a:buFont typeface="Arial" panose="020B0604020202020204" pitchFamily="34" charset="0"/>
              <a:buChar char="•"/>
            </a:pPr>
            <a:r>
              <a:rPr lang="en-US" sz="1800" dirty="0"/>
              <a:t>System backups</a:t>
            </a:r>
          </a:p>
          <a:p>
            <a:pPr marL="285750" indent="-285750">
              <a:buFont typeface="Arial" panose="020B0604020202020204" pitchFamily="34" charset="0"/>
              <a:buChar char="•"/>
            </a:pPr>
            <a:r>
              <a:rPr lang="en-US" sz="1800" dirty="0"/>
              <a:t>Sufficient logging practices</a:t>
            </a:r>
          </a:p>
          <a:p>
            <a:pPr marL="285750" indent="-285750">
              <a:buFont typeface="Arial" panose="020B0604020202020204" pitchFamily="34" charset="0"/>
              <a:buChar char="•"/>
            </a:pPr>
            <a:r>
              <a:rPr lang="en-US" sz="1800" dirty="0"/>
              <a:t>Basic training</a:t>
            </a:r>
          </a:p>
        </p:txBody>
      </p:sp>
      <p:sp>
        <p:nvSpPr>
          <p:cNvPr id="7" name="Text Placeholder 6">
            <a:extLst>
              <a:ext uri="{FF2B5EF4-FFF2-40B4-BE49-F238E27FC236}">
                <a16:creationId xmlns:a16="http://schemas.microsoft.com/office/drawing/2014/main" id="{5F1288FF-EB6D-6D11-2B71-1AAA9D63AEED}"/>
              </a:ext>
            </a:extLst>
          </p:cNvPr>
          <p:cNvSpPr>
            <a:spLocks noGrp="1"/>
          </p:cNvSpPr>
          <p:nvPr>
            <p:ph type="body" idx="13"/>
          </p:nvPr>
        </p:nvSpPr>
        <p:spPr>
          <a:xfrm>
            <a:off x="8844121" y="2815687"/>
            <a:ext cx="3205001" cy="590153"/>
          </a:xfrm>
        </p:spPr>
        <p:txBody>
          <a:bodyPr/>
          <a:lstStyle/>
          <a:p>
            <a:r>
              <a:rPr lang="en-US" sz="3200" dirty="0"/>
              <a:t>Community Resources </a:t>
            </a:r>
          </a:p>
        </p:txBody>
      </p:sp>
      <p:sp>
        <p:nvSpPr>
          <p:cNvPr id="8" name="Content Placeholder 7">
            <a:extLst>
              <a:ext uri="{FF2B5EF4-FFF2-40B4-BE49-F238E27FC236}">
                <a16:creationId xmlns:a16="http://schemas.microsoft.com/office/drawing/2014/main" id="{03F0E22F-757F-8AF9-83AD-18AF3F06A756}"/>
              </a:ext>
            </a:extLst>
          </p:cNvPr>
          <p:cNvSpPr>
            <a:spLocks noGrp="1"/>
          </p:cNvSpPr>
          <p:nvPr>
            <p:ph sz="half" idx="14"/>
          </p:nvPr>
        </p:nvSpPr>
        <p:spPr>
          <a:xfrm>
            <a:off x="8986999" y="3678229"/>
            <a:ext cx="2491529" cy="2131217"/>
          </a:xfrm>
        </p:spPr>
        <p:txBody>
          <a:bodyPr>
            <a:normAutofit fontScale="85000" lnSpcReduction="20000"/>
          </a:bodyPr>
          <a:lstStyle/>
          <a:p>
            <a:pPr marL="285750" indent="-285750">
              <a:buFont typeface="Arial" panose="020B0604020202020204" pitchFamily="34" charset="0"/>
              <a:buChar char="•"/>
            </a:pPr>
            <a:r>
              <a:rPr lang="en-US" sz="2100" dirty="0"/>
              <a:t>DEQ</a:t>
            </a:r>
          </a:p>
          <a:p>
            <a:pPr marL="285750" indent="-285750">
              <a:buFont typeface="Arial" panose="020B0604020202020204" pitchFamily="34" charset="0"/>
              <a:buChar char="•"/>
            </a:pPr>
            <a:r>
              <a:rPr lang="en-US" sz="2100" dirty="0"/>
              <a:t>AWWA</a:t>
            </a:r>
          </a:p>
          <a:p>
            <a:pPr marL="285750" indent="-285750">
              <a:buFont typeface="Arial" panose="020B0604020202020204" pitchFamily="34" charset="0"/>
              <a:buChar char="•"/>
            </a:pPr>
            <a:r>
              <a:rPr lang="en-US" sz="2100" dirty="0" err="1"/>
              <a:t>SoonerWARN</a:t>
            </a:r>
            <a:endParaRPr lang="en-US" sz="2100" dirty="0"/>
          </a:p>
          <a:p>
            <a:pPr marL="285750" indent="-285750">
              <a:buFont typeface="Arial" panose="020B0604020202020204" pitchFamily="34" charset="0"/>
              <a:buChar char="•"/>
            </a:pPr>
            <a:r>
              <a:rPr lang="en-US" sz="2100" dirty="0"/>
              <a:t>EPA</a:t>
            </a:r>
          </a:p>
          <a:p>
            <a:pPr marL="285750" indent="-285750">
              <a:buFont typeface="Arial" panose="020B0604020202020204" pitchFamily="34" charset="0"/>
              <a:buChar char="•"/>
            </a:pPr>
            <a:r>
              <a:rPr lang="en-US" sz="2100" dirty="0"/>
              <a:t>CISA</a:t>
            </a:r>
          </a:p>
          <a:p>
            <a:pPr marL="285750" indent="-285750">
              <a:buFont typeface="Arial" panose="020B0604020202020204" pitchFamily="34" charset="0"/>
              <a:buChar char="•"/>
            </a:pPr>
            <a:r>
              <a:rPr lang="en-US" sz="2100" dirty="0" err="1"/>
              <a:t>WaterISAC</a:t>
            </a:r>
            <a:endParaRPr lang="en-US" sz="2100" dirty="0"/>
          </a:p>
          <a:p>
            <a:pPr marL="285750" indent="-285750">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0D770CAA-4539-EA55-2AD2-2D61913F140B}"/>
              </a:ext>
            </a:extLst>
          </p:cNvPr>
          <p:cNvPicPr>
            <a:picLocks noChangeAspect="1"/>
          </p:cNvPicPr>
          <p:nvPr/>
        </p:nvPicPr>
        <p:blipFill>
          <a:blip r:embed="rId3"/>
          <a:stretch>
            <a:fillRect/>
          </a:stretch>
        </p:blipFill>
        <p:spPr>
          <a:xfrm>
            <a:off x="142878" y="169468"/>
            <a:ext cx="5083672" cy="6519063"/>
          </a:xfrm>
          <a:prstGeom prst="rect">
            <a:avLst/>
          </a:prstGeom>
        </p:spPr>
      </p:pic>
      <p:cxnSp>
        <p:nvCxnSpPr>
          <p:cNvPr id="17" name="Straight Connector 16">
            <a:extLst>
              <a:ext uri="{FF2B5EF4-FFF2-40B4-BE49-F238E27FC236}">
                <a16:creationId xmlns:a16="http://schemas.microsoft.com/office/drawing/2014/main" id="{BD214A20-1046-4181-9F2D-DCD0F90D2A85}"/>
              </a:ext>
            </a:extLst>
          </p:cNvPr>
          <p:cNvCxnSpPr/>
          <p:nvPr/>
        </p:nvCxnSpPr>
        <p:spPr>
          <a:xfrm>
            <a:off x="5342594" y="1372525"/>
            <a:ext cx="6491416"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18EABE4C-2DFF-E0AD-F0DC-F0529E1D8C01}"/>
              </a:ext>
            </a:extLst>
          </p:cNvPr>
          <p:cNvCxnSpPr>
            <a:cxnSpLocks/>
          </p:cNvCxnSpPr>
          <p:nvPr/>
        </p:nvCxnSpPr>
        <p:spPr>
          <a:xfrm>
            <a:off x="5433921" y="2132699"/>
            <a:ext cx="272225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F3888810-38A8-C17E-10C3-54A38D8FBC12}"/>
              </a:ext>
            </a:extLst>
          </p:cNvPr>
          <p:cNvCxnSpPr>
            <a:cxnSpLocks/>
          </p:cNvCxnSpPr>
          <p:nvPr/>
        </p:nvCxnSpPr>
        <p:spPr>
          <a:xfrm>
            <a:off x="5405989" y="4496522"/>
            <a:ext cx="272225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a:extLst>
              <a:ext uri="{FF2B5EF4-FFF2-40B4-BE49-F238E27FC236}">
                <a16:creationId xmlns:a16="http://schemas.microsoft.com/office/drawing/2014/main" id="{3063A629-954D-C341-1D9B-94A0CA1BAD7F}"/>
              </a:ext>
            </a:extLst>
          </p:cNvPr>
          <p:cNvCxnSpPr>
            <a:cxnSpLocks/>
          </p:cNvCxnSpPr>
          <p:nvPr/>
        </p:nvCxnSpPr>
        <p:spPr>
          <a:xfrm>
            <a:off x="8670609" y="3545281"/>
            <a:ext cx="3205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a:extLst>
              <a:ext uri="{FF2B5EF4-FFF2-40B4-BE49-F238E27FC236}">
                <a16:creationId xmlns:a16="http://schemas.microsoft.com/office/drawing/2014/main" id="{BCED1BA6-517C-75FC-D8B5-B18015021C31}"/>
              </a:ext>
            </a:extLst>
          </p:cNvPr>
          <p:cNvCxnSpPr/>
          <p:nvPr/>
        </p:nvCxnSpPr>
        <p:spPr>
          <a:xfrm>
            <a:off x="5342592" y="1501275"/>
            <a:ext cx="6491416"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E2FE50A9-CE62-F0B3-7689-35D8B0869592}"/>
              </a:ext>
            </a:extLst>
          </p:cNvPr>
          <p:cNvCxnSpPr/>
          <p:nvPr/>
        </p:nvCxnSpPr>
        <p:spPr>
          <a:xfrm>
            <a:off x="5342592" y="524097"/>
            <a:ext cx="6491416"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7" name="Straight Connector 26">
            <a:extLst>
              <a:ext uri="{FF2B5EF4-FFF2-40B4-BE49-F238E27FC236}">
                <a16:creationId xmlns:a16="http://schemas.microsoft.com/office/drawing/2014/main" id="{7640D638-4745-013F-0F5D-791F1C46A535}"/>
              </a:ext>
            </a:extLst>
          </p:cNvPr>
          <p:cNvCxnSpPr/>
          <p:nvPr/>
        </p:nvCxnSpPr>
        <p:spPr>
          <a:xfrm>
            <a:off x="5342592" y="388173"/>
            <a:ext cx="6491416" cy="0"/>
          </a:xfrm>
          <a:prstGeom prst="line">
            <a:avLst/>
          </a:prstGeom>
          <a:ln/>
        </p:spPr>
        <p:style>
          <a:lnRef idx="2">
            <a:schemeClr val="accent2"/>
          </a:lnRef>
          <a:fillRef idx="0">
            <a:schemeClr val="accent2"/>
          </a:fillRef>
          <a:effectRef idx="1">
            <a:schemeClr val="accent2"/>
          </a:effectRef>
          <a:fontRef idx="minor">
            <a:schemeClr val="tx1"/>
          </a:fontRef>
        </p:style>
      </p:cxnSp>
      <p:pic>
        <p:nvPicPr>
          <p:cNvPr id="9" name="Picture 8" descr="Logo, company name&#10;&#10;Description automatically generated">
            <a:extLst>
              <a:ext uri="{FF2B5EF4-FFF2-40B4-BE49-F238E27FC236}">
                <a16:creationId xmlns:a16="http://schemas.microsoft.com/office/drawing/2014/main" id="{279AE4D2-1B20-4E69-DC4C-862796E30D1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66195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B6195-D7E0-4EFE-FA47-C6DCF4EB9BDD}"/>
              </a:ext>
            </a:extLst>
          </p:cNvPr>
          <p:cNvSpPr>
            <a:spLocks noGrp="1"/>
          </p:cNvSpPr>
          <p:nvPr>
            <p:ph type="title"/>
          </p:nvPr>
        </p:nvSpPr>
        <p:spPr>
          <a:xfrm>
            <a:off x="0" y="0"/>
            <a:ext cx="12192000" cy="1054443"/>
          </a:xfrm>
        </p:spPr>
        <p:txBody>
          <a:bodyPr>
            <a:normAutofit/>
          </a:bodyPr>
          <a:lstStyle/>
          <a:p>
            <a:r>
              <a:rPr lang="en-US" sz="4800" dirty="0"/>
              <a:t>Detection &amp; Analysis</a:t>
            </a:r>
          </a:p>
        </p:txBody>
      </p:sp>
      <p:sp>
        <p:nvSpPr>
          <p:cNvPr id="3" name="Text Placeholder 2">
            <a:extLst>
              <a:ext uri="{FF2B5EF4-FFF2-40B4-BE49-F238E27FC236}">
                <a16:creationId xmlns:a16="http://schemas.microsoft.com/office/drawing/2014/main" id="{9B9C0BA2-7904-59AA-944B-3A1A889DA08A}"/>
              </a:ext>
            </a:extLst>
          </p:cNvPr>
          <p:cNvSpPr>
            <a:spLocks noGrp="1"/>
          </p:cNvSpPr>
          <p:nvPr>
            <p:ph type="body" idx="1"/>
          </p:nvPr>
        </p:nvSpPr>
        <p:spPr>
          <a:xfrm>
            <a:off x="1121529" y="1013305"/>
            <a:ext cx="1986259" cy="410974"/>
          </a:xfrm>
        </p:spPr>
        <p:txBody>
          <a:bodyPr/>
          <a:lstStyle/>
          <a:p>
            <a:pPr algn="ctr"/>
            <a:r>
              <a:rPr lang="en-US" sz="3200" dirty="0"/>
              <a:t>Validate</a:t>
            </a:r>
          </a:p>
        </p:txBody>
      </p:sp>
      <p:sp>
        <p:nvSpPr>
          <p:cNvPr id="4" name="Content Placeholder 3">
            <a:extLst>
              <a:ext uri="{FF2B5EF4-FFF2-40B4-BE49-F238E27FC236}">
                <a16:creationId xmlns:a16="http://schemas.microsoft.com/office/drawing/2014/main" id="{022B538A-2B99-7BE8-90FF-B6B0D3FBAF6F}"/>
              </a:ext>
            </a:extLst>
          </p:cNvPr>
          <p:cNvSpPr>
            <a:spLocks noGrp="1"/>
          </p:cNvSpPr>
          <p:nvPr>
            <p:ph sz="half" idx="2"/>
          </p:nvPr>
        </p:nvSpPr>
        <p:spPr>
          <a:xfrm>
            <a:off x="406962" y="1680974"/>
            <a:ext cx="3526605" cy="2344271"/>
          </a:xfrm>
        </p:spPr>
        <p:txBody>
          <a:bodyPr>
            <a:normAutofit/>
          </a:bodyPr>
          <a:lstStyle/>
          <a:p>
            <a:pPr marL="285750" indent="-285750">
              <a:buFont typeface="Arial" panose="020B0604020202020204" pitchFamily="34" charset="0"/>
              <a:buChar char="•"/>
            </a:pPr>
            <a:r>
              <a:rPr lang="en-US" sz="2200" dirty="0"/>
              <a:t>Unusual system behavior</a:t>
            </a:r>
          </a:p>
          <a:p>
            <a:pPr marL="285750" indent="-285750">
              <a:buFont typeface="Arial" panose="020B0604020202020204" pitchFamily="34" charset="0"/>
              <a:buChar char="•"/>
            </a:pPr>
            <a:r>
              <a:rPr lang="en-US" sz="2200" dirty="0"/>
              <a:t>Unfamiliar network activity</a:t>
            </a:r>
          </a:p>
          <a:p>
            <a:pPr marL="285750" indent="-285750">
              <a:buFont typeface="Arial" panose="020B0604020202020204" pitchFamily="34" charset="0"/>
              <a:buChar char="•"/>
            </a:pPr>
            <a:r>
              <a:rPr lang="en-US" sz="2200" dirty="0"/>
              <a:t>Unexplained data loss or modification</a:t>
            </a:r>
          </a:p>
        </p:txBody>
      </p:sp>
      <p:sp>
        <p:nvSpPr>
          <p:cNvPr id="5" name="Text Placeholder 4">
            <a:extLst>
              <a:ext uri="{FF2B5EF4-FFF2-40B4-BE49-F238E27FC236}">
                <a16:creationId xmlns:a16="http://schemas.microsoft.com/office/drawing/2014/main" id="{B2C5FDB0-B906-CB6E-1046-2C6449E7BAAB}"/>
              </a:ext>
            </a:extLst>
          </p:cNvPr>
          <p:cNvSpPr>
            <a:spLocks noGrp="1"/>
          </p:cNvSpPr>
          <p:nvPr>
            <p:ph type="body" sz="quarter" idx="3"/>
          </p:nvPr>
        </p:nvSpPr>
        <p:spPr>
          <a:xfrm>
            <a:off x="4268267" y="3602791"/>
            <a:ext cx="3655463" cy="498426"/>
          </a:xfrm>
        </p:spPr>
        <p:txBody>
          <a:bodyPr/>
          <a:lstStyle/>
          <a:p>
            <a:pPr algn="ctr"/>
            <a:r>
              <a:rPr lang="en-US" sz="3200" dirty="0"/>
              <a:t>Report</a:t>
            </a:r>
          </a:p>
        </p:txBody>
      </p:sp>
      <p:sp>
        <p:nvSpPr>
          <p:cNvPr id="6" name="Content Placeholder 5">
            <a:extLst>
              <a:ext uri="{FF2B5EF4-FFF2-40B4-BE49-F238E27FC236}">
                <a16:creationId xmlns:a16="http://schemas.microsoft.com/office/drawing/2014/main" id="{7555C22A-948F-84C5-3F79-84056F309D20}"/>
              </a:ext>
            </a:extLst>
          </p:cNvPr>
          <p:cNvSpPr>
            <a:spLocks noGrp="1"/>
          </p:cNvSpPr>
          <p:nvPr>
            <p:ph sz="quarter" idx="4"/>
          </p:nvPr>
        </p:nvSpPr>
        <p:spPr>
          <a:xfrm>
            <a:off x="4268269" y="4025245"/>
            <a:ext cx="3526606" cy="2639083"/>
          </a:xfrm>
        </p:spPr>
        <p:txBody>
          <a:bodyPr>
            <a:noAutofit/>
          </a:bodyPr>
          <a:lstStyle/>
          <a:p>
            <a:pPr marL="285750" indent="-285750">
              <a:buFont typeface="Arial" panose="020B0604020202020204" pitchFamily="34" charset="0"/>
              <a:buChar char="•"/>
            </a:pPr>
            <a:r>
              <a:rPr lang="en-US" sz="2200" dirty="0"/>
              <a:t>Organizational</a:t>
            </a:r>
          </a:p>
          <a:p>
            <a:pPr marL="285750" indent="-285750">
              <a:buFont typeface="Arial" panose="020B0604020202020204" pitchFamily="34" charset="0"/>
              <a:buChar char="•"/>
            </a:pPr>
            <a:r>
              <a:rPr lang="en-US" sz="2200" dirty="0"/>
              <a:t>State Level</a:t>
            </a:r>
          </a:p>
          <a:p>
            <a:pPr marL="285750" indent="-285750">
              <a:buFont typeface="Arial" panose="020B0604020202020204" pitchFamily="34" charset="0"/>
              <a:buChar char="•"/>
            </a:pPr>
            <a:r>
              <a:rPr lang="en-US" sz="2200" dirty="0"/>
              <a:t>Federal Level</a:t>
            </a:r>
          </a:p>
          <a:p>
            <a:pPr marL="742950" lvl="1" indent="-285750">
              <a:buFont typeface="Arial" panose="020B0604020202020204" pitchFamily="34" charset="0"/>
              <a:buChar char="•"/>
            </a:pPr>
            <a:r>
              <a:rPr lang="en-US" sz="2000" dirty="0"/>
              <a:t>EPA: </a:t>
            </a:r>
            <a:r>
              <a:rPr lang="en-US" sz="2000" dirty="0">
                <a:hlinkClick r:id="rId3"/>
              </a:rPr>
              <a:t>watercyberta@epa.gov</a:t>
            </a:r>
            <a:r>
              <a:rPr lang="en-US" sz="2000" dirty="0"/>
              <a:t> </a:t>
            </a:r>
          </a:p>
          <a:p>
            <a:pPr marL="742950" lvl="1" indent="-285750">
              <a:buFont typeface="Arial" panose="020B0604020202020204" pitchFamily="34" charset="0"/>
              <a:buChar char="•"/>
            </a:pPr>
            <a:r>
              <a:rPr lang="en-US" sz="2000" dirty="0"/>
              <a:t>CISA: </a:t>
            </a:r>
            <a:r>
              <a:rPr lang="en-US" sz="2000" dirty="0">
                <a:hlinkClick r:id="rId4"/>
              </a:rPr>
              <a:t>report@cisa.gov</a:t>
            </a:r>
            <a:r>
              <a:rPr lang="en-US" sz="2000" dirty="0"/>
              <a:t> </a:t>
            </a:r>
          </a:p>
          <a:p>
            <a:pPr marL="742950" lvl="1" indent="-285750">
              <a:buFont typeface="Arial" panose="020B0604020202020204" pitchFamily="34" charset="0"/>
              <a:buChar char="•"/>
            </a:pPr>
            <a:r>
              <a:rPr lang="en-US" sz="2000" dirty="0"/>
              <a:t>FBI: </a:t>
            </a:r>
            <a:r>
              <a:rPr lang="en-US" sz="2000" dirty="0">
                <a:hlinkClick r:id="rId5"/>
              </a:rPr>
              <a:t>www.ic3.gov</a:t>
            </a:r>
            <a:r>
              <a:rPr lang="en-US" sz="2000" dirty="0"/>
              <a:t> </a:t>
            </a:r>
          </a:p>
        </p:txBody>
      </p:sp>
      <p:sp>
        <p:nvSpPr>
          <p:cNvPr id="7" name="Text Placeholder 6">
            <a:extLst>
              <a:ext uri="{FF2B5EF4-FFF2-40B4-BE49-F238E27FC236}">
                <a16:creationId xmlns:a16="http://schemas.microsoft.com/office/drawing/2014/main" id="{606FD41B-C487-E639-D029-40270F2BFBDD}"/>
              </a:ext>
            </a:extLst>
          </p:cNvPr>
          <p:cNvSpPr>
            <a:spLocks noGrp="1"/>
          </p:cNvSpPr>
          <p:nvPr>
            <p:ph type="body" idx="13"/>
          </p:nvPr>
        </p:nvSpPr>
        <p:spPr>
          <a:xfrm>
            <a:off x="8025660" y="1863659"/>
            <a:ext cx="3880020" cy="450790"/>
          </a:xfrm>
        </p:spPr>
        <p:txBody>
          <a:bodyPr/>
          <a:lstStyle/>
          <a:p>
            <a:pPr algn="ctr"/>
            <a:r>
              <a:rPr lang="en-US" sz="3200" dirty="0"/>
              <a:t>Technical Analysis &amp; Support</a:t>
            </a:r>
          </a:p>
        </p:txBody>
      </p:sp>
      <p:sp>
        <p:nvSpPr>
          <p:cNvPr id="8" name="Content Placeholder 7">
            <a:extLst>
              <a:ext uri="{FF2B5EF4-FFF2-40B4-BE49-F238E27FC236}">
                <a16:creationId xmlns:a16="http://schemas.microsoft.com/office/drawing/2014/main" id="{6AA0CF82-28C0-3A81-E340-9D1DEF8EAF57}"/>
              </a:ext>
            </a:extLst>
          </p:cNvPr>
          <p:cNvSpPr>
            <a:spLocks noGrp="1"/>
          </p:cNvSpPr>
          <p:nvPr>
            <p:ph sz="half" idx="14"/>
          </p:nvPr>
        </p:nvSpPr>
        <p:spPr>
          <a:xfrm>
            <a:off x="8147222" y="2460395"/>
            <a:ext cx="3584270" cy="1315522"/>
          </a:xfrm>
        </p:spPr>
        <p:txBody>
          <a:bodyPr/>
          <a:lstStyle/>
          <a:p>
            <a:pPr marL="285750" indent="-285750">
              <a:buFont typeface="Arial" panose="020B0604020202020204" pitchFamily="34" charset="0"/>
              <a:buChar char="•"/>
            </a:pPr>
            <a:r>
              <a:rPr lang="en-US" sz="2200" dirty="0"/>
              <a:t>Onsite or virtual analysis and support</a:t>
            </a:r>
          </a:p>
          <a:p>
            <a:pPr marL="285750" indent="-285750">
              <a:buFont typeface="Arial" panose="020B0604020202020204" pitchFamily="34" charset="0"/>
              <a:buChar char="•"/>
            </a:pPr>
            <a:r>
              <a:rPr lang="en-US" sz="2200" dirty="0"/>
              <a:t>Tailored guidance</a:t>
            </a:r>
          </a:p>
          <a:p>
            <a:pPr marL="285750" indent="-285750">
              <a:buFont typeface="Arial" panose="020B0604020202020204" pitchFamily="34" charset="0"/>
              <a:buChar char="•"/>
            </a:pPr>
            <a:endParaRPr lang="en-US" dirty="0"/>
          </a:p>
        </p:txBody>
      </p:sp>
      <p:pic>
        <p:nvPicPr>
          <p:cNvPr id="12" name="Picture 11">
            <a:extLst>
              <a:ext uri="{FF2B5EF4-FFF2-40B4-BE49-F238E27FC236}">
                <a16:creationId xmlns:a16="http://schemas.microsoft.com/office/drawing/2014/main" id="{7C89814F-6A95-13B4-1A43-22930CE8959E}"/>
              </a:ext>
            </a:extLst>
          </p:cNvPr>
          <p:cNvPicPr>
            <a:picLocks noChangeAspect="1"/>
          </p:cNvPicPr>
          <p:nvPr/>
        </p:nvPicPr>
        <p:blipFill rotWithShape="1">
          <a:blip r:embed="rId6"/>
          <a:srcRect l="22376" t="1672" r="19543" b="5806"/>
          <a:stretch/>
        </p:blipFill>
        <p:spPr>
          <a:xfrm>
            <a:off x="4703805" y="1383141"/>
            <a:ext cx="2784389" cy="1900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2F4DDCF1-B0EF-DC9C-2F52-FF82DAC15C28}"/>
              </a:ext>
            </a:extLst>
          </p:cNvPr>
          <p:cNvPicPr>
            <a:picLocks noChangeAspect="1"/>
          </p:cNvPicPr>
          <p:nvPr/>
        </p:nvPicPr>
        <p:blipFill rotWithShape="1">
          <a:blip r:embed="rId7"/>
          <a:srcRect l="19521" r="11978"/>
          <a:stretch/>
        </p:blipFill>
        <p:spPr>
          <a:xfrm>
            <a:off x="8736226" y="4291471"/>
            <a:ext cx="2594919" cy="2157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DEAD93D8-1D1E-B5D4-1F0F-690C3CFAD3E2}"/>
              </a:ext>
            </a:extLst>
          </p:cNvPr>
          <p:cNvPicPr>
            <a:picLocks noChangeAspect="1"/>
          </p:cNvPicPr>
          <p:nvPr/>
        </p:nvPicPr>
        <p:blipFill rotWithShape="1">
          <a:blip r:embed="rId8"/>
          <a:srcRect l="23831" t="8316" r="9389" b="12545"/>
          <a:stretch/>
        </p:blipFill>
        <p:spPr>
          <a:xfrm>
            <a:off x="547337" y="4286794"/>
            <a:ext cx="2771445" cy="21890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Rectangle 14">
            <a:extLst>
              <a:ext uri="{FF2B5EF4-FFF2-40B4-BE49-F238E27FC236}">
                <a16:creationId xmlns:a16="http://schemas.microsoft.com/office/drawing/2014/main" id="{41F34EA5-9976-A1C5-33B5-4DEF5FEC55AE}"/>
              </a:ext>
            </a:extLst>
          </p:cNvPr>
          <p:cNvSpPr/>
          <p:nvPr/>
        </p:nvSpPr>
        <p:spPr>
          <a:xfrm>
            <a:off x="406961" y="895546"/>
            <a:ext cx="3526606" cy="3129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39A02F4-F5E3-8CC3-1EB3-20BEC1277250}"/>
              </a:ext>
            </a:extLst>
          </p:cNvPr>
          <p:cNvSpPr/>
          <p:nvPr/>
        </p:nvSpPr>
        <p:spPr>
          <a:xfrm>
            <a:off x="4268269" y="3573961"/>
            <a:ext cx="3526606" cy="32039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46CC16C-44A2-5E7A-F636-ED4710030F54}"/>
              </a:ext>
            </a:extLst>
          </p:cNvPr>
          <p:cNvSpPr/>
          <p:nvPr/>
        </p:nvSpPr>
        <p:spPr>
          <a:xfrm>
            <a:off x="8093676" y="895546"/>
            <a:ext cx="3691362" cy="3129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company name&#10;&#10;Description automatically generated">
            <a:extLst>
              <a:ext uri="{FF2B5EF4-FFF2-40B4-BE49-F238E27FC236}">
                <a16:creationId xmlns:a16="http://schemas.microsoft.com/office/drawing/2014/main" id="{AF0C213D-3090-23B4-DCA2-7BAD1DB31956}"/>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522540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7E8F-CEAB-2986-7789-68301B91DDB8}"/>
              </a:ext>
            </a:extLst>
          </p:cNvPr>
          <p:cNvSpPr>
            <a:spLocks noGrp="1"/>
          </p:cNvSpPr>
          <p:nvPr>
            <p:ph type="title"/>
          </p:nvPr>
        </p:nvSpPr>
        <p:spPr>
          <a:xfrm>
            <a:off x="343473" y="793875"/>
            <a:ext cx="3664236" cy="1325563"/>
          </a:xfrm>
        </p:spPr>
        <p:txBody>
          <a:bodyPr>
            <a:noAutofit/>
          </a:bodyPr>
          <a:lstStyle/>
          <a:p>
            <a:r>
              <a:rPr lang="en-US" sz="4800" dirty="0"/>
              <a:t>Containment, Eradication &amp; Recovery</a:t>
            </a:r>
          </a:p>
        </p:txBody>
      </p:sp>
      <p:sp>
        <p:nvSpPr>
          <p:cNvPr id="3" name="Text Placeholder 2">
            <a:extLst>
              <a:ext uri="{FF2B5EF4-FFF2-40B4-BE49-F238E27FC236}">
                <a16:creationId xmlns:a16="http://schemas.microsoft.com/office/drawing/2014/main" id="{C3B1E1A0-ADD8-2E81-CA01-4B21CF02F051}"/>
              </a:ext>
            </a:extLst>
          </p:cNvPr>
          <p:cNvSpPr>
            <a:spLocks noGrp="1"/>
          </p:cNvSpPr>
          <p:nvPr>
            <p:ph type="body" idx="1"/>
          </p:nvPr>
        </p:nvSpPr>
        <p:spPr>
          <a:xfrm>
            <a:off x="160818" y="3459731"/>
            <a:ext cx="4029545" cy="351340"/>
          </a:xfrm>
        </p:spPr>
        <p:txBody>
          <a:bodyPr>
            <a:noAutofit/>
          </a:bodyPr>
          <a:lstStyle/>
          <a:p>
            <a:r>
              <a:rPr lang="en-US" sz="2800" b="0" dirty="0">
                <a:latin typeface="+mj-lt"/>
                <a:cs typeface="Calibri Light" panose="020F0302020204030204" pitchFamily="34" charset="0"/>
              </a:rPr>
              <a:t>Coordinate</a:t>
            </a:r>
            <a:r>
              <a:rPr lang="en-US" sz="2800" b="0" dirty="0">
                <a:latin typeface="+mj-lt"/>
              </a:rPr>
              <a:t> Communications</a:t>
            </a:r>
          </a:p>
        </p:txBody>
      </p:sp>
      <p:sp>
        <p:nvSpPr>
          <p:cNvPr id="5" name="Text Placeholder 4">
            <a:extLst>
              <a:ext uri="{FF2B5EF4-FFF2-40B4-BE49-F238E27FC236}">
                <a16:creationId xmlns:a16="http://schemas.microsoft.com/office/drawing/2014/main" id="{5DA0B9A2-984E-214D-CA90-25F01DBBBC6B}"/>
              </a:ext>
            </a:extLst>
          </p:cNvPr>
          <p:cNvSpPr>
            <a:spLocks noGrp="1"/>
          </p:cNvSpPr>
          <p:nvPr>
            <p:ph type="body" sz="quarter" idx="3"/>
          </p:nvPr>
        </p:nvSpPr>
        <p:spPr>
          <a:xfrm>
            <a:off x="115337" y="4325482"/>
            <a:ext cx="3649354" cy="322541"/>
          </a:xfrm>
        </p:spPr>
        <p:txBody>
          <a:bodyPr>
            <a:noAutofit/>
          </a:bodyPr>
          <a:lstStyle/>
          <a:p>
            <a:r>
              <a:rPr lang="en-US" sz="2800" b="0" dirty="0">
                <a:latin typeface="+mj-lt"/>
              </a:rPr>
              <a:t>Remediation Assistance </a:t>
            </a:r>
          </a:p>
        </p:txBody>
      </p:sp>
      <p:sp>
        <p:nvSpPr>
          <p:cNvPr id="12" name="Right Triangle 11">
            <a:extLst>
              <a:ext uri="{FF2B5EF4-FFF2-40B4-BE49-F238E27FC236}">
                <a16:creationId xmlns:a16="http://schemas.microsoft.com/office/drawing/2014/main" id="{D467E471-CAAD-8816-4467-DBD777D29EAF}"/>
              </a:ext>
            </a:extLst>
          </p:cNvPr>
          <p:cNvSpPr/>
          <p:nvPr/>
        </p:nvSpPr>
        <p:spPr>
          <a:xfrm rot="16200000">
            <a:off x="9454508" y="4035302"/>
            <a:ext cx="2651443" cy="2273301"/>
          </a:xfrm>
          <a:prstGeom prst="rtTriangle">
            <a:avLst/>
          </a:prstGeom>
          <a:gradFill flip="none" rotWithShape="1">
            <a:gsLst>
              <a:gs pos="0">
                <a:schemeClr val="accent2">
                  <a:satMod val="103000"/>
                  <a:lumMod val="102000"/>
                  <a:tint val="94000"/>
                  <a:alpha val="20000"/>
                </a:schemeClr>
              </a:gs>
              <a:gs pos="68000">
                <a:schemeClr val="accent2">
                  <a:satMod val="110000"/>
                  <a:lumMod val="100000"/>
                  <a:shade val="100000"/>
                  <a:alpha val="54000"/>
                </a:schemeClr>
              </a:gs>
              <a:gs pos="100000">
                <a:schemeClr val="accent2">
                  <a:lumMod val="99000"/>
                  <a:satMod val="120000"/>
                  <a:shade val="78000"/>
                </a:schemeClr>
              </a:gs>
            </a:gsLst>
            <a:lin ang="8100000" scaled="1"/>
            <a:tileRect/>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9585343-A286-18AF-34F7-838186A50C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57" r="9797"/>
          <a:stretch/>
        </p:blipFill>
        <p:spPr bwMode="auto">
          <a:xfrm>
            <a:off x="4487158" y="360326"/>
            <a:ext cx="7429721" cy="6137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9A6389F-B107-A59A-6CB6-355CE545BA42}"/>
              </a:ext>
            </a:extLst>
          </p:cNvPr>
          <p:cNvSpPr/>
          <p:nvPr/>
        </p:nvSpPr>
        <p:spPr>
          <a:xfrm>
            <a:off x="3958090" y="731028"/>
            <a:ext cx="90617" cy="1583375"/>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FBD4B20-78E0-72C8-6916-A98A18679D26}"/>
              </a:ext>
            </a:extLst>
          </p:cNvPr>
          <p:cNvSpPr/>
          <p:nvPr/>
        </p:nvSpPr>
        <p:spPr>
          <a:xfrm>
            <a:off x="4110490" y="731028"/>
            <a:ext cx="90617" cy="1583375"/>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B5B5215-F84D-5484-F71D-6B51FB8D3A9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
        <p:nvSpPr>
          <p:cNvPr id="16" name="TextBox 15">
            <a:extLst>
              <a:ext uri="{FF2B5EF4-FFF2-40B4-BE49-F238E27FC236}">
                <a16:creationId xmlns:a16="http://schemas.microsoft.com/office/drawing/2014/main" id="{2C0522B2-FA47-C147-FD34-C252FA28F50C}"/>
              </a:ext>
            </a:extLst>
          </p:cNvPr>
          <p:cNvSpPr txBox="1"/>
          <p:nvPr/>
        </p:nvSpPr>
        <p:spPr>
          <a:xfrm>
            <a:off x="160818" y="4956399"/>
            <a:ext cx="4478772" cy="954107"/>
          </a:xfrm>
          <a:prstGeom prst="rect">
            <a:avLst/>
          </a:prstGeom>
          <a:noFill/>
        </p:spPr>
        <p:txBody>
          <a:bodyPr wrap="square">
            <a:spAutoFit/>
          </a:bodyPr>
          <a:lstStyle/>
          <a:p>
            <a:r>
              <a:rPr lang="en-US" sz="2800" b="0" dirty="0">
                <a:latin typeface="+mj-lt"/>
              </a:rPr>
              <a:t>Fast Recovery = Money and Lives Saved</a:t>
            </a:r>
            <a:endParaRPr lang="en-US" sz="2800" dirty="0"/>
          </a:p>
        </p:txBody>
      </p:sp>
    </p:spTree>
    <p:extLst>
      <p:ext uri="{BB962C8B-B14F-4D97-AF65-F5344CB8AC3E}">
        <p14:creationId xmlns:p14="http://schemas.microsoft.com/office/powerpoint/2010/main" val="3298046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1DA2AD-71B5-EB6B-CA9C-AF869DE6E813}"/>
              </a:ext>
            </a:extLst>
          </p:cNvPr>
          <p:cNvPicPr>
            <a:picLocks noChangeAspect="1"/>
          </p:cNvPicPr>
          <p:nvPr/>
        </p:nvPicPr>
        <p:blipFill rotWithShape="1">
          <a:blip r:embed="rId3"/>
          <a:srcRect t="27889" b="-1"/>
          <a:stretch/>
        </p:blipFill>
        <p:spPr>
          <a:xfrm>
            <a:off x="0" y="-167148"/>
            <a:ext cx="12192000" cy="345486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145F6D2-11B7-ACE0-FB3B-3BE8A3B2D2A7}"/>
              </a:ext>
            </a:extLst>
          </p:cNvPr>
          <p:cNvSpPr>
            <a:spLocks noGrp="1"/>
          </p:cNvSpPr>
          <p:nvPr>
            <p:ph type="title"/>
          </p:nvPr>
        </p:nvSpPr>
        <p:spPr>
          <a:xfrm>
            <a:off x="3632232" y="1220987"/>
            <a:ext cx="4927536" cy="823912"/>
          </a:xfrm>
        </p:spPr>
        <p:style>
          <a:lnRef idx="1">
            <a:schemeClr val="accent5"/>
          </a:lnRef>
          <a:fillRef idx="2">
            <a:schemeClr val="accent5"/>
          </a:fillRef>
          <a:effectRef idx="1">
            <a:schemeClr val="accent5"/>
          </a:effectRef>
          <a:fontRef idx="minor">
            <a:schemeClr val="dk1"/>
          </a:fontRef>
        </p:style>
        <p:txBody>
          <a:bodyPr>
            <a:normAutofit/>
          </a:bodyPr>
          <a:lstStyle/>
          <a:p>
            <a:r>
              <a:rPr lang="en-US" sz="3200" dirty="0"/>
              <a:t>Post Incident Activity</a:t>
            </a:r>
          </a:p>
        </p:txBody>
      </p:sp>
      <p:sp>
        <p:nvSpPr>
          <p:cNvPr id="3" name="Text Placeholder 2">
            <a:extLst>
              <a:ext uri="{FF2B5EF4-FFF2-40B4-BE49-F238E27FC236}">
                <a16:creationId xmlns:a16="http://schemas.microsoft.com/office/drawing/2014/main" id="{3ABF2AB9-C19C-EFB7-8D44-90B89E66E0D9}"/>
              </a:ext>
            </a:extLst>
          </p:cNvPr>
          <p:cNvSpPr>
            <a:spLocks noGrp="1"/>
          </p:cNvSpPr>
          <p:nvPr>
            <p:ph type="body" idx="1"/>
          </p:nvPr>
        </p:nvSpPr>
        <p:spPr>
          <a:xfrm>
            <a:off x="1139341" y="2776936"/>
            <a:ext cx="3089999" cy="823912"/>
          </a:xfrm>
        </p:spPr>
        <p:style>
          <a:lnRef idx="1">
            <a:schemeClr val="accent5"/>
          </a:lnRef>
          <a:fillRef idx="2">
            <a:schemeClr val="accent5"/>
          </a:fillRef>
          <a:effectRef idx="1">
            <a:schemeClr val="accent5"/>
          </a:effectRef>
          <a:fontRef idx="minor">
            <a:schemeClr val="dk1"/>
          </a:fontRef>
        </p:style>
        <p:txBody>
          <a:bodyPr/>
          <a:lstStyle/>
          <a:p>
            <a:r>
              <a:rPr lang="en-US" sz="2400" dirty="0"/>
              <a:t>Evidence Retention</a:t>
            </a:r>
          </a:p>
        </p:txBody>
      </p:sp>
      <p:sp>
        <p:nvSpPr>
          <p:cNvPr id="4" name="Content Placeholder 3">
            <a:extLst>
              <a:ext uri="{FF2B5EF4-FFF2-40B4-BE49-F238E27FC236}">
                <a16:creationId xmlns:a16="http://schemas.microsoft.com/office/drawing/2014/main" id="{7A89833E-1C24-4ABD-664E-2B91BF47B499}"/>
              </a:ext>
            </a:extLst>
          </p:cNvPr>
          <p:cNvSpPr>
            <a:spLocks noGrp="1"/>
          </p:cNvSpPr>
          <p:nvPr>
            <p:ph sz="half" idx="2"/>
          </p:nvPr>
        </p:nvSpPr>
        <p:spPr/>
        <p:txBody>
          <a:bodyPr/>
          <a:lstStyle/>
          <a:p>
            <a:pPr marL="285750" indent="-285750">
              <a:buFont typeface="Arial" panose="020B0604020202020204" pitchFamily="34" charset="0"/>
              <a:buChar char="•"/>
            </a:pPr>
            <a:r>
              <a:rPr lang="en-US" sz="2000" dirty="0"/>
              <a:t>Prevent future incidents</a:t>
            </a:r>
          </a:p>
          <a:p>
            <a:pPr marL="285750" indent="-285750">
              <a:buFont typeface="Arial" panose="020B0604020202020204" pitchFamily="34" charset="0"/>
              <a:buChar char="•"/>
            </a:pPr>
            <a:r>
              <a:rPr lang="en-US" sz="2000" dirty="0"/>
              <a:t>Cyber criminal prosecution</a:t>
            </a:r>
          </a:p>
          <a:p>
            <a:pPr marL="285750" indent="-28575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DB99AE92-67A0-B2C5-A294-7C191650617C}"/>
              </a:ext>
            </a:extLst>
          </p:cNvPr>
          <p:cNvSpPr>
            <a:spLocks noGrp="1"/>
          </p:cNvSpPr>
          <p:nvPr>
            <p:ph type="body" sz="quarter" idx="3"/>
          </p:nvPr>
        </p:nvSpPr>
        <p:spPr/>
        <p:style>
          <a:lnRef idx="1">
            <a:schemeClr val="accent5"/>
          </a:lnRef>
          <a:fillRef idx="2">
            <a:schemeClr val="accent5"/>
          </a:fillRef>
          <a:effectRef idx="1">
            <a:schemeClr val="accent5"/>
          </a:effectRef>
          <a:fontRef idx="minor">
            <a:schemeClr val="dk1"/>
          </a:fontRef>
        </p:style>
        <p:txBody>
          <a:bodyPr/>
          <a:lstStyle/>
          <a:p>
            <a:r>
              <a:rPr lang="en-US" sz="2400" dirty="0"/>
              <a:t>Share Data with others</a:t>
            </a:r>
          </a:p>
        </p:txBody>
      </p:sp>
      <p:sp>
        <p:nvSpPr>
          <p:cNvPr id="6" name="Content Placeholder 5">
            <a:extLst>
              <a:ext uri="{FF2B5EF4-FFF2-40B4-BE49-F238E27FC236}">
                <a16:creationId xmlns:a16="http://schemas.microsoft.com/office/drawing/2014/main" id="{24BDC123-9FBD-6868-4444-F9E6AD424BA7}"/>
              </a:ext>
            </a:extLst>
          </p:cNvPr>
          <p:cNvSpPr>
            <a:spLocks noGrp="1"/>
          </p:cNvSpPr>
          <p:nvPr>
            <p:ph sz="quarter" idx="4"/>
          </p:nvPr>
        </p:nvSpPr>
        <p:spPr>
          <a:xfrm>
            <a:off x="4647665" y="3834606"/>
            <a:ext cx="3030000" cy="1997867"/>
          </a:xfrm>
        </p:spPr>
        <p:txBody>
          <a:bodyPr>
            <a:noAutofit/>
          </a:bodyPr>
          <a:lstStyle/>
          <a:p>
            <a:pPr marL="285750" indent="-285750">
              <a:buFont typeface="Arial" panose="020B0604020202020204" pitchFamily="34" charset="0"/>
              <a:buChar char="•"/>
            </a:pPr>
            <a:r>
              <a:rPr lang="en-US" sz="2000" dirty="0"/>
              <a:t>Indicators of compromise</a:t>
            </a:r>
          </a:p>
          <a:p>
            <a:pPr marL="285750" indent="-285750">
              <a:buFont typeface="Arial" panose="020B0604020202020204" pitchFamily="34" charset="0"/>
              <a:buChar char="•"/>
            </a:pPr>
            <a:r>
              <a:rPr lang="en-US" sz="2000" dirty="0"/>
              <a:t>Tactics</a:t>
            </a:r>
          </a:p>
          <a:p>
            <a:pPr marL="285750" indent="-285750">
              <a:buFont typeface="Arial" panose="020B0604020202020204" pitchFamily="34" charset="0"/>
              <a:buChar char="•"/>
            </a:pPr>
            <a:r>
              <a:rPr lang="en-US" sz="2000" dirty="0"/>
              <a:t>Techniques</a:t>
            </a:r>
          </a:p>
          <a:p>
            <a:pPr marL="285750" indent="-285750">
              <a:buFont typeface="Arial" panose="020B0604020202020204" pitchFamily="34" charset="0"/>
              <a:buChar char="•"/>
            </a:pPr>
            <a:r>
              <a:rPr lang="en-US" sz="2000" dirty="0"/>
              <a:t>Procedures</a:t>
            </a:r>
          </a:p>
        </p:txBody>
      </p:sp>
      <p:sp>
        <p:nvSpPr>
          <p:cNvPr id="7" name="Text Placeholder 6">
            <a:extLst>
              <a:ext uri="{FF2B5EF4-FFF2-40B4-BE49-F238E27FC236}">
                <a16:creationId xmlns:a16="http://schemas.microsoft.com/office/drawing/2014/main" id="{BBF56658-3E7C-1877-D0F5-7FB1625D8228}"/>
              </a:ext>
            </a:extLst>
          </p:cNvPr>
          <p:cNvSpPr>
            <a:spLocks noGrp="1"/>
          </p:cNvSpPr>
          <p:nvPr>
            <p:ph type="body" idx="13"/>
          </p:nvPr>
        </p:nvSpPr>
        <p:spPr/>
        <p:style>
          <a:lnRef idx="1">
            <a:schemeClr val="accent5"/>
          </a:lnRef>
          <a:fillRef idx="2">
            <a:schemeClr val="accent5"/>
          </a:fillRef>
          <a:effectRef idx="1">
            <a:schemeClr val="accent5"/>
          </a:effectRef>
          <a:fontRef idx="minor">
            <a:schemeClr val="dk1"/>
          </a:fontRef>
        </p:style>
        <p:txBody>
          <a:bodyPr/>
          <a:lstStyle/>
          <a:p>
            <a:r>
              <a:rPr lang="en-US" sz="2400" dirty="0"/>
              <a:t>Lessons learned</a:t>
            </a:r>
          </a:p>
        </p:txBody>
      </p:sp>
      <p:sp>
        <p:nvSpPr>
          <p:cNvPr id="8" name="Content Placeholder 7">
            <a:extLst>
              <a:ext uri="{FF2B5EF4-FFF2-40B4-BE49-F238E27FC236}">
                <a16:creationId xmlns:a16="http://schemas.microsoft.com/office/drawing/2014/main" id="{BD0A2421-2E66-6D9C-D588-6F3EE09C1564}"/>
              </a:ext>
            </a:extLst>
          </p:cNvPr>
          <p:cNvSpPr>
            <a:spLocks noGrp="1"/>
          </p:cNvSpPr>
          <p:nvPr>
            <p:ph sz="half" idx="14"/>
          </p:nvPr>
        </p:nvSpPr>
        <p:spPr/>
        <p:txBody>
          <a:bodyPr>
            <a:noAutofit/>
          </a:bodyPr>
          <a:lstStyle/>
          <a:p>
            <a:pPr marL="285750" indent="-285750">
              <a:buFont typeface="Arial" panose="020B0604020202020204" pitchFamily="34" charset="0"/>
              <a:buChar char="•"/>
            </a:pPr>
            <a:r>
              <a:rPr lang="en-US" sz="2000" dirty="0"/>
              <a:t>Improves situational awareness</a:t>
            </a:r>
          </a:p>
          <a:p>
            <a:pPr marL="285750" indent="-285750">
              <a:buFont typeface="Arial" panose="020B0604020202020204" pitchFamily="34" charset="0"/>
              <a:buChar char="•"/>
            </a:pPr>
            <a:r>
              <a:rPr lang="en-US" sz="2000" dirty="0"/>
              <a:t>Mitigate future threats</a:t>
            </a:r>
          </a:p>
          <a:p>
            <a:pPr marL="285750" indent="-285750">
              <a:buFont typeface="Arial" panose="020B0604020202020204" pitchFamily="34" charset="0"/>
              <a:buChar char="•"/>
            </a:pPr>
            <a:r>
              <a:rPr lang="en-US" sz="2000" dirty="0"/>
              <a:t>Improve response processes</a:t>
            </a:r>
          </a:p>
        </p:txBody>
      </p:sp>
      <p:sp>
        <p:nvSpPr>
          <p:cNvPr id="13" name="Rectangle: Rounded Corners 12">
            <a:extLst>
              <a:ext uri="{FF2B5EF4-FFF2-40B4-BE49-F238E27FC236}">
                <a16:creationId xmlns:a16="http://schemas.microsoft.com/office/drawing/2014/main" id="{938B0CD7-C573-AE43-0F1B-4986673237DE}"/>
              </a:ext>
            </a:extLst>
          </p:cNvPr>
          <p:cNvSpPr/>
          <p:nvPr/>
        </p:nvSpPr>
        <p:spPr>
          <a:xfrm>
            <a:off x="0" y="6066230"/>
            <a:ext cx="12192000" cy="1307963"/>
          </a:xfrm>
          <a:prstGeom prst="roundRect">
            <a:avLst/>
          </a:prstGeom>
          <a:gradFill flip="none" rotWithShape="1">
            <a:gsLst>
              <a:gs pos="0">
                <a:schemeClr val="accent5">
                  <a:lumMod val="67000"/>
                </a:schemeClr>
              </a:gs>
              <a:gs pos="39000">
                <a:schemeClr val="accent5">
                  <a:lumMod val="84000"/>
                  <a:lumOff val="16000"/>
                </a:schemeClr>
              </a:gs>
              <a:gs pos="100000">
                <a:schemeClr val="accent5">
                  <a:lumMod val="51000"/>
                  <a:lumOff val="49000"/>
                </a:schemeClr>
              </a:gs>
            </a:gsLst>
            <a:lin ang="16200000" scaled="1"/>
            <a:tileRect/>
          </a:gradFill>
          <a:effectLst>
            <a:outerShdw blurRad="50800" dist="38100" dir="16200000"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 name="Picture 8" descr="Logo, company name&#10;&#10;Description automatically generated">
            <a:extLst>
              <a:ext uri="{FF2B5EF4-FFF2-40B4-BE49-F238E27FC236}">
                <a16:creationId xmlns:a16="http://schemas.microsoft.com/office/drawing/2014/main" id="{CDD7093D-4651-41DE-F12A-524A78C42E0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63430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40B2-FF05-3811-8B4B-9C89B9FF82AD}"/>
              </a:ext>
            </a:extLst>
          </p:cNvPr>
          <p:cNvSpPr>
            <a:spLocks noGrp="1"/>
          </p:cNvSpPr>
          <p:nvPr>
            <p:ph type="title"/>
          </p:nvPr>
        </p:nvSpPr>
        <p:spPr>
          <a:xfrm>
            <a:off x="291642" y="3690594"/>
            <a:ext cx="4358046" cy="1022642"/>
          </a:xfrm>
        </p:spPr>
        <p:txBody>
          <a:bodyPr anchor="t">
            <a:noAutofit/>
          </a:bodyPr>
          <a:lstStyle/>
          <a:p>
            <a:r>
              <a:rPr lang="en-US" sz="4000" dirty="0"/>
              <a:t>Actions to Take Now</a:t>
            </a:r>
          </a:p>
        </p:txBody>
      </p:sp>
      <p:pic>
        <p:nvPicPr>
          <p:cNvPr id="8" name="Picture 7">
            <a:extLst>
              <a:ext uri="{FF2B5EF4-FFF2-40B4-BE49-F238E27FC236}">
                <a16:creationId xmlns:a16="http://schemas.microsoft.com/office/drawing/2014/main" id="{05896311-6629-5CD3-3B1B-E1DFD2F771AF}"/>
              </a:ext>
            </a:extLst>
          </p:cNvPr>
          <p:cNvPicPr>
            <a:picLocks noChangeAspect="1"/>
          </p:cNvPicPr>
          <p:nvPr/>
        </p:nvPicPr>
        <p:blipFill>
          <a:blip r:embed="rId3"/>
          <a:stretch>
            <a:fillRect/>
          </a:stretch>
        </p:blipFill>
        <p:spPr>
          <a:xfrm>
            <a:off x="93875" y="944873"/>
            <a:ext cx="4753579" cy="2484127"/>
          </a:xfrm>
          <a:prstGeom prst="rect">
            <a:avLst/>
          </a:prstGeom>
        </p:spPr>
      </p:pic>
      <p:grpSp>
        <p:nvGrpSpPr>
          <p:cNvPr id="26" name="Group 25">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7" name="Rectangle 26">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Content Placeholder 2">
            <a:extLst>
              <a:ext uri="{FF2B5EF4-FFF2-40B4-BE49-F238E27FC236}">
                <a16:creationId xmlns:a16="http://schemas.microsoft.com/office/drawing/2014/main" id="{A7367E21-F059-BA67-61A5-8BEA4E337BCE}"/>
              </a:ext>
            </a:extLst>
          </p:cNvPr>
          <p:cNvGraphicFramePr>
            <a:graphicFrameLocks noGrp="1"/>
          </p:cNvGraphicFramePr>
          <p:nvPr>
            <p:ph idx="1"/>
            <p:extLst>
              <p:ext uri="{D42A27DB-BD31-4B8C-83A1-F6EECF244321}">
                <p14:modId xmlns:p14="http://schemas.microsoft.com/office/powerpoint/2010/main" val="1262475888"/>
              </p:ext>
            </p:extLst>
          </p:nvPr>
        </p:nvGraphicFramePr>
        <p:xfrm>
          <a:off x="4949072" y="386499"/>
          <a:ext cx="7051250" cy="6089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Logo, company name&#10;&#10;Description automatically generated">
            <a:extLst>
              <a:ext uri="{FF2B5EF4-FFF2-40B4-BE49-F238E27FC236}">
                <a16:creationId xmlns:a16="http://schemas.microsoft.com/office/drawing/2014/main" id="{B3DA63B0-982F-E6F5-851E-47A560922FA1}"/>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867681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43357-8DB6-935A-07CB-3D8B53CBD191}"/>
              </a:ext>
            </a:extLst>
          </p:cNvPr>
          <p:cNvSpPr>
            <a:spLocks noGrp="1"/>
          </p:cNvSpPr>
          <p:nvPr>
            <p:ph type="ctrTitle"/>
          </p:nvPr>
        </p:nvSpPr>
        <p:spPr>
          <a:xfrm>
            <a:off x="1285241" y="1008993"/>
            <a:ext cx="9231410" cy="3542045"/>
          </a:xfrm>
        </p:spPr>
        <p:txBody>
          <a:bodyPr anchor="b">
            <a:normAutofit/>
          </a:bodyPr>
          <a:lstStyle/>
          <a:p>
            <a:pPr algn="l"/>
            <a:r>
              <a:rPr lang="en-US" sz="11500" dirty="0"/>
              <a:t>Change Default Passwords</a:t>
            </a:r>
          </a:p>
        </p:txBody>
      </p:sp>
      <p:sp>
        <p:nvSpPr>
          <p:cNvPr id="3" name="Subtitle 2">
            <a:extLst>
              <a:ext uri="{FF2B5EF4-FFF2-40B4-BE49-F238E27FC236}">
                <a16:creationId xmlns:a16="http://schemas.microsoft.com/office/drawing/2014/main" id="{57FE5852-B6B9-D4EE-25E9-806D4C9E0938}"/>
              </a:ext>
            </a:extLst>
          </p:cNvPr>
          <p:cNvSpPr>
            <a:spLocks noGrp="1"/>
          </p:cNvSpPr>
          <p:nvPr>
            <p:ph type="subTitle" idx="1"/>
          </p:nvPr>
        </p:nvSpPr>
        <p:spPr>
          <a:xfrm>
            <a:off x="1285241" y="4582814"/>
            <a:ext cx="7132335" cy="1312657"/>
          </a:xfrm>
        </p:spPr>
        <p:txBody>
          <a:bodyPr anchor="t">
            <a:noAutofit/>
          </a:bodyPr>
          <a:lstStyle/>
          <a:p>
            <a:pPr algn="l"/>
            <a:r>
              <a:rPr lang="en-US" sz="3600" dirty="0"/>
              <a:t>Require unique, strong, and complex passwords for all water systems and connected infrastructure</a:t>
            </a:r>
          </a:p>
        </p:txBody>
      </p:sp>
      <p:pic>
        <p:nvPicPr>
          <p:cNvPr id="4" name="Picture 3" descr="Logo, company name&#10;&#10;Description automatically generated">
            <a:extLst>
              <a:ext uri="{FF2B5EF4-FFF2-40B4-BE49-F238E27FC236}">
                <a16:creationId xmlns:a16="http://schemas.microsoft.com/office/drawing/2014/main" id="{9B158F90-B384-C493-69CD-A4E887CC6C0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58767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32620D-F6FA-9244-9D15-D0C9525ABC88}"/>
              </a:ext>
            </a:extLst>
          </p:cNvPr>
          <p:cNvSpPr>
            <a:spLocks noGrp="1"/>
          </p:cNvSpPr>
          <p:nvPr>
            <p:ph type="title"/>
          </p:nvPr>
        </p:nvSpPr>
        <p:spPr>
          <a:xfrm>
            <a:off x="711635" y="1036674"/>
            <a:ext cx="3087367" cy="2686914"/>
          </a:xfrm>
        </p:spPr>
        <p:txBody>
          <a:bodyPr vert="horz" lIns="91440" tIns="45720" rIns="91440" bIns="45720" rtlCol="0" anchor="b">
            <a:normAutofit/>
          </a:bodyPr>
          <a:lstStyle/>
          <a:p>
            <a:r>
              <a:rPr lang="en-US" sz="5400" kern="1200" dirty="0">
                <a:solidFill>
                  <a:schemeClr val="tx1"/>
                </a:solidFill>
                <a:latin typeface="+mj-lt"/>
                <a:ea typeface="+mj-ea"/>
                <a:cs typeface="+mj-cs"/>
              </a:rPr>
              <a:t>Change Default Passwords</a:t>
            </a:r>
          </a:p>
        </p:txBody>
      </p:sp>
      <p:sp>
        <p:nvSpPr>
          <p:cNvPr id="3" name="Text Placeholder 2">
            <a:extLst>
              <a:ext uri="{FF2B5EF4-FFF2-40B4-BE49-F238E27FC236}">
                <a16:creationId xmlns:a16="http://schemas.microsoft.com/office/drawing/2014/main" id="{F7B60C8F-F676-D4FB-5D1B-D8353229E725}"/>
              </a:ext>
            </a:extLst>
          </p:cNvPr>
          <p:cNvSpPr>
            <a:spLocks noGrp="1"/>
          </p:cNvSpPr>
          <p:nvPr>
            <p:ph type="body" idx="1"/>
          </p:nvPr>
        </p:nvSpPr>
        <p:spPr>
          <a:xfrm>
            <a:off x="751682" y="3835604"/>
            <a:ext cx="2975428" cy="1312657"/>
          </a:xfrm>
        </p:spPr>
        <p:txBody>
          <a:bodyPr vert="horz" lIns="91440" tIns="45720" rIns="91440" bIns="45720" rtlCol="0" anchor="t">
            <a:normAutofit/>
          </a:bodyPr>
          <a:lstStyle/>
          <a:p>
            <a:r>
              <a:rPr lang="en-US" sz="2800" kern="1200" dirty="0">
                <a:solidFill>
                  <a:schemeClr val="tx1"/>
                </a:solidFill>
                <a:latin typeface="+mn-lt"/>
                <a:ea typeface="+mn-ea"/>
                <a:cs typeface="+mn-cs"/>
              </a:rPr>
              <a:t>What makes a good password?</a:t>
            </a:r>
          </a:p>
        </p:txBody>
      </p:sp>
      <p:pic>
        <p:nvPicPr>
          <p:cNvPr id="15" name="Picture 14">
            <a:extLst>
              <a:ext uri="{FF2B5EF4-FFF2-40B4-BE49-F238E27FC236}">
                <a16:creationId xmlns:a16="http://schemas.microsoft.com/office/drawing/2014/main" id="{B40A5501-E137-665D-E51C-471BDCB500FC}"/>
              </a:ext>
            </a:extLst>
          </p:cNvPr>
          <p:cNvPicPr>
            <a:picLocks noChangeAspect="1"/>
          </p:cNvPicPr>
          <p:nvPr/>
        </p:nvPicPr>
        <p:blipFill>
          <a:blip r:embed="rId3"/>
          <a:stretch>
            <a:fillRect/>
          </a:stretch>
        </p:blipFill>
        <p:spPr>
          <a:xfrm>
            <a:off x="3727110" y="735291"/>
            <a:ext cx="7756924" cy="5371667"/>
          </a:xfrm>
          <a:prstGeom prst="rect">
            <a:avLst/>
          </a:prstGeom>
        </p:spPr>
      </p:pic>
      <p:pic>
        <p:nvPicPr>
          <p:cNvPr id="4" name="Picture 3" descr="Logo, company name&#10;&#10;Description automatically generated">
            <a:extLst>
              <a:ext uri="{FF2B5EF4-FFF2-40B4-BE49-F238E27FC236}">
                <a16:creationId xmlns:a16="http://schemas.microsoft.com/office/drawing/2014/main" id="{0C049DD2-3455-6A08-4A21-0C35029B961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497221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D3D69538A08A4CA9E62AA7E0505D5D" ma:contentTypeVersion="14" ma:contentTypeDescription="Create a new document." ma:contentTypeScope="" ma:versionID="1f40fd4e014088c5290581990241210e">
  <xsd:schema xmlns:xsd="http://www.w3.org/2001/XMLSchema" xmlns:xs="http://www.w3.org/2001/XMLSchema" xmlns:p="http://schemas.microsoft.com/office/2006/metadata/properties" xmlns:ns2="147db386-3956-4f45-8587-7e22e5b21f4e" xmlns:ns3="abc36753-4dc0-4d56-b073-d82b7bede056" targetNamespace="http://schemas.microsoft.com/office/2006/metadata/properties" ma:root="true" ma:fieldsID="c71b9cc443247a7e4fcf28b4c6755d3c" ns2:_="" ns3:_="">
    <xsd:import namespace="147db386-3956-4f45-8587-7e22e5b21f4e"/>
    <xsd:import namespace="abc36753-4dc0-4d56-b073-d82b7bede0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db386-3956-4f45-8587-7e22e5b21f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c36753-4dc0-4d56-b073-d82b7bede0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61b03e4-9f6c-4cae-a87b-84d90219ca1e}" ma:internalName="TaxCatchAll" ma:showField="CatchAllData" ma:web="abc36753-4dc0-4d56-b073-d82b7bede0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c36753-4dc0-4d56-b073-d82b7bede056" xsi:nil="true"/>
    <lcf76f155ced4ddcb4097134ff3c332f xmlns="147db386-3956-4f45-8587-7e22e5b21f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F0E5D8-6C7A-4592-B122-8CA6D68571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7db386-3956-4f45-8587-7e22e5b21f4e"/>
    <ds:schemaRef ds:uri="abc36753-4dc0-4d56-b073-d82b7bede0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BF405E-7930-4D5C-ABB3-493E9D6D6CEA}">
  <ds:schemaRefs>
    <ds:schemaRef ds:uri="http://schemas.microsoft.com/sharepoint/v3/contenttype/forms"/>
  </ds:schemaRefs>
</ds:datastoreItem>
</file>

<file path=customXml/itemProps3.xml><?xml version="1.0" encoding="utf-8"?>
<ds:datastoreItem xmlns:ds="http://schemas.openxmlformats.org/officeDocument/2006/customXml" ds:itemID="{6EA97235-BEC4-4F82-87A8-2F5DAD53B5F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abc36753-4dc0-4d56-b073-d82b7bede056"/>
    <ds:schemaRef ds:uri="147db386-3956-4f45-8587-7e22e5b21f4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7933</TotalTime>
  <Words>2932</Words>
  <Application>Microsoft Office PowerPoint</Application>
  <PresentationFormat>Widescreen</PresentationFormat>
  <Paragraphs>192</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Cybersecurity Preparedness and Incident Response</vt:lpstr>
      <vt:lpstr>Steps for Incident Response</vt:lpstr>
      <vt:lpstr>Preparation</vt:lpstr>
      <vt:lpstr>Detection &amp; Analysis</vt:lpstr>
      <vt:lpstr>Containment, Eradication &amp; Recovery</vt:lpstr>
      <vt:lpstr>Post Incident Activity</vt:lpstr>
      <vt:lpstr>Actions to Take Now</vt:lpstr>
      <vt:lpstr>Change Default Passwords</vt:lpstr>
      <vt:lpstr>Change Default Passwords</vt:lpstr>
      <vt:lpstr>Change Default Passwords</vt:lpstr>
      <vt:lpstr>Update Software to Reduce Exposure to Vulnerabilities</vt:lpstr>
      <vt:lpstr>Three simple steps</vt:lpstr>
      <vt:lpstr>Backup OT/IT Systems </vt:lpstr>
      <vt:lpstr>Protecting your data and systems</vt:lpstr>
      <vt:lpstr>Reduce Exposure to the Internet</vt:lpstr>
      <vt:lpstr>CISA offers free Vulnerability Scanning</vt:lpstr>
      <vt:lpstr>Create an Inventory of OT/IT Assets</vt:lpstr>
      <vt:lpstr>Understand what you need to protect</vt:lpstr>
      <vt:lpstr>Conduct a Cybersecurity Assessment</vt:lpstr>
      <vt:lpstr>EPA Water Cybersecurity Assessment Tool (WCAT)</vt:lpstr>
      <vt:lpstr>Create an Incident Response and Recovery Plan</vt:lpstr>
      <vt:lpstr>Start to Create a Plan</vt:lpstr>
      <vt:lpstr>Start to Create a Plan</vt:lpstr>
      <vt:lpstr>Cybersecurity Awareness Training </vt:lpstr>
      <vt:lpstr>Free Workshops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Incident Response</dc:title>
  <dc:creator>Siobhan Gibbons</dc:creator>
  <cp:lastModifiedBy>Siobhan Gibbons</cp:lastModifiedBy>
  <cp:revision>16</cp:revision>
  <dcterms:created xsi:type="dcterms:W3CDTF">2024-02-14T14:14:27Z</dcterms:created>
  <dcterms:modified xsi:type="dcterms:W3CDTF">2025-01-29T22:04:40Z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0x0101001DD3D69538A08A4CA9E62AA7E0505D5D</vt:lpwstr>
  </property>
</Properties>
</file>