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7" r:id="rId6"/>
    <p:sldId id="258" r:id="rId7"/>
    <p:sldId id="265" r:id="rId8"/>
    <p:sldId id="259" r:id="rId9"/>
    <p:sldId id="266" r:id="rId10"/>
    <p:sldId id="261" r:id="rId11"/>
    <p:sldId id="263" r:id="rId12"/>
    <p:sldId id="262"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13" autoAdjust="0"/>
  </p:normalViewPr>
  <p:slideViewPr>
    <p:cSldViewPr snapToGrid="0">
      <p:cViewPr varScale="1">
        <p:scale>
          <a:sx n="52" d="100"/>
          <a:sy n="52" d="100"/>
        </p:scale>
        <p:origin x="16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5523F-A5FB-4C95-BE02-52761DC762E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A4F29FC-DCD0-49B1-9995-2E4CBFD07C72}">
      <dgm:prSet/>
      <dgm:spPr/>
      <dgm:t>
        <a:bodyPr/>
        <a:lstStyle/>
        <a:p>
          <a:pPr>
            <a:lnSpc>
              <a:spcPct val="100000"/>
            </a:lnSpc>
          </a:pPr>
          <a:r>
            <a:rPr lang="en-US" dirty="0"/>
            <a:t>Definition and Purpose</a:t>
          </a:r>
        </a:p>
      </dgm:t>
    </dgm:pt>
    <dgm:pt modelId="{3173A16C-9991-44A2-A5FE-456E6A63DB15}" type="parTrans" cxnId="{607DD84B-874B-4AFB-8E64-6C9C1FA81DAA}">
      <dgm:prSet/>
      <dgm:spPr/>
      <dgm:t>
        <a:bodyPr/>
        <a:lstStyle/>
        <a:p>
          <a:endParaRPr lang="en-US"/>
        </a:p>
      </dgm:t>
    </dgm:pt>
    <dgm:pt modelId="{676A79C2-2425-4850-ABFB-EBB909E24976}" type="sibTrans" cxnId="{607DD84B-874B-4AFB-8E64-6C9C1FA81DAA}">
      <dgm:prSet/>
      <dgm:spPr/>
      <dgm:t>
        <a:bodyPr/>
        <a:lstStyle/>
        <a:p>
          <a:pPr>
            <a:lnSpc>
              <a:spcPct val="100000"/>
            </a:lnSpc>
          </a:pPr>
          <a:endParaRPr lang="en-US"/>
        </a:p>
      </dgm:t>
    </dgm:pt>
    <dgm:pt modelId="{A97F8E9C-75CF-4050-AF91-C2C060FF452B}">
      <dgm:prSet/>
      <dgm:spPr/>
      <dgm:t>
        <a:bodyPr/>
        <a:lstStyle/>
        <a:p>
          <a:pPr>
            <a:lnSpc>
              <a:spcPct val="100000"/>
            </a:lnSpc>
          </a:pPr>
          <a:r>
            <a:rPr lang="en-US" dirty="0"/>
            <a:t>rTCR</a:t>
          </a:r>
          <a:r>
            <a:rPr lang="en-US" dirty="0">
              <a:latin typeface="Aptos Display" panose="02110004020202020204"/>
            </a:rPr>
            <a:t>/GWR</a:t>
          </a:r>
          <a:r>
            <a:rPr lang="en-US" dirty="0"/>
            <a:t> Additional Requirements</a:t>
          </a:r>
        </a:p>
      </dgm:t>
    </dgm:pt>
    <dgm:pt modelId="{DA7F2623-58C3-4804-ABF1-CE2A4B0C3DC3}" type="parTrans" cxnId="{1514E164-4A40-497A-A114-7A58F9AD9C0A}">
      <dgm:prSet/>
      <dgm:spPr/>
      <dgm:t>
        <a:bodyPr/>
        <a:lstStyle/>
        <a:p>
          <a:endParaRPr lang="en-US"/>
        </a:p>
      </dgm:t>
    </dgm:pt>
    <dgm:pt modelId="{69A03771-0FB7-4E30-8DA3-E4B796DC97E6}" type="sibTrans" cxnId="{1514E164-4A40-497A-A114-7A58F9AD9C0A}">
      <dgm:prSet/>
      <dgm:spPr/>
      <dgm:t>
        <a:bodyPr/>
        <a:lstStyle/>
        <a:p>
          <a:pPr>
            <a:lnSpc>
              <a:spcPct val="100000"/>
            </a:lnSpc>
          </a:pPr>
          <a:endParaRPr lang="en-US"/>
        </a:p>
      </dgm:t>
    </dgm:pt>
    <dgm:pt modelId="{71E8850F-9C3C-4E88-9B32-D38818278BA2}">
      <dgm:prSet/>
      <dgm:spPr/>
      <dgm:t>
        <a:bodyPr/>
        <a:lstStyle/>
        <a:p>
          <a:pPr>
            <a:lnSpc>
              <a:spcPct val="100000"/>
            </a:lnSpc>
          </a:pPr>
          <a:r>
            <a:rPr lang="en-US" dirty="0"/>
            <a:t>Communication</a:t>
          </a:r>
        </a:p>
      </dgm:t>
    </dgm:pt>
    <dgm:pt modelId="{F36675F7-CD71-4DCD-AB13-62B93A47AD42}" type="parTrans" cxnId="{AA4C5581-50E4-4554-9169-D5B6EFB71F7C}">
      <dgm:prSet/>
      <dgm:spPr/>
      <dgm:t>
        <a:bodyPr/>
        <a:lstStyle/>
        <a:p>
          <a:endParaRPr lang="en-US"/>
        </a:p>
      </dgm:t>
    </dgm:pt>
    <dgm:pt modelId="{43EC7617-964C-4A14-930D-EC3E673760FD}" type="sibTrans" cxnId="{AA4C5581-50E4-4554-9169-D5B6EFB71F7C}">
      <dgm:prSet/>
      <dgm:spPr/>
      <dgm:t>
        <a:bodyPr/>
        <a:lstStyle/>
        <a:p>
          <a:pPr>
            <a:lnSpc>
              <a:spcPct val="100000"/>
            </a:lnSpc>
          </a:pPr>
          <a:endParaRPr lang="en-US"/>
        </a:p>
      </dgm:t>
    </dgm:pt>
    <dgm:pt modelId="{4C697F23-7A8D-4252-B872-8B211BA5209F}">
      <dgm:prSet/>
      <dgm:spPr/>
      <dgm:t>
        <a:bodyPr/>
        <a:lstStyle/>
        <a:p>
          <a:pPr>
            <a:lnSpc>
              <a:spcPct val="100000"/>
            </a:lnSpc>
          </a:pPr>
          <a:r>
            <a:rPr lang="en-US" dirty="0"/>
            <a:t>Disinfection and Disinfection Byproducts</a:t>
          </a:r>
        </a:p>
      </dgm:t>
    </dgm:pt>
    <dgm:pt modelId="{D38D0AAC-8769-4903-BA6B-0A61514091F4}" type="parTrans" cxnId="{7040F63F-E1DA-46A3-9391-835A58DA6DF5}">
      <dgm:prSet/>
      <dgm:spPr/>
      <dgm:t>
        <a:bodyPr/>
        <a:lstStyle/>
        <a:p>
          <a:endParaRPr lang="en-US"/>
        </a:p>
      </dgm:t>
    </dgm:pt>
    <dgm:pt modelId="{D185D953-6E3F-4DAA-A4B6-043D0321A686}" type="sibTrans" cxnId="{7040F63F-E1DA-46A3-9391-835A58DA6DF5}">
      <dgm:prSet/>
      <dgm:spPr/>
      <dgm:t>
        <a:bodyPr/>
        <a:lstStyle/>
        <a:p>
          <a:endParaRPr lang="en-US"/>
        </a:p>
      </dgm:t>
    </dgm:pt>
    <dgm:pt modelId="{7F0A021D-4C4E-4F29-8B0F-9ADF24ACEC0A}" type="pres">
      <dgm:prSet presAssocID="{8985523F-A5FB-4C95-BE02-52761DC762E9}" presName="root" presStyleCnt="0">
        <dgm:presLayoutVars>
          <dgm:dir/>
          <dgm:resizeHandles val="exact"/>
        </dgm:presLayoutVars>
      </dgm:prSet>
      <dgm:spPr/>
    </dgm:pt>
    <dgm:pt modelId="{604C5F3E-4388-4D2E-BFEF-44730DEC7497}" type="pres">
      <dgm:prSet presAssocID="{8985523F-A5FB-4C95-BE02-52761DC762E9}" presName="container" presStyleCnt="0">
        <dgm:presLayoutVars>
          <dgm:dir/>
          <dgm:resizeHandles val="exact"/>
        </dgm:presLayoutVars>
      </dgm:prSet>
      <dgm:spPr/>
    </dgm:pt>
    <dgm:pt modelId="{E89E3E69-DF28-4CB4-A634-8E0C36FD2128}" type="pres">
      <dgm:prSet presAssocID="{0A4F29FC-DCD0-49B1-9995-2E4CBFD07C72}" presName="compNode" presStyleCnt="0"/>
      <dgm:spPr/>
    </dgm:pt>
    <dgm:pt modelId="{B9E2C8AF-1149-42F4-BC02-616A9C78825D}" type="pres">
      <dgm:prSet presAssocID="{0A4F29FC-DCD0-49B1-9995-2E4CBFD07C72}" presName="iconBgRect" presStyleLbl="bgShp" presStyleIdx="0" presStyleCnt="4"/>
      <dgm:spPr/>
    </dgm:pt>
    <dgm:pt modelId="{2577555F-2A46-4536-AC70-FA5DBD710ED5}" type="pres">
      <dgm:prSet presAssocID="{0A4F29FC-DCD0-49B1-9995-2E4CBFD07C7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E2D11F11-1705-42A0-A172-99D58603F91B}" type="pres">
      <dgm:prSet presAssocID="{0A4F29FC-DCD0-49B1-9995-2E4CBFD07C72}" presName="spaceRect" presStyleCnt="0"/>
      <dgm:spPr/>
    </dgm:pt>
    <dgm:pt modelId="{6E131744-5B66-4AA2-984F-41246A39731C}" type="pres">
      <dgm:prSet presAssocID="{0A4F29FC-DCD0-49B1-9995-2E4CBFD07C72}" presName="textRect" presStyleLbl="revTx" presStyleIdx="0" presStyleCnt="4">
        <dgm:presLayoutVars>
          <dgm:chMax val="1"/>
          <dgm:chPref val="1"/>
        </dgm:presLayoutVars>
      </dgm:prSet>
      <dgm:spPr/>
    </dgm:pt>
    <dgm:pt modelId="{296F62E0-B734-4FEB-B291-20919E82728E}" type="pres">
      <dgm:prSet presAssocID="{676A79C2-2425-4850-ABFB-EBB909E24976}" presName="sibTrans" presStyleLbl="sibTrans2D1" presStyleIdx="0" presStyleCnt="0"/>
      <dgm:spPr/>
    </dgm:pt>
    <dgm:pt modelId="{4B9C33A3-6C21-473E-9A91-6E00636C23C7}" type="pres">
      <dgm:prSet presAssocID="{A97F8E9C-75CF-4050-AF91-C2C060FF452B}" presName="compNode" presStyleCnt="0"/>
      <dgm:spPr/>
    </dgm:pt>
    <dgm:pt modelId="{0A37E12D-4C93-4885-8F19-011F8F5043E9}" type="pres">
      <dgm:prSet presAssocID="{A97F8E9C-75CF-4050-AF91-C2C060FF452B}" presName="iconBgRect" presStyleLbl="bgShp" presStyleIdx="1" presStyleCnt="4"/>
      <dgm:spPr/>
    </dgm:pt>
    <dgm:pt modelId="{F5166A24-5CB1-4AC6-9385-C4178B8AC22E}" type="pres">
      <dgm:prSet presAssocID="{A97F8E9C-75CF-4050-AF91-C2C060FF45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4F7ED3C7-8D4A-4272-BF5B-D8F82242BE96}" type="pres">
      <dgm:prSet presAssocID="{A97F8E9C-75CF-4050-AF91-C2C060FF452B}" presName="spaceRect" presStyleCnt="0"/>
      <dgm:spPr/>
    </dgm:pt>
    <dgm:pt modelId="{ED465C22-5A15-4687-B9D9-3C43AC760E63}" type="pres">
      <dgm:prSet presAssocID="{A97F8E9C-75CF-4050-AF91-C2C060FF452B}" presName="textRect" presStyleLbl="revTx" presStyleIdx="1" presStyleCnt="4">
        <dgm:presLayoutVars>
          <dgm:chMax val="1"/>
          <dgm:chPref val="1"/>
        </dgm:presLayoutVars>
      </dgm:prSet>
      <dgm:spPr/>
    </dgm:pt>
    <dgm:pt modelId="{0A7187DD-BF76-4485-82D1-8F2645A3056E}" type="pres">
      <dgm:prSet presAssocID="{69A03771-0FB7-4E30-8DA3-E4B796DC97E6}" presName="sibTrans" presStyleLbl="sibTrans2D1" presStyleIdx="0" presStyleCnt="0"/>
      <dgm:spPr/>
    </dgm:pt>
    <dgm:pt modelId="{DAF1F3AC-EDAF-4D83-A84E-31B2176E4402}" type="pres">
      <dgm:prSet presAssocID="{71E8850F-9C3C-4E88-9B32-D38818278BA2}" presName="compNode" presStyleCnt="0"/>
      <dgm:spPr/>
    </dgm:pt>
    <dgm:pt modelId="{A449D28D-FAB3-4C86-B38D-0E2AFED8444D}" type="pres">
      <dgm:prSet presAssocID="{71E8850F-9C3C-4E88-9B32-D38818278BA2}" presName="iconBgRect" presStyleLbl="bgShp" presStyleIdx="2" presStyleCnt="4"/>
      <dgm:spPr/>
    </dgm:pt>
    <dgm:pt modelId="{63EF180A-5B1E-464B-BEE3-8EC9913E73F0}" type="pres">
      <dgm:prSet presAssocID="{71E8850F-9C3C-4E88-9B32-D38818278B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lephone"/>
        </a:ext>
      </dgm:extLst>
    </dgm:pt>
    <dgm:pt modelId="{3C590875-E6C4-47BE-99F3-99AAB27B5BF9}" type="pres">
      <dgm:prSet presAssocID="{71E8850F-9C3C-4E88-9B32-D38818278BA2}" presName="spaceRect" presStyleCnt="0"/>
      <dgm:spPr/>
    </dgm:pt>
    <dgm:pt modelId="{03A872FB-3569-4857-8B67-8B66E6B7EB15}" type="pres">
      <dgm:prSet presAssocID="{71E8850F-9C3C-4E88-9B32-D38818278BA2}" presName="textRect" presStyleLbl="revTx" presStyleIdx="2" presStyleCnt="4">
        <dgm:presLayoutVars>
          <dgm:chMax val="1"/>
          <dgm:chPref val="1"/>
        </dgm:presLayoutVars>
      </dgm:prSet>
      <dgm:spPr/>
    </dgm:pt>
    <dgm:pt modelId="{D458F7AC-3216-487C-A5CE-13C9AC25B3E9}" type="pres">
      <dgm:prSet presAssocID="{43EC7617-964C-4A14-930D-EC3E673760FD}" presName="sibTrans" presStyleLbl="sibTrans2D1" presStyleIdx="0" presStyleCnt="0"/>
      <dgm:spPr/>
    </dgm:pt>
    <dgm:pt modelId="{4475806F-DA58-4D1B-915F-41314D70D0AB}" type="pres">
      <dgm:prSet presAssocID="{4C697F23-7A8D-4252-B872-8B211BA5209F}" presName="compNode" presStyleCnt="0"/>
      <dgm:spPr/>
    </dgm:pt>
    <dgm:pt modelId="{A61B8615-8BAE-4B03-B8EC-ABB44DCA317E}" type="pres">
      <dgm:prSet presAssocID="{4C697F23-7A8D-4252-B872-8B211BA5209F}" presName="iconBgRect" presStyleLbl="bgShp" presStyleIdx="3" presStyleCnt="4"/>
      <dgm:spPr/>
    </dgm:pt>
    <dgm:pt modelId="{63B0EBF9-1324-46B8-B02B-1EBAC32D1336}" type="pres">
      <dgm:prSet presAssocID="{4C697F23-7A8D-4252-B872-8B211BA520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otion2"/>
        </a:ext>
      </dgm:extLst>
    </dgm:pt>
    <dgm:pt modelId="{50A811FC-0676-439E-94CE-DD131804B845}" type="pres">
      <dgm:prSet presAssocID="{4C697F23-7A8D-4252-B872-8B211BA5209F}" presName="spaceRect" presStyleCnt="0"/>
      <dgm:spPr/>
    </dgm:pt>
    <dgm:pt modelId="{42A45657-7A49-420E-8A6A-BA641ADB06F9}" type="pres">
      <dgm:prSet presAssocID="{4C697F23-7A8D-4252-B872-8B211BA5209F}" presName="textRect" presStyleLbl="revTx" presStyleIdx="3" presStyleCnt="4">
        <dgm:presLayoutVars>
          <dgm:chMax val="1"/>
          <dgm:chPref val="1"/>
        </dgm:presLayoutVars>
      </dgm:prSet>
      <dgm:spPr/>
    </dgm:pt>
  </dgm:ptLst>
  <dgm:cxnLst>
    <dgm:cxn modelId="{7040F63F-E1DA-46A3-9391-835A58DA6DF5}" srcId="{8985523F-A5FB-4C95-BE02-52761DC762E9}" destId="{4C697F23-7A8D-4252-B872-8B211BA5209F}" srcOrd="3" destOrd="0" parTransId="{D38D0AAC-8769-4903-BA6B-0A61514091F4}" sibTransId="{D185D953-6E3F-4DAA-A4B6-043D0321A686}"/>
    <dgm:cxn modelId="{972F365B-9639-4FD6-B203-42456D41643E}" type="presOf" srcId="{0A4F29FC-DCD0-49B1-9995-2E4CBFD07C72}" destId="{6E131744-5B66-4AA2-984F-41246A39731C}" srcOrd="0" destOrd="0" presId="urn:microsoft.com/office/officeart/2018/2/layout/IconCircleList"/>
    <dgm:cxn modelId="{D32EC743-9C08-47A1-BD10-127E736345C4}" type="presOf" srcId="{43EC7617-964C-4A14-930D-EC3E673760FD}" destId="{D458F7AC-3216-487C-A5CE-13C9AC25B3E9}" srcOrd="0" destOrd="0" presId="urn:microsoft.com/office/officeart/2018/2/layout/IconCircleList"/>
    <dgm:cxn modelId="{1514E164-4A40-497A-A114-7A58F9AD9C0A}" srcId="{8985523F-A5FB-4C95-BE02-52761DC762E9}" destId="{A97F8E9C-75CF-4050-AF91-C2C060FF452B}" srcOrd="1" destOrd="0" parTransId="{DA7F2623-58C3-4804-ABF1-CE2A4B0C3DC3}" sibTransId="{69A03771-0FB7-4E30-8DA3-E4B796DC97E6}"/>
    <dgm:cxn modelId="{7BD8E04A-0A98-4710-8DA3-986D8237CCD4}" type="presOf" srcId="{A97F8E9C-75CF-4050-AF91-C2C060FF452B}" destId="{ED465C22-5A15-4687-B9D9-3C43AC760E63}" srcOrd="0" destOrd="0" presId="urn:microsoft.com/office/officeart/2018/2/layout/IconCircleList"/>
    <dgm:cxn modelId="{607DD84B-874B-4AFB-8E64-6C9C1FA81DAA}" srcId="{8985523F-A5FB-4C95-BE02-52761DC762E9}" destId="{0A4F29FC-DCD0-49B1-9995-2E4CBFD07C72}" srcOrd="0" destOrd="0" parTransId="{3173A16C-9991-44A2-A5FE-456E6A63DB15}" sibTransId="{676A79C2-2425-4850-ABFB-EBB909E24976}"/>
    <dgm:cxn modelId="{AA4C5581-50E4-4554-9169-D5B6EFB71F7C}" srcId="{8985523F-A5FB-4C95-BE02-52761DC762E9}" destId="{71E8850F-9C3C-4E88-9B32-D38818278BA2}" srcOrd="2" destOrd="0" parTransId="{F36675F7-CD71-4DCD-AB13-62B93A47AD42}" sibTransId="{43EC7617-964C-4A14-930D-EC3E673760FD}"/>
    <dgm:cxn modelId="{3CB4489A-37F1-4A62-9608-25130E84A16A}" type="presOf" srcId="{71E8850F-9C3C-4E88-9B32-D38818278BA2}" destId="{03A872FB-3569-4857-8B67-8B66E6B7EB15}" srcOrd="0" destOrd="0" presId="urn:microsoft.com/office/officeart/2018/2/layout/IconCircleList"/>
    <dgm:cxn modelId="{9976A3AA-66B0-4AD5-993E-4BA48D0FA700}" type="presOf" srcId="{676A79C2-2425-4850-ABFB-EBB909E24976}" destId="{296F62E0-B734-4FEB-B291-20919E82728E}" srcOrd="0" destOrd="0" presId="urn:microsoft.com/office/officeart/2018/2/layout/IconCircleList"/>
    <dgm:cxn modelId="{C86CB2AA-F4AB-4317-8733-486B30901EA0}" type="presOf" srcId="{8985523F-A5FB-4C95-BE02-52761DC762E9}" destId="{7F0A021D-4C4E-4F29-8B0F-9ADF24ACEC0A}" srcOrd="0" destOrd="0" presId="urn:microsoft.com/office/officeart/2018/2/layout/IconCircleList"/>
    <dgm:cxn modelId="{2D662CC6-397C-4ED9-B1BF-3DC6A7CFD4DF}" type="presOf" srcId="{4C697F23-7A8D-4252-B872-8B211BA5209F}" destId="{42A45657-7A49-420E-8A6A-BA641ADB06F9}" srcOrd="0" destOrd="0" presId="urn:microsoft.com/office/officeart/2018/2/layout/IconCircleList"/>
    <dgm:cxn modelId="{076748F3-050A-407F-874F-7A1430C8A81D}" type="presOf" srcId="{69A03771-0FB7-4E30-8DA3-E4B796DC97E6}" destId="{0A7187DD-BF76-4485-82D1-8F2645A3056E}" srcOrd="0" destOrd="0" presId="urn:microsoft.com/office/officeart/2018/2/layout/IconCircleList"/>
    <dgm:cxn modelId="{4DAB9282-3323-44F6-A64C-6D5B99EBCA45}" type="presParOf" srcId="{7F0A021D-4C4E-4F29-8B0F-9ADF24ACEC0A}" destId="{604C5F3E-4388-4D2E-BFEF-44730DEC7497}" srcOrd="0" destOrd="0" presId="urn:microsoft.com/office/officeart/2018/2/layout/IconCircleList"/>
    <dgm:cxn modelId="{943358D7-6ADD-4A3B-84F6-23A39C2B9503}" type="presParOf" srcId="{604C5F3E-4388-4D2E-BFEF-44730DEC7497}" destId="{E89E3E69-DF28-4CB4-A634-8E0C36FD2128}" srcOrd="0" destOrd="0" presId="urn:microsoft.com/office/officeart/2018/2/layout/IconCircleList"/>
    <dgm:cxn modelId="{3514F149-3069-40E7-A354-8F58603EA0DC}" type="presParOf" srcId="{E89E3E69-DF28-4CB4-A634-8E0C36FD2128}" destId="{B9E2C8AF-1149-42F4-BC02-616A9C78825D}" srcOrd="0" destOrd="0" presId="urn:microsoft.com/office/officeart/2018/2/layout/IconCircleList"/>
    <dgm:cxn modelId="{025D730D-AA2F-4E47-9E1F-519117AC1A55}" type="presParOf" srcId="{E89E3E69-DF28-4CB4-A634-8E0C36FD2128}" destId="{2577555F-2A46-4536-AC70-FA5DBD710ED5}" srcOrd="1" destOrd="0" presId="urn:microsoft.com/office/officeart/2018/2/layout/IconCircleList"/>
    <dgm:cxn modelId="{A77DB1AA-7308-458D-AE62-787B47FDBB37}" type="presParOf" srcId="{E89E3E69-DF28-4CB4-A634-8E0C36FD2128}" destId="{E2D11F11-1705-42A0-A172-99D58603F91B}" srcOrd="2" destOrd="0" presId="urn:microsoft.com/office/officeart/2018/2/layout/IconCircleList"/>
    <dgm:cxn modelId="{7D0B9F7D-5267-46EF-B0E6-F91EB2661030}" type="presParOf" srcId="{E89E3E69-DF28-4CB4-A634-8E0C36FD2128}" destId="{6E131744-5B66-4AA2-984F-41246A39731C}" srcOrd="3" destOrd="0" presId="urn:microsoft.com/office/officeart/2018/2/layout/IconCircleList"/>
    <dgm:cxn modelId="{CD2ADC8F-4555-4F43-BF18-62DB040497BE}" type="presParOf" srcId="{604C5F3E-4388-4D2E-BFEF-44730DEC7497}" destId="{296F62E0-B734-4FEB-B291-20919E82728E}" srcOrd="1" destOrd="0" presId="urn:microsoft.com/office/officeart/2018/2/layout/IconCircleList"/>
    <dgm:cxn modelId="{5F268082-9125-438D-9A6A-C84CBD35B3B5}" type="presParOf" srcId="{604C5F3E-4388-4D2E-BFEF-44730DEC7497}" destId="{4B9C33A3-6C21-473E-9A91-6E00636C23C7}" srcOrd="2" destOrd="0" presId="urn:microsoft.com/office/officeart/2018/2/layout/IconCircleList"/>
    <dgm:cxn modelId="{59E41B04-DCDD-4FE9-A829-29C750A7C78E}" type="presParOf" srcId="{4B9C33A3-6C21-473E-9A91-6E00636C23C7}" destId="{0A37E12D-4C93-4885-8F19-011F8F5043E9}" srcOrd="0" destOrd="0" presId="urn:microsoft.com/office/officeart/2018/2/layout/IconCircleList"/>
    <dgm:cxn modelId="{28C5DD46-0CCB-4D0C-B9FE-5D1CFBFAF011}" type="presParOf" srcId="{4B9C33A3-6C21-473E-9A91-6E00636C23C7}" destId="{F5166A24-5CB1-4AC6-9385-C4178B8AC22E}" srcOrd="1" destOrd="0" presId="urn:microsoft.com/office/officeart/2018/2/layout/IconCircleList"/>
    <dgm:cxn modelId="{DA01E8B4-6E27-41D2-996D-13A36BCC0D41}" type="presParOf" srcId="{4B9C33A3-6C21-473E-9A91-6E00636C23C7}" destId="{4F7ED3C7-8D4A-4272-BF5B-D8F82242BE96}" srcOrd="2" destOrd="0" presId="urn:microsoft.com/office/officeart/2018/2/layout/IconCircleList"/>
    <dgm:cxn modelId="{FF908CCE-35EF-4D5E-A09F-9E0AA4D2446C}" type="presParOf" srcId="{4B9C33A3-6C21-473E-9A91-6E00636C23C7}" destId="{ED465C22-5A15-4687-B9D9-3C43AC760E63}" srcOrd="3" destOrd="0" presId="urn:microsoft.com/office/officeart/2018/2/layout/IconCircleList"/>
    <dgm:cxn modelId="{CC6283FA-8261-4993-9503-687005DA261F}" type="presParOf" srcId="{604C5F3E-4388-4D2E-BFEF-44730DEC7497}" destId="{0A7187DD-BF76-4485-82D1-8F2645A3056E}" srcOrd="3" destOrd="0" presId="urn:microsoft.com/office/officeart/2018/2/layout/IconCircleList"/>
    <dgm:cxn modelId="{D44C7776-537E-4456-8045-B02FD29B0F96}" type="presParOf" srcId="{604C5F3E-4388-4D2E-BFEF-44730DEC7497}" destId="{DAF1F3AC-EDAF-4D83-A84E-31B2176E4402}" srcOrd="4" destOrd="0" presId="urn:microsoft.com/office/officeart/2018/2/layout/IconCircleList"/>
    <dgm:cxn modelId="{35B1220D-E97C-4D8F-ADB4-8CBC80210D35}" type="presParOf" srcId="{DAF1F3AC-EDAF-4D83-A84E-31B2176E4402}" destId="{A449D28D-FAB3-4C86-B38D-0E2AFED8444D}" srcOrd="0" destOrd="0" presId="urn:microsoft.com/office/officeart/2018/2/layout/IconCircleList"/>
    <dgm:cxn modelId="{72FB5A61-3AA0-40BB-BFDC-D91F5C2771BA}" type="presParOf" srcId="{DAF1F3AC-EDAF-4D83-A84E-31B2176E4402}" destId="{63EF180A-5B1E-464B-BEE3-8EC9913E73F0}" srcOrd="1" destOrd="0" presId="urn:microsoft.com/office/officeart/2018/2/layout/IconCircleList"/>
    <dgm:cxn modelId="{05F38BD6-7CD0-4C80-AE6C-FA8941D9AD01}" type="presParOf" srcId="{DAF1F3AC-EDAF-4D83-A84E-31B2176E4402}" destId="{3C590875-E6C4-47BE-99F3-99AAB27B5BF9}" srcOrd="2" destOrd="0" presId="urn:microsoft.com/office/officeart/2018/2/layout/IconCircleList"/>
    <dgm:cxn modelId="{1EEAAA44-8153-4828-863D-50D4B634C786}" type="presParOf" srcId="{DAF1F3AC-EDAF-4D83-A84E-31B2176E4402}" destId="{03A872FB-3569-4857-8B67-8B66E6B7EB15}" srcOrd="3" destOrd="0" presId="urn:microsoft.com/office/officeart/2018/2/layout/IconCircleList"/>
    <dgm:cxn modelId="{7B1E390F-D28D-4EC4-B675-9D9DF88BF020}" type="presParOf" srcId="{604C5F3E-4388-4D2E-BFEF-44730DEC7497}" destId="{D458F7AC-3216-487C-A5CE-13C9AC25B3E9}" srcOrd="5" destOrd="0" presId="urn:microsoft.com/office/officeart/2018/2/layout/IconCircleList"/>
    <dgm:cxn modelId="{90D51735-D400-4658-8F0D-93C4A3654C31}" type="presParOf" srcId="{604C5F3E-4388-4D2E-BFEF-44730DEC7497}" destId="{4475806F-DA58-4D1B-915F-41314D70D0AB}" srcOrd="6" destOrd="0" presId="urn:microsoft.com/office/officeart/2018/2/layout/IconCircleList"/>
    <dgm:cxn modelId="{52172F98-FA78-4166-808B-144D15A2511B}" type="presParOf" srcId="{4475806F-DA58-4D1B-915F-41314D70D0AB}" destId="{A61B8615-8BAE-4B03-B8EC-ABB44DCA317E}" srcOrd="0" destOrd="0" presId="urn:microsoft.com/office/officeart/2018/2/layout/IconCircleList"/>
    <dgm:cxn modelId="{58122E63-E6A0-4619-B259-FC43888FCC91}" type="presParOf" srcId="{4475806F-DA58-4D1B-915F-41314D70D0AB}" destId="{63B0EBF9-1324-46B8-B02B-1EBAC32D1336}" srcOrd="1" destOrd="0" presId="urn:microsoft.com/office/officeart/2018/2/layout/IconCircleList"/>
    <dgm:cxn modelId="{1C06875C-9DEB-4167-B741-5A11FF153783}" type="presParOf" srcId="{4475806F-DA58-4D1B-915F-41314D70D0AB}" destId="{50A811FC-0676-439E-94CE-DD131804B845}" srcOrd="2" destOrd="0" presId="urn:microsoft.com/office/officeart/2018/2/layout/IconCircleList"/>
    <dgm:cxn modelId="{8B05ADEC-1CB8-4EC4-933C-B8F1F9C74612}" type="presParOf" srcId="{4475806F-DA58-4D1B-915F-41314D70D0AB}" destId="{42A45657-7A49-420E-8A6A-BA641ADB06F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2C8AF-1149-42F4-BC02-616A9C78825D}">
      <dsp:nvSpPr>
        <dsp:cNvPr id="0" name=""/>
        <dsp:cNvSpPr/>
      </dsp:nvSpPr>
      <dsp:spPr>
        <a:xfrm>
          <a:off x="78139" y="261940"/>
          <a:ext cx="1266652" cy="1266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7555F-2A46-4536-AC70-FA5DBD710ED5}">
      <dsp:nvSpPr>
        <dsp:cNvPr id="0" name=""/>
        <dsp:cNvSpPr/>
      </dsp:nvSpPr>
      <dsp:spPr>
        <a:xfrm>
          <a:off x="344136" y="527937"/>
          <a:ext cx="734658" cy="7346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31744-5B66-4AA2-984F-41246A39731C}">
      <dsp:nvSpPr>
        <dsp:cNvPr id="0" name=""/>
        <dsp:cNvSpPr/>
      </dsp:nvSpPr>
      <dsp:spPr>
        <a:xfrm>
          <a:off x="1616217" y="261940"/>
          <a:ext cx="2985681" cy="126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Definition and Purpose</a:t>
          </a:r>
        </a:p>
      </dsp:txBody>
      <dsp:txXfrm>
        <a:off x="1616217" y="261940"/>
        <a:ext cx="2985681" cy="1266652"/>
      </dsp:txXfrm>
    </dsp:sp>
    <dsp:sp modelId="{0A37E12D-4C93-4885-8F19-011F8F5043E9}">
      <dsp:nvSpPr>
        <dsp:cNvPr id="0" name=""/>
        <dsp:cNvSpPr/>
      </dsp:nvSpPr>
      <dsp:spPr>
        <a:xfrm>
          <a:off x="5122131" y="261940"/>
          <a:ext cx="1266652" cy="1266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166A24-5CB1-4AC6-9385-C4178B8AC22E}">
      <dsp:nvSpPr>
        <dsp:cNvPr id="0" name=""/>
        <dsp:cNvSpPr/>
      </dsp:nvSpPr>
      <dsp:spPr>
        <a:xfrm>
          <a:off x="5388128" y="527937"/>
          <a:ext cx="734658" cy="7346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65C22-5A15-4687-B9D9-3C43AC760E63}">
      <dsp:nvSpPr>
        <dsp:cNvPr id="0" name=""/>
        <dsp:cNvSpPr/>
      </dsp:nvSpPr>
      <dsp:spPr>
        <a:xfrm>
          <a:off x="6660209" y="261940"/>
          <a:ext cx="2985681" cy="126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rTCR</a:t>
          </a:r>
          <a:r>
            <a:rPr lang="en-US" sz="2400" kern="1200" dirty="0">
              <a:latin typeface="Aptos Display" panose="02110004020202020204"/>
            </a:rPr>
            <a:t>/GWR</a:t>
          </a:r>
          <a:r>
            <a:rPr lang="en-US" sz="2400" kern="1200" dirty="0"/>
            <a:t> Additional Requirements</a:t>
          </a:r>
        </a:p>
      </dsp:txBody>
      <dsp:txXfrm>
        <a:off x="6660209" y="261940"/>
        <a:ext cx="2985681" cy="1266652"/>
      </dsp:txXfrm>
    </dsp:sp>
    <dsp:sp modelId="{A449D28D-FAB3-4C86-B38D-0E2AFED8444D}">
      <dsp:nvSpPr>
        <dsp:cNvPr id="0" name=""/>
        <dsp:cNvSpPr/>
      </dsp:nvSpPr>
      <dsp:spPr>
        <a:xfrm>
          <a:off x="78139" y="2154764"/>
          <a:ext cx="1266652" cy="1266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F180A-5B1E-464B-BEE3-8EC9913E73F0}">
      <dsp:nvSpPr>
        <dsp:cNvPr id="0" name=""/>
        <dsp:cNvSpPr/>
      </dsp:nvSpPr>
      <dsp:spPr>
        <a:xfrm>
          <a:off x="344136" y="2420761"/>
          <a:ext cx="734658" cy="7346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872FB-3569-4857-8B67-8B66E6B7EB15}">
      <dsp:nvSpPr>
        <dsp:cNvPr id="0" name=""/>
        <dsp:cNvSpPr/>
      </dsp:nvSpPr>
      <dsp:spPr>
        <a:xfrm>
          <a:off x="1616217" y="2154764"/>
          <a:ext cx="2985681" cy="126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Communication</a:t>
          </a:r>
        </a:p>
      </dsp:txBody>
      <dsp:txXfrm>
        <a:off x="1616217" y="2154764"/>
        <a:ext cx="2985681" cy="1266652"/>
      </dsp:txXfrm>
    </dsp:sp>
    <dsp:sp modelId="{A61B8615-8BAE-4B03-B8EC-ABB44DCA317E}">
      <dsp:nvSpPr>
        <dsp:cNvPr id="0" name=""/>
        <dsp:cNvSpPr/>
      </dsp:nvSpPr>
      <dsp:spPr>
        <a:xfrm>
          <a:off x="5122131" y="2154764"/>
          <a:ext cx="1266652" cy="1266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0EBF9-1324-46B8-B02B-1EBAC32D1336}">
      <dsp:nvSpPr>
        <dsp:cNvPr id="0" name=""/>
        <dsp:cNvSpPr/>
      </dsp:nvSpPr>
      <dsp:spPr>
        <a:xfrm>
          <a:off x="5388128" y="2420761"/>
          <a:ext cx="734658" cy="7346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45657-7A49-420E-8A6A-BA641ADB06F9}">
      <dsp:nvSpPr>
        <dsp:cNvPr id="0" name=""/>
        <dsp:cNvSpPr/>
      </dsp:nvSpPr>
      <dsp:spPr>
        <a:xfrm>
          <a:off x="6660209" y="2154764"/>
          <a:ext cx="2985681" cy="126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Disinfection and Disinfection Byproducts</a:t>
          </a:r>
        </a:p>
      </dsp:txBody>
      <dsp:txXfrm>
        <a:off x="6660209" y="2154764"/>
        <a:ext cx="2985681" cy="12666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F73DC-5900-49E4-B799-3A8443EF9401}"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6071E-925B-4280-A0A9-1B8A2911CC77}" type="slidenum">
              <a:rPr lang="en-US" smtClean="0"/>
              <a:t>‹#›</a:t>
            </a:fld>
            <a:endParaRPr lang="en-US"/>
          </a:p>
        </p:txBody>
      </p:sp>
    </p:spTree>
    <p:extLst>
      <p:ext uri="{BB962C8B-B14F-4D97-AF65-F5344CB8AC3E}">
        <p14:creationId xmlns:p14="http://schemas.microsoft.com/office/powerpoint/2010/main" val="38606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 am [NAME] with the PWS Engineering and Enforcement section of DEQ, and today I will be talking with you about successful consecutive connections.</a:t>
            </a:r>
          </a:p>
          <a:p>
            <a:endParaRPr lang="en-US" dirty="0"/>
          </a:p>
        </p:txBody>
      </p:sp>
      <p:sp>
        <p:nvSpPr>
          <p:cNvPr id="4" name="Slide Number Placeholder 3"/>
          <p:cNvSpPr>
            <a:spLocks noGrp="1"/>
          </p:cNvSpPr>
          <p:nvPr>
            <p:ph type="sldNum" sz="quarter" idx="5"/>
          </p:nvPr>
        </p:nvSpPr>
        <p:spPr/>
        <p:txBody>
          <a:bodyPr/>
          <a:lstStyle/>
          <a:p>
            <a:fld id="{7A96071E-925B-4280-A0A9-1B8A2911CC77}" type="slidenum">
              <a:rPr lang="en-US" smtClean="0"/>
              <a:t>1</a:t>
            </a:fld>
            <a:endParaRPr lang="en-US"/>
          </a:p>
        </p:txBody>
      </p:sp>
    </p:spTree>
    <p:extLst>
      <p:ext uri="{BB962C8B-B14F-4D97-AF65-F5344CB8AC3E}">
        <p14:creationId xmlns:p14="http://schemas.microsoft.com/office/powerpoint/2010/main" val="340290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touch on the definition and purpose of consecutive connections, communication between systems, disinfectants and disinfection byproducts, and additional requirements of the revised total coliform rule.</a:t>
            </a:r>
          </a:p>
          <a:p>
            <a:endParaRPr lang="en-US" dirty="0"/>
          </a:p>
          <a:p>
            <a:endParaRPr lang="en-US" dirty="0"/>
          </a:p>
        </p:txBody>
      </p:sp>
      <p:sp>
        <p:nvSpPr>
          <p:cNvPr id="4" name="Slide Number Placeholder 3"/>
          <p:cNvSpPr>
            <a:spLocks noGrp="1"/>
          </p:cNvSpPr>
          <p:nvPr>
            <p:ph type="sldNum" sz="quarter" idx="5"/>
          </p:nvPr>
        </p:nvSpPr>
        <p:spPr/>
        <p:txBody>
          <a:bodyPr/>
          <a:lstStyle/>
          <a:p>
            <a:fld id="{7A96071E-925B-4280-A0A9-1B8A2911CC77}" type="slidenum">
              <a:rPr lang="en-US" smtClean="0"/>
              <a:t>2</a:t>
            </a:fld>
            <a:endParaRPr lang="en-US"/>
          </a:p>
        </p:txBody>
      </p:sp>
    </p:spTree>
    <p:extLst>
      <p:ext uri="{BB962C8B-B14F-4D97-AF65-F5344CB8AC3E}">
        <p14:creationId xmlns:p14="http://schemas.microsoft.com/office/powerpoint/2010/main" val="257643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defining “Consecutive Connection.” A formal definition is provided in the Oklahoma Administrative Code, or OAC, Title 252, Chapter 626, Subchapter 1, Section 2. </a:t>
            </a:r>
          </a:p>
          <a:p>
            <a:endParaRPr lang="en-US" dirty="0"/>
          </a:p>
          <a:p>
            <a:r>
              <a:rPr lang="en-US" dirty="0"/>
              <a:t>Read definition</a:t>
            </a:r>
          </a:p>
          <a:p>
            <a:r>
              <a:rPr lang="en-US" dirty="0"/>
              <a:t>Or, in simplest terms, if one system purchases finished water from a different system, that’s considered a consecutive connection.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fun fact, this section of OAC 252:626 provides numerous definitions for acronyms and terms commonly used in the public water supply field. </a:t>
            </a:r>
          </a:p>
          <a:p>
            <a:endParaRPr lang="en-US" dirty="0"/>
          </a:p>
        </p:txBody>
      </p:sp>
      <p:sp>
        <p:nvSpPr>
          <p:cNvPr id="4" name="Slide Number Placeholder 3"/>
          <p:cNvSpPr>
            <a:spLocks noGrp="1"/>
          </p:cNvSpPr>
          <p:nvPr>
            <p:ph type="sldNum" sz="quarter" idx="5"/>
          </p:nvPr>
        </p:nvSpPr>
        <p:spPr/>
        <p:txBody>
          <a:bodyPr/>
          <a:lstStyle/>
          <a:p>
            <a:fld id="{7A96071E-925B-4280-A0A9-1B8A2911CC77}" type="slidenum">
              <a:rPr lang="en-US" smtClean="0"/>
              <a:t>3</a:t>
            </a:fld>
            <a:endParaRPr lang="en-US"/>
          </a:p>
        </p:txBody>
      </p:sp>
    </p:spTree>
    <p:extLst>
      <p:ext uri="{BB962C8B-B14F-4D97-AF65-F5344CB8AC3E}">
        <p14:creationId xmlns:p14="http://schemas.microsoft.com/office/powerpoint/2010/main" val="383275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a system want or need to become a purchase system? One of the most common reasons is a lack of access to a source with adequate quantity or quality of water. Summertime can pose a serious threat to groundwater and surface water systems alike, as water demand begins to rise. Swimming pools and seasonal watering of lawns and crops are common culprits. A drought, which limits regenerative flows back to the source, during this time can leave a system unable to meet the demands of their customers. In other situations, the quality of the available sources is poor. While this can be addressed through treatment for a larger system with an established treatment plant, it can leave a smaller system with a simpler treatment process unable to utilize the available water. As emerging contaminants continue to become regulated, once adequate sources can be left unusable until treatment modifications can be made.</a:t>
            </a:r>
          </a:p>
          <a:p>
            <a:endParaRPr lang="en-US" dirty="0"/>
          </a:p>
          <a:p>
            <a:r>
              <a:rPr lang="en-US" dirty="0"/>
              <a:t>Towns and communities with smaller populations can struggle to balance the cost of operation and maintenance of a treatment plant with keeping water rates reasonable for their customers. It may be more beneficial for both the community and the customer to purchase water from a neighboring system rather than to continue to supply their own water.</a:t>
            </a:r>
          </a:p>
          <a:p>
            <a:endParaRPr lang="en-US" dirty="0"/>
          </a:p>
          <a:p>
            <a:r>
              <a:rPr lang="en-US" dirty="0"/>
              <a:t>Less common, but population growth can outpace infrastructural advancements. A current example here in Oklahoma would be Piedmont, who has seen a 19.1% increase in population from 2020 to 2023. For comparison, the State as whole growing by 2.4% in that same time period.  Rapid unexpected population booms can leave a PWS system unable to meet their new demand, requiring the system to establish a consecutive connection to support the population growth.</a:t>
            </a:r>
          </a:p>
        </p:txBody>
      </p:sp>
      <p:sp>
        <p:nvSpPr>
          <p:cNvPr id="4" name="Slide Number Placeholder 3"/>
          <p:cNvSpPr>
            <a:spLocks noGrp="1"/>
          </p:cNvSpPr>
          <p:nvPr>
            <p:ph type="sldNum" sz="quarter" idx="5"/>
          </p:nvPr>
        </p:nvSpPr>
        <p:spPr/>
        <p:txBody>
          <a:bodyPr/>
          <a:lstStyle/>
          <a:p>
            <a:fld id="{7A96071E-925B-4280-A0A9-1B8A2911CC77}" type="slidenum">
              <a:rPr lang="en-US" smtClean="0"/>
              <a:t>4</a:t>
            </a:fld>
            <a:endParaRPr lang="en-US"/>
          </a:p>
        </p:txBody>
      </p:sp>
    </p:spTree>
    <p:extLst>
      <p:ext uri="{BB962C8B-B14F-4D97-AF65-F5344CB8AC3E}">
        <p14:creationId xmlns:p14="http://schemas.microsoft.com/office/powerpoint/2010/main" val="108354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talked about some of the motivations of a consecutive connection, lets talk about navigating them.</a:t>
            </a:r>
          </a:p>
          <a:p>
            <a:endParaRPr lang="en-US" dirty="0"/>
          </a:p>
          <a:p>
            <a:r>
              <a:rPr lang="en-US" dirty="0"/>
              <a:t>Developing and maintaining a working relationship between the operators of purchase and wholesale systems is the key to a successful consecutive connection.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baseline, communication between operators should include comparison of water quality parameters, sample results, and any noticeable trends in the data. Mapping water quality parameters from the point of entry into distribution of the first system to the most distant point the water is sold to allows the operators to see if the treatment process is working as intended. A wholesale system that is only looking at the water quality within their distribution system may be unaware of issues that the purchase system is facing, and vice versa.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Modifications to the treatment process should also be discussed. Purchase system operators that are aware of changes to the treatment process can better monitor the effects of those change in their distribution system. If the changes were made to address issues in the purchase systems distribution system, the purchase system operator are encouraged to also be regularly reporting any noticeable effects of the change. Operators can also work collaboratively when brainstorming solutions to any issues facing their systems are experiencing.</a:t>
            </a:r>
          </a:p>
        </p:txBody>
      </p:sp>
      <p:sp>
        <p:nvSpPr>
          <p:cNvPr id="4" name="Slide Number Placeholder 3"/>
          <p:cNvSpPr>
            <a:spLocks noGrp="1"/>
          </p:cNvSpPr>
          <p:nvPr>
            <p:ph type="sldNum" sz="quarter" idx="5"/>
          </p:nvPr>
        </p:nvSpPr>
        <p:spPr/>
        <p:txBody>
          <a:bodyPr/>
          <a:lstStyle/>
          <a:p>
            <a:fld id="{7A96071E-925B-4280-A0A9-1B8A2911CC77}" type="slidenum">
              <a:rPr lang="en-US" smtClean="0"/>
              <a:t>5</a:t>
            </a:fld>
            <a:endParaRPr lang="en-US"/>
          </a:p>
        </p:txBody>
      </p:sp>
    </p:spTree>
    <p:extLst>
      <p:ext uri="{BB962C8B-B14F-4D97-AF65-F5344CB8AC3E}">
        <p14:creationId xmlns:p14="http://schemas.microsoft.com/office/powerpoint/2010/main" val="309312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with communication, another key point would be communication related to emergencies. DEQ requires water systems to have emergency response plans in place,. If a system has a consecutive connection, a section should be included that lists up-to-date points-of-contact for each consecutive connection.  Events like equipment failure and malfunctions should be shared with the operators of the consecutive systems. For example, if a chlorine booster station in the wholesaler’s system were to go down, a purchase system can increase monitoring of disinfectant residuals in response. Some purchase systems blend purchased water with water of their own and may be able to adjust their chlorine feed rate to temporarily compensate. </a:t>
            </a:r>
          </a:p>
          <a:p>
            <a:endParaRPr lang="en-US" dirty="0"/>
          </a:p>
          <a:p>
            <a:r>
              <a:rPr lang="en-US" dirty="0"/>
              <a:t>The failure of a booster pump can increase the risk of system depressurization. Purchase systems that were made aware of the booster pump failure can notify the public to limit water usage to minimize this risk. Similarly, line breaks increase the risk of system depressurization and can be addressed in the same way. A phone call isn’t required for every minor leak though, so use discretion to avoid overwhelming the other operator.</a:t>
            </a:r>
          </a:p>
          <a:p>
            <a:endParaRPr lang="en-US" dirty="0"/>
          </a:p>
          <a:p>
            <a:r>
              <a:rPr lang="en-US" dirty="0"/>
              <a:t>Lastly, we encourage the attending board meetings, specifically those focused on water system. This is a good opportunity to provide representation for the purchase system’s customers, as well as learn about any future projects or major changes the wholesale system plans to make. </a:t>
            </a:r>
          </a:p>
        </p:txBody>
      </p:sp>
      <p:sp>
        <p:nvSpPr>
          <p:cNvPr id="4" name="Slide Number Placeholder 3"/>
          <p:cNvSpPr>
            <a:spLocks noGrp="1"/>
          </p:cNvSpPr>
          <p:nvPr>
            <p:ph type="sldNum" sz="quarter" idx="5"/>
          </p:nvPr>
        </p:nvSpPr>
        <p:spPr/>
        <p:txBody>
          <a:bodyPr/>
          <a:lstStyle/>
          <a:p>
            <a:fld id="{7A96071E-925B-4280-A0A9-1B8A2911CC77}" type="slidenum">
              <a:rPr lang="en-US" smtClean="0"/>
              <a:t>6</a:t>
            </a:fld>
            <a:endParaRPr lang="en-US"/>
          </a:p>
        </p:txBody>
      </p:sp>
    </p:spTree>
    <p:extLst>
      <p:ext uri="{BB962C8B-B14F-4D97-AF65-F5344CB8AC3E}">
        <p14:creationId xmlns:p14="http://schemas.microsoft.com/office/powerpoint/2010/main" val="24384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Disinfection byproduct concentration are impacted by water age. Generally, water age is higher in a consecutive system’s distribution compared to a wholesalers. Because of this, purchase systems tend to be at high risk for compliance issues with DBP MCLs. </a:t>
            </a:r>
          </a:p>
          <a:p>
            <a:endParaRPr lang="en-US" dirty="0"/>
          </a:p>
          <a:p>
            <a:r>
              <a:rPr lang="en-US" dirty="0"/>
              <a:t>Because of this, I wanted to talk about some strategies to control DBP. Some of these can be done without any additional equipment and some will require infrastructural development.</a:t>
            </a:r>
          </a:p>
          <a:p>
            <a:endParaRPr lang="en-US" dirty="0"/>
          </a:p>
          <a:p>
            <a:r>
              <a:rPr lang="en-US" dirty="0"/>
              <a:t>Flushing is a go-to solution for a reduction in water age. To maximize the effectiveness of this technique, flushing should be conducted unilaterally starting from the first wholesaler in the chain of systems and working outwards. This ensures that the water being brought into the system has as low a water age as possible. We encourage consecutive systems to discuss flushing credits with wholesale systems during the drafting of the contractual agreements.</a:t>
            </a:r>
          </a:p>
          <a:p>
            <a:endParaRPr lang="en-US" dirty="0"/>
          </a:p>
          <a:p>
            <a:r>
              <a:rPr lang="en-US" dirty="0"/>
              <a:t>Optimization of storage tank volumes is another technique that can be used to limit water age. When considering changes to normal operating levels of storage tanks, operators should ensure pressure is maintained throughout the distribution system.</a:t>
            </a:r>
          </a:p>
          <a:p>
            <a:endParaRPr lang="en-US" dirty="0"/>
          </a:p>
          <a:p>
            <a:r>
              <a:rPr lang="en-US" dirty="0"/>
              <a:t>Minimizing the time the water spends in distribution before the connection point to the purchase system also limits water age. A direct pipe from the wholesaler’s treatment plant to the connection point of the purchase system is preferable to say a connection point after a storage tank in the wholesaler’s distribution. We also encourage systems to talk with their compliance coordinator about placing a DBP sample point at this connection point.</a:t>
            </a:r>
          </a:p>
          <a:p>
            <a:endParaRPr lang="en-US" dirty="0"/>
          </a:p>
          <a:p>
            <a:r>
              <a:rPr lang="en-US" dirty="0"/>
              <a:t>Lastly, the ability of a purchase system to produce its own water allows for the dilution of contaminants such as DBPs. Maintaining and rehabilitating existing wells or drilling of new wells is a proven and effective technique for financially capable systems.  </a:t>
            </a:r>
          </a:p>
        </p:txBody>
      </p:sp>
      <p:sp>
        <p:nvSpPr>
          <p:cNvPr id="4" name="Slide Number Placeholder 3"/>
          <p:cNvSpPr>
            <a:spLocks noGrp="1"/>
          </p:cNvSpPr>
          <p:nvPr>
            <p:ph type="sldNum" sz="quarter" idx="5"/>
          </p:nvPr>
        </p:nvSpPr>
        <p:spPr/>
        <p:txBody>
          <a:bodyPr/>
          <a:lstStyle/>
          <a:p>
            <a:fld id="{7A96071E-925B-4280-A0A9-1B8A2911CC77}" type="slidenum">
              <a:rPr lang="en-US" smtClean="0"/>
              <a:t>7</a:t>
            </a:fld>
            <a:endParaRPr lang="en-US"/>
          </a:p>
        </p:txBody>
      </p:sp>
    </p:spTree>
    <p:extLst>
      <p:ext uri="{BB962C8B-B14F-4D97-AF65-F5344CB8AC3E}">
        <p14:creationId xmlns:p14="http://schemas.microsoft.com/office/powerpoint/2010/main" val="359905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touched on a few times, some purchase systems blend purchased water with water they produce themselves. If a purchase system is considering blending water, the operator should ensure the compatibility of disinfectants. Chloramines have begun to rise in popularity due to the reduction of DBPs when used as the secondary disinfectant but require precision to maintain the balance of chlorine and ammonia in the water. This balance can be disrupted by mixing </a:t>
            </a:r>
            <a:r>
              <a:rPr lang="en-US" dirty="0" err="1"/>
              <a:t>chloraminated</a:t>
            </a:r>
            <a:r>
              <a:rPr lang="en-US" dirty="0"/>
              <a:t> water with chlorinated water. The free chlorine in chlorinated water has the capability to bond with the existing monochloramines in the </a:t>
            </a:r>
            <a:r>
              <a:rPr lang="en-US" dirty="0" err="1"/>
              <a:t>chloraminated</a:t>
            </a:r>
            <a:r>
              <a:rPr lang="en-US" dirty="0"/>
              <a:t> water, forming di- and tri-chloramines. The overall result is water with a weaker disinfectant at a lower residual, and an increase in taste and odor. The system is also at a higher risk of nitrification and bacterial growth.</a:t>
            </a:r>
          </a:p>
        </p:txBody>
      </p:sp>
      <p:sp>
        <p:nvSpPr>
          <p:cNvPr id="4" name="Slide Number Placeholder 3"/>
          <p:cNvSpPr>
            <a:spLocks noGrp="1"/>
          </p:cNvSpPr>
          <p:nvPr>
            <p:ph type="sldNum" sz="quarter" idx="5"/>
          </p:nvPr>
        </p:nvSpPr>
        <p:spPr/>
        <p:txBody>
          <a:bodyPr/>
          <a:lstStyle/>
          <a:p>
            <a:fld id="{7A96071E-925B-4280-A0A9-1B8A2911CC77}" type="slidenum">
              <a:rPr lang="en-US" smtClean="0"/>
              <a:t>8</a:t>
            </a:fld>
            <a:endParaRPr lang="en-US"/>
          </a:p>
        </p:txBody>
      </p:sp>
    </p:spTree>
    <p:extLst>
      <p:ext uri="{BB962C8B-B14F-4D97-AF65-F5344CB8AC3E}">
        <p14:creationId xmlns:p14="http://schemas.microsoft.com/office/powerpoint/2010/main" val="318262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Consecutive connections do have additional requirements pertaining to E. coli and Total Coliform positives, which I wanted to discuss. This slide highlights only these additional requirements, and is not a comprehensive list of required actions.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highlight>
                  <a:srgbClr val="FFFFFF"/>
                </a:highlight>
                <a:latin typeface="Source Sans Pro Web"/>
              </a:rPr>
              <a:t>Consecutive systems must notify their wholesale system within 24 hours of being notified of the routine RTCR total coliform positive sample result. This will require the wholesaler to sample all active groundwater sources at the time of sample collection. If the consecutive system was utilizing any of their own groundwater sources at the time of the routine RTCR sample collection, the consecutive’s groundwater sources must also be sampled.</a:t>
            </a:r>
          </a:p>
          <a:p>
            <a:endParaRPr lang="en-US" dirty="0"/>
          </a:p>
          <a:p>
            <a:pPr algn="l"/>
            <a:r>
              <a:rPr lang="en-US" b="0" i="0" dirty="0">
                <a:solidFill>
                  <a:srgbClr val="1B1B1B"/>
                </a:solidFill>
                <a:effectLst/>
                <a:highlight>
                  <a:srgbClr val="FFFFFF"/>
                </a:highlight>
                <a:latin typeface="Source Sans Pro Web"/>
              </a:rPr>
              <a:t>If the GWR source sample is </a:t>
            </a:r>
            <a:r>
              <a:rPr lang="en-US" b="0" i="1" dirty="0">
                <a:solidFill>
                  <a:srgbClr val="1B1B1B"/>
                </a:solidFill>
                <a:effectLst/>
                <a:highlight>
                  <a:srgbClr val="FFFFFF"/>
                </a:highlight>
                <a:latin typeface="Source Sans Pro Web"/>
              </a:rPr>
              <a:t>E. coli</a:t>
            </a:r>
            <a:r>
              <a:rPr lang="en-US" b="0" i="0" dirty="0">
                <a:solidFill>
                  <a:srgbClr val="1B1B1B"/>
                </a:solidFill>
                <a:effectLst/>
                <a:highlight>
                  <a:srgbClr val="FFFFFF"/>
                </a:highlight>
                <a:latin typeface="Source Sans Pro Web"/>
              </a:rPr>
              <a:t> positive, the wholesaler must also notify all consecutive systems within 24 hours of being notified of the EC+ source sample result.</a:t>
            </a:r>
          </a:p>
          <a:p>
            <a:pPr algn="l"/>
            <a:endParaRPr lang="en-US" b="0" i="0" dirty="0">
              <a:solidFill>
                <a:srgbClr val="1B1B1B"/>
              </a:solidFill>
              <a:effectLst/>
              <a:highlight>
                <a:srgbClr val="FFFFFF"/>
              </a:highlight>
              <a:latin typeface="Source Sans Pro Web"/>
            </a:endParaRPr>
          </a:p>
        </p:txBody>
      </p:sp>
      <p:sp>
        <p:nvSpPr>
          <p:cNvPr id="4" name="Slide Number Placeholder 3"/>
          <p:cNvSpPr>
            <a:spLocks noGrp="1"/>
          </p:cNvSpPr>
          <p:nvPr>
            <p:ph type="sldNum" sz="quarter" idx="5"/>
          </p:nvPr>
        </p:nvSpPr>
        <p:spPr/>
        <p:txBody>
          <a:bodyPr/>
          <a:lstStyle/>
          <a:p>
            <a:fld id="{7A96071E-925B-4280-A0A9-1B8A2911CC77}" type="slidenum">
              <a:rPr lang="en-US" smtClean="0"/>
              <a:t>9</a:t>
            </a:fld>
            <a:endParaRPr lang="en-US"/>
          </a:p>
        </p:txBody>
      </p:sp>
    </p:spTree>
    <p:extLst>
      <p:ext uri="{BB962C8B-B14F-4D97-AF65-F5344CB8AC3E}">
        <p14:creationId xmlns:p14="http://schemas.microsoft.com/office/powerpoint/2010/main" val="171845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5FEA-E98D-CE8D-56E0-D942594555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E8DB29-D034-D6AE-560F-868F68BE5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34ACD2-D5F2-D6B0-9D42-82DE943DD45D}"/>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5" name="Footer Placeholder 4">
            <a:extLst>
              <a:ext uri="{FF2B5EF4-FFF2-40B4-BE49-F238E27FC236}">
                <a16:creationId xmlns:a16="http://schemas.microsoft.com/office/drawing/2014/main" id="{E9341B85-0D1B-68E9-FDE2-634B4AFBE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2868E-39D5-BBAD-E116-BA5ED3644F3A}"/>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148033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7219-581B-8D09-6552-36A95CFCFB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47E6C3-08E5-CA8C-C848-48897B8F31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915F8-7167-F797-99CB-C8E411324817}"/>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5" name="Footer Placeholder 4">
            <a:extLst>
              <a:ext uri="{FF2B5EF4-FFF2-40B4-BE49-F238E27FC236}">
                <a16:creationId xmlns:a16="http://schemas.microsoft.com/office/drawing/2014/main" id="{1D180FD8-58F4-D6AE-93A1-BD37B8F37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2990-4E02-F4CB-4ED1-BF2FAB515DB5}"/>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14203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A199F-5CAA-8C68-2012-D2138E8BD0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99D306-05D4-B211-9429-CA91BC0C38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F07BE-5ED2-D97E-3F7F-BE0788A44F9F}"/>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5" name="Footer Placeholder 4">
            <a:extLst>
              <a:ext uri="{FF2B5EF4-FFF2-40B4-BE49-F238E27FC236}">
                <a16:creationId xmlns:a16="http://schemas.microsoft.com/office/drawing/2014/main" id="{9F41D8F0-D105-D338-A0FB-9D74C28B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6257A-12AC-F1DF-BC4A-049BA8C93C4E}"/>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216780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8D1F-FCA2-CC9D-46C2-D152153AF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F3A111-D975-3E1F-7731-0C9262CF1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AD12D-C461-9BEC-79BE-E72D861EA3E0}"/>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5" name="Footer Placeholder 4">
            <a:extLst>
              <a:ext uri="{FF2B5EF4-FFF2-40B4-BE49-F238E27FC236}">
                <a16:creationId xmlns:a16="http://schemas.microsoft.com/office/drawing/2014/main" id="{A5181E2C-0D90-E89D-DA39-F1ECF4C5A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EEF69-0243-B5FF-562B-6A5029929021}"/>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389949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7EDD-CE12-E728-A472-CC5A157804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58B05A-6437-75ED-CFBE-FC9FBFF103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3CBBCC-3AC8-6A20-8B07-6A2E7BB7D121}"/>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5" name="Footer Placeholder 4">
            <a:extLst>
              <a:ext uri="{FF2B5EF4-FFF2-40B4-BE49-F238E27FC236}">
                <a16:creationId xmlns:a16="http://schemas.microsoft.com/office/drawing/2014/main" id="{1D7B2175-F155-01C7-7378-3857EC342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370E1-7ADF-DDD0-0297-8428702C2BA2}"/>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270736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E5FC-7C47-C1EE-0748-B62F6EFBF0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1CE20-0336-EE56-F84B-4A72AF2D86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F5A8F6-B0C3-B1EF-6840-28E6FAA956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FB0AD2-1B3C-E509-6EBD-FB300AB770A5}"/>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6" name="Footer Placeholder 5">
            <a:extLst>
              <a:ext uri="{FF2B5EF4-FFF2-40B4-BE49-F238E27FC236}">
                <a16:creationId xmlns:a16="http://schemas.microsoft.com/office/drawing/2014/main" id="{CC9E18FA-6235-DBCD-61BF-E403D797D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BCBED-B89B-235F-0719-96E409E74F01}"/>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218149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311C-54EE-D5FE-684C-BACE2F889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221F6-C52B-B87B-D5F7-D8EA92F5A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67C70-C437-517E-1403-6F14F81A5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7C0A55-A443-2B2D-B2ED-FBB7DF7DDC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95B69E-C51F-7504-226F-639507A66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A4CE3D-5D77-44B0-BFED-3BC94AA8F1E4}"/>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8" name="Footer Placeholder 7">
            <a:extLst>
              <a:ext uri="{FF2B5EF4-FFF2-40B4-BE49-F238E27FC236}">
                <a16:creationId xmlns:a16="http://schemas.microsoft.com/office/drawing/2014/main" id="{9861928F-8976-4295-AD2C-B644F4473B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D1EF8E-02F5-52FC-61F2-177292C29DD8}"/>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325100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BE3F-27D8-B492-C77C-0E1569B35B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8A99CA-F947-8E8E-9835-7CB53C1063C2}"/>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4" name="Footer Placeholder 3">
            <a:extLst>
              <a:ext uri="{FF2B5EF4-FFF2-40B4-BE49-F238E27FC236}">
                <a16:creationId xmlns:a16="http://schemas.microsoft.com/office/drawing/2014/main" id="{5A669FB2-5D01-DB6E-4DC2-17A893089B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D92D5-5330-CAB3-76E4-6AE643A4F5CB}"/>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423413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05FB6-7ED9-2C31-F18B-958DD2E7FEB3}"/>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3" name="Footer Placeholder 2">
            <a:extLst>
              <a:ext uri="{FF2B5EF4-FFF2-40B4-BE49-F238E27FC236}">
                <a16:creationId xmlns:a16="http://schemas.microsoft.com/office/drawing/2014/main" id="{80A8FD20-83BB-06E3-4B69-6606E2343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E2483B-8078-5F74-7C9B-76C359A2D8E5}"/>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235068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3290-E34D-888D-E17B-7DA11C661F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FA409B-C54A-F4B6-AF9D-60CACE4B8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927E04-E16E-5B73-3620-71452A16D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96206-EB21-E97F-AC4D-72F72943FB15}"/>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6" name="Footer Placeholder 5">
            <a:extLst>
              <a:ext uri="{FF2B5EF4-FFF2-40B4-BE49-F238E27FC236}">
                <a16:creationId xmlns:a16="http://schemas.microsoft.com/office/drawing/2014/main" id="{3ADB3744-6EB9-CA47-AE59-771B2CE5F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F41E6-2961-0D92-D2CE-19AC0B297866}"/>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307123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9B07-DABF-F85A-4DC5-031D25DC5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F456A8-1274-BFD5-0C2C-34580309B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8D7A5D-A49E-3526-16C3-99523762B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62211-CE6A-B172-54EE-63905737437E}"/>
              </a:ext>
            </a:extLst>
          </p:cNvPr>
          <p:cNvSpPr>
            <a:spLocks noGrp="1"/>
          </p:cNvSpPr>
          <p:nvPr>
            <p:ph type="dt" sz="half" idx="10"/>
          </p:nvPr>
        </p:nvSpPr>
        <p:spPr/>
        <p:txBody>
          <a:bodyPr/>
          <a:lstStyle/>
          <a:p>
            <a:fld id="{BC9D02F7-5A2E-4F1A-B0E8-EF465EF42236}" type="datetimeFigureOut">
              <a:rPr lang="en-US" smtClean="0"/>
              <a:t>1/29/2025</a:t>
            </a:fld>
            <a:endParaRPr lang="en-US"/>
          </a:p>
        </p:txBody>
      </p:sp>
      <p:sp>
        <p:nvSpPr>
          <p:cNvPr id="6" name="Footer Placeholder 5">
            <a:extLst>
              <a:ext uri="{FF2B5EF4-FFF2-40B4-BE49-F238E27FC236}">
                <a16:creationId xmlns:a16="http://schemas.microsoft.com/office/drawing/2014/main" id="{7A14186F-B285-8255-FF61-FAD0E5C86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7E069-60EE-F456-D620-783B02BC2F0B}"/>
              </a:ext>
            </a:extLst>
          </p:cNvPr>
          <p:cNvSpPr>
            <a:spLocks noGrp="1"/>
          </p:cNvSpPr>
          <p:nvPr>
            <p:ph type="sldNum" sz="quarter" idx="12"/>
          </p:nvPr>
        </p:nvSpPr>
        <p:spPr/>
        <p:txBody>
          <a:bodyPr/>
          <a:lstStyle/>
          <a:p>
            <a:fld id="{5690CCEF-E681-41BB-BB51-50B82FB89F8F}" type="slidenum">
              <a:rPr lang="en-US" smtClean="0"/>
              <a:t>‹#›</a:t>
            </a:fld>
            <a:endParaRPr lang="en-US"/>
          </a:p>
        </p:txBody>
      </p:sp>
    </p:spTree>
    <p:extLst>
      <p:ext uri="{BB962C8B-B14F-4D97-AF65-F5344CB8AC3E}">
        <p14:creationId xmlns:p14="http://schemas.microsoft.com/office/powerpoint/2010/main" val="42302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0B0A5-C715-E1EB-FB4E-9262D7C09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454A8-096C-710A-461E-93E9AD51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FED7B-FF64-0BBF-8833-BB99AB6CF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9D02F7-5A2E-4F1A-B0E8-EF465EF42236}" type="datetimeFigureOut">
              <a:rPr lang="en-US" smtClean="0"/>
              <a:t>1/29/2025</a:t>
            </a:fld>
            <a:endParaRPr lang="en-US"/>
          </a:p>
        </p:txBody>
      </p:sp>
      <p:sp>
        <p:nvSpPr>
          <p:cNvPr id="5" name="Footer Placeholder 4">
            <a:extLst>
              <a:ext uri="{FF2B5EF4-FFF2-40B4-BE49-F238E27FC236}">
                <a16:creationId xmlns:a16="http://schemas.microsoft.com/office/drawing/2014/main" id="{0D477A87-107A-B869-7034-034DC7DD6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E5AE20-7DB6-05BE-81FB-41EF101AD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90CCEF-E681-41BB-BB51-50B82FB89F8F}" type="slidenum">
              <a:rPr lang="en-US" smtClean="0"/>
              <a:t>‹#›</a:t>
            </a:fld>
            <a:endParaRPr lang="en-US"/>
          </a:p>
        </p:txBody>
      </p:sp>
    </p:spTree>
    <p:extLst>
      <p:ext uri="{BB962C8B-B14F-4D97-AF65-F5344CB8AC3E}">
        <p14:creationId xmlns:p14="http://schemas.microsoft.com/office/powerpoint/2010/main" val="243481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davisvanguard.org/2023/07/ossoff-introduces-bipartisan-legislation-giving-u-s-senate-more-oversight-of-federal-prison-syste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lickr.com/photos/tracy_olson/61056391" TargetMode="External"/><Relationship Id="rId3" Type="http://schemas.openxmlformats.org/officeDocument/2006/relationships/image" Target="../media/image10.jp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pexels.com/photo/aerial-photography-houses-neighborhood-1486784/" TargetMode="External"/><Relationship Id="rId5" Type="http://schemas.openxmlformats.org/officeDocument/2006/relationships/image" Target="../media/image11.jpeg"/><Relationship Id="rId4" Type="http://schemas.openxmlformats.org/officeDocument/2006/relationships/hyperlink" Target="https://habitatadvocate.com.au/water-buyback-can-save-murray-darling-riv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exels.com/photo/apple-apple-device-cell-phone-ios-55256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39ACAA-99C9-B0AB-D9CE-80F1C5F40C4C}"/>
              </a:ext>
            </a:extLst>
          </p:cNvPr>
          <p:cNvSpPr>
            <a:spLocks noGrp="1"/>
          </p:cNvSpPr>
          <p:nvPr>
            <p:ph type="ctrTitle"/>
          </p:nvPr>
        </p:nvSpPr>
        <p:spPr>
          <a:xfrm>
            <a:off x="2026693" y="1030406"/>
            <a:ext cx="8147713" cy="3081242"/>
          </a:xfrm>
        </p:spPr>
        <p:txBody>
          <a:bodyPr anchor="ctr">
            <a:normAutofit/>
          </a:bodyPr>
          <a:lstStyle/>
          <a:p>
            <a:r>
              <a:rPr lang="en-US" sz="4800">
                <a:solidFill>
                  <a:srgbClr val="FFFFFF"/>
                </a:solidFill>
              </a:rPr>
              <a:t>Successful</a:t>
            </a:r>
            <a:br>
              <a:rPr lang="en-US" sz="4800">
                <a:solidFill>
                  <a:srgbClr val="FFFFFF"/>
                </a:solidFill>
              </a:rPr>
            </a:br>
            <a:r>
              <a:rPr lang="en-US" sz="4800">
                <a:solidFill>
                  <a:srgbClr val="FFFFFF"/>
                </a:solidFill>
              </a:rPr>
              <a:t>Consecutive Connections</a:t>
            </a:r>
          </a:p>
        </p:txBody>
      </p:sp>
      <p:sp>
        <p:nvSpPr>
          <p:cNvPr id="3" name="Subtitle 2">
            <a:extLst>
              <a:ext uri="{FF2B5EF4-FFF2-40B4-BE49-F238E27FC236}">
                <a16:creationId xmlns:a16="http://schemas.microsoft.com/office/drawing/2014/main" id="{CC40FECA-1E5A-208C-F685-0B2B6A2B50C0}"/>
              </a:ext>
            </a:extLst>
          </p:cNvPr>
          <p:cNvSpPr>
            <a:spLocks noGrp="1"/>
          </p:cNvSpPr>
          <p:nvPr>
            <p:ph type="subTitle" idx="1"/>
          </p:nvPr>
        </p:nvSpPr>
        <p:spPr>
          <a:xfrm>
            <a:off x="1559943" y="4876800"/>
            <a:ext cx="9078628" cy="1154913"/>
          </a:xfrm>
        </p:spPr>
        <p:txBody>
          <a:bodyPr anchor="ctr">
            <a:normAutofit/>
          </a:bodyPr>
          <a:lstStyle/>
          <a:p>
            <a:r>
              <a:rPr lang="en-US" sz="1400" dirty="0">
                <a:solidFill>
                  <a:srgbClr val="FFFFFF"/>
                </a:solidFill>
              </a:rPr>
              <a:t>Public Drinking Water Supply Section</a:t>
            </a:r>
          </a:p>
          <a:p>
            <a:r>
              <a:rPr lang="en-US" sz="1400" dirty="0">
                <a:solidFill>
                  <a:srgbClr val="FFFFFF"/>
                </a:solidFill>
              </a:rPr>
              <a:t>Water Quality Division</a:t>
            </a:r>
          </a:p>
          <a:p>
            <a:r>
              <a:rPr lang="en-US" sz="1400" dirty="0">
                <a:solidFill>
                  <a:srgbClr val="FFFFFF"/>
                </a:solidFill>
              </a:rPr>
              <a:t>Oklahoma Department of Environmental Quality</a:t>
            </a:r>
          </a:p>
        </p:txBody>
      </p:sp>
    </p:spTree>
    <p:extLst>
      <p:ext uri="{BB962C8B-B14F-4D97-AF65-F5344CB8AC3E}">
        <p14:creationId xmlns:p14="http://schemas.microsoft.com/office/powerpoint/2010/main" val="270650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0898B7-8750-3340-AE20-572AE5503202}"/>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b="1" kern="1200" dirty="0">
                <a:solidFill>
                  <a:srgbClr val="FFFFFF"/>
                </a:solidFill>
                <a:latin typeface="+mj-lt"/>
                <a:ea typeface="+mj-ea"/>
                <a:cs typeface="+mj-cs"/>
              </a:rPr>
              <a:t>Questions?</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14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B5952-CD39-153E-625F-4977094B50B5}"/>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Overview</a:t>
            </a:r>
          </a:p>
        </p:txBody>
      </p:sp>
      <p:graphicFrame>
        <p:nvGraphicFramePr>
          <p:cNvPr id="18" name="Content Placeholder 2">
            <a:extLst>
              <a:ext uri="{FF2B5EF4-FFF2-40B4-BE49-F238E27FC236}">
                <a16:creationId xmlns:a16="http://schemas.microsoft.com/office/drawing/2014/main" id="{F76B98FA-CBE0-DE0C-4C51-012B646D1DA2}"/>
              </a:ext>
            </a:extLst>
          </p:cNvPr>
          <p:cNvGraphicFramePr>
            <a:graphicFrameLocks noGrp="1"/>
          </p:cNvGraphicFramePr>
          <p:nvPr>
            <p:ph idx="1"/>
            <p:extLst>
              <p:ext uri="{D42A27DB-BD31-4B8C-83A1-F6EECF244321}">
                <p14:modId xmlns:p14="http://schemas.microsoft.com/office/powerpoint/2010/main" val="1200572150"/>
              </p:ext>
            </p:extLst>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12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ACDF0-12DC-A70C-36A5-8DA40B3F640C}"/>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Definition</a:t>
            </a:r>
          </a:p>
        </p:txBody>
      </p:sp>
      <p:sp>
        <p:nvSpPr>
          <p:cNvPr id="3" name="Content Placeholder 2">
            <a:extLst>
              <a:ext uri="{FF2B5EF4-FFF2-40B4-BE49-F238E27FC236}">
                <a16:creationId xmlns:a16="http://schemas.microsoft.com/office/drawing/2014/main" id="{0D121B0C-7591-58C4-759E-11FF0D0DA664}"/>
              </a:ext>
            </a:extLst>
          </p:cNvPr>
          <p:cNvSpPr>
            <a:spLocks noGrp="1"/>
          </p:cNvSpPr>
          <p:nvPr>
            <p:ph idx="1"/>
          </p:nvPr>
        </p:nvSpPr>
        <p:spPr>
          <a:xfrm>
            <a:off x="4698858" y="359326"/>
            <a:ext cx="6555347" cy="5399741"/>
          </a:xfrm>
        </p:spPr>
        <p:txBody>
          <a:bodyPr anchor="ctr">
            <a:normAutofit/>
          </a:bodyPr>
          <a:lstStyle/>
          <a:p>
            <a:r>
              <a:rPr lang="en-US" sz="2400" dirty="0"/>
              <a:t>Defined in Oklahoma Administrative Code (OAC) 252:626-1-2</a:t>
            </a:r>
          </a:p>
          <a:p>
            <a:r>
              <a:rPr lang="en-US" sz="2400" dirty="0"/>
              <a:t>“Consecutive system means a public water supply system that receives some or all of its finished water from one or more wholesale systems. Delivery may be through a direct connection or through the distribution system of one or more consecutive systems.”</a:t>
            </a:r>
          </a:p>
          <a:p>
            <a:pPr marL="0" indent="0">
              <a:buNone/>
            </a:pPr>
            <a:endParaRPr lang="en-US" sz="2000" dirty="0"/>
          </a:p>
          <a:p>
            <a:endParaRPr lang="en-US" sz="2000" dirty="0"/>
          </a:p>
        </p:txBody>
      </p:sp>
      <p:pic>
        <p:nvPicPr>
          <p:cNvPr id="5" name="Picture 4" descr="A white building with a dome&#10;&#10;Description automatically generated">
            <a:extLst>
              <a:ext uri="{FF2B5EF4-FFF2-40B4-BE49-F238E27FC236}">
                <a16:creationId xmlns:a16="http://schemas.microsoft.com/office/drawing/2014/main" id="{D94FB4F0-439F-8472-0E67-91738A96E3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25279" y="4356016"/>
            <a:ext cx="3502503" cy="2335002"/>
          </a:xfrm>
          <a:prstGeom prst="rect">
            <a:avLst/>
          </a:prstGeom>
          <a:ln>
            <a:solidFill>
              <a:srgbClr val="0A3142"/>
            </a:solidFill>
          </a:ln>
        </p:spPr>
      </p:pic>
    </p:spTree>
    <p:extLst>
      <p:ext uri="{BB962C8B-B14F-4D97-AF65-F5344CB8AC3E}">
        <p14:creationId xmlns:p14="http://schemas.microsoft.com/office/powerpoint/2010/main" val="281851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277B9-BEBF-A471-8B95-7A219EED4DFC}"/>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Purpose</a:t>
            </a:r>
          </a:p>
        </p:txBody>
      </p:sp>
      <p:sp>
        <p:nvSpPr>
          <p:cNvPr id="3" name="Content Placeholder 2">
            <a:extLst>
              <a:ext uri="{FF2B5EF4-FFF2-40B4-BE49-F238E27FC236}">
                <a16:creationId xmlns:a16="http://schemas.microsoft.com/office/drawing/2014/main" id="{76832A79-78E9-280B-6F31-26AF0B1D9551}"/>
              </a:ext>
            </a:extLst>
          </p:cNvPr>
          <p:cNvSpPr>
            <a:spLocks noGrp="1"/>
          </p:cNvSpPr>
          <p:nvPr>
            <p:ph idx="1"/>
          </p:nvPr>
        </p:nvSpPr>
        <p:spPr>
          <a:xfrm>
            <a:off x="4810259" y="649481"/>
            <a:ext cx="6915019" cy="2779520"/>
          </a:xfrm>
        </p:spPr>
        <p:txBody>
          <a:bodyPr anchor="ctr">
            <a:normAutofit/>
          </a:bodyPr>
          <a:lstStyle/>
          <a:p>
            <a:pPr marL="0" indent="0">
              <a:buNone/>
            </a:pPr>
            <a:r>
              <a:rPr lang="en-US" sz="2400" b="1" dirty="0"/>
              <a:t>Communities may lack resources needed to meet demands</a:t>
            </a:r>
          </a:p>
          <a:p>
            <a:pPr lvl="1"/>
            <a:r>
              <a:rPr lang="en-US" dirty="0"/>
              <a:t>Inadequate quality or quantity of source water</a:t>
            </a:r>
          </a:p>
          <a:p>
            <a:pPr lvl="1"/>
            <a:r>
              <a:rPr lang="en-US" dirty="0"/>
              <a:t>Financial limitations</a:t>
            </a:r>
          </a:p>
          <a:p>
            <a:pPr marL="0" indent="0">
              <a:buNone/>
            </a:pPr>
            <a:r>
              <a:rPr lang="en-US" sz="2400" b="1" dirty="0"/>
              <a:t>Rapid population growth</a:t>
            </a:r>
          </a:p>
          <a:p>
            <a:pPr marL="457200" lvl="1" indent="0">
              <a:buNone/>
            </a:pPr>
            <a:endParaRPr lang="en-US" sz="2000" dirty="0"/>
          </a:p>
        </p:txBody>
      </p:sp>
      <p:pic>
        <p:nvPicPr>
          <p:cNvPr id="5" name="Picture 4" descr="A dry cracked earth with water in the background&#10;&#10;Description automatically generated">
            <a:extLst>
              <a:ext uri="{FF2B5EF4-FFF2-40B4-BE49-F238E27FC236}">
                <a16:creationId xmlns:a16="http://schemas.microsoft.com/office/drawing/2014/main" id="{E5978A3B-9A69-8E43-ADAB-B9B08770AA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18151" y="3139458"/>
            <a:ext cx="2560320" cy="1706880"/>
          </a:xfrm>
          <a:prstGeom prst="rect">
            <a:avLst/>
          </a:prstGeom>
          <a:ln>
            <a:solidFill>
              <a:srgbClr val="0A3142"/>
            </a:solidFill>
          </a:ln>
        </p:spPr>
      </p:pic>
      <p:pic>
        <p:nvPicPr>
          <p:cNvPr id="9" name="Picture 8" descr="A aerial view of a neighborhood&#10;&#10;Description automatically generated">
            <a:extLst>
              <a:ext uri="{FF2B5EF4-FFF2-40B4-BE49-F238E27FC236}">
                <a16:creationId xmlns:a16="http://schemas.microsoft.com/office/drawing/2014/main" id="{D92116C3-980E-70CF-390E-0BDE4C3A461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68531" y="5075657"/>
            <a:ext cx="3038801" cy="1709928"/>
          </a:xfrm>
          <a:prstGeom prst="rect">
            <a:avLst/>
          </a:prstGeom>
          <a:ln>
            <a:solidFill>
              <a:srgbClr val="0A3142"/>
            </a:solidFill>
          </a:ln>
        </p:spPr>
      </p:pic>
      <p:pic>
        <p:nvPicPr>
          <p:cNvPr id="13" name="Picture 12" descr="A pile of money bills&#10;&#10;Description automatically generated">
            <a:extLst>
              <a:ext uri="{FF2B5EF4-FFF2-40B4-BE49-F238E27FC236}">
                <a16:creationId xmlns:a16="http://schemas.microsoft.com/office/drawing/2014/main" id="{78041F11-5B6E-A568-71FB-8414A5438C61}"/>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11111"/>
          <a:stretch/>
        </p:blipFill>
        <p:spPr>
          <a:xfrm>
            <a:off x="9024742" y="3120912"/>
            <a:ext cx="2560320" cy="1706880"/>
          </a:xfrm>
          <a:prstGeom prst="rect">
            <a:avLst/>
          </a:prstGeom>
          <a:ln>
            <a:solidFill>
              <a:srgbClr val="0A3142"/>
            </a:solidFill>
          </a:ln>
        </p:spPr>
      </p:pic>
    </p:spTree>
    <p:extLst>
      <p:ext uri="{BB962C8B-B14F-4D97-AF65-F5344CB8AC3E}">
        <p14:creationId xmlns:p14="http://schemas.microsoft.com/office/powerpoint/2010/main" val="8716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6B3E0-08B5-311F-517A-EC7924756A8F}"/>
              </a:ext>
            </a:extLst>
          </p:cNvPr>
          <p:cNvSpPr>
            <a:spLocks noGrp="1"/>
          </p:cNvSpPr>
          <p:nvPr>
            <p:ph type="title"/>
          </p:nvPr>
        </p:nvSpPr>
        <p:spPr>
          <a:xfrm>
            <a:off x="614785" y="397039"/>
            <a:ext cx="9895951" cy="1033669"/>
          </a:xfrm>
        </p:spPr>
        <p:txBody>
          <a:bodyPr>
            <a:normAutofit/>
          </a:bodyPr>
          <a:lstStyle/>
          <a:p>
            <a:r>
              <a:rPr lang="en-US" sz="4000" b="1" dirty="0">
                <a:solidFill>
                  <a:srgbClr val="FFFFFF"/>
                </a:solidFill>
              </a:rPr>
              <a:t>Communication Between Operators</a:t>
            </a:r>
          </a:p>
        </p:txBody>
      </p:sp>
      <p:pic>
        <p:nvPicPr>
          <p:cNvPr id="5" name="Picture 4" descr="A hand holding a cell phone&#10;&#10;Description automatically generated">
            <a:extLst>
              <a:ext uri="{FF2B5EF4-FFF2-40B4-BE49-F238E27FC236}">
                <a16:creationId xmlns:a16="http://schemas.microsoft.com/office/drawing/2014/main" id="{DC409CFD-FAD4-4F45-EBC2-AFE9E945B87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04"/>
          <a:stretch/>
        </p:blipFill>
        <p:spPr>
          <a:xfrm>
            <a:off x="9025777" y="4591804"/>
            <a:ext cx="2969917" cy="2069984"/>
          </a:xfrm>
          <a:prstGeom prst="rect">
            <a:avLst/>
          </a:prstGeom>
          <a:ln>
            <a:solidFill>
              <a:srgbClr val="0A3142"/>
            </a:solidFill>
          </a:ln>
        </p:spPr>
      </p:pic>
      <p:sp>
        <p:nvSpPr>
          <p:cNvPr id="3" name="Content Placeholder 2">
            <a:extLst>
              <a:ext uri="{FF2B5EF4-FFF2-40B4-BE49-F238E27FC236}">
                <a16:creationId xmlns:a16="http://schemas.microsoft.com/office/drawing/2014/main" id="{E7EC8C41-E8AB-E5B0-A08F-6B373714DCCD}"/>
              </a:ext>
            </a:extLst>
          </p:cNvPr>
          <p:cNvSpPr>
            <a:spLocks noGrp="1"/>
          </p:cNvSpPr>
          <p:nvPr>
            <p:ph idx="1"/>
          </p:nvPr>
        </p:nvSpPr>
        <p:spPr>
          <a:xfrm>
            <a:off x="614785" y="3060192"/>
            <a:ext cx="9724031" cy="3797807"/>
          </a:xfrm>
        </p:spPr>
        <p:txBody>
          <a:bodyPr anchor="ctr">
            <a:normAutofit fontScale="92500" lnSpcReduction="20000"/>
          </a:bodyPr>
          <a:lstStyle/>
          <a:p>
            <a:pPr marL="0" indent="0">
              <a:lnSpc>
                <a:spcPct val="100000"/>
              </a:lnSpc>
              <a:buNone/>
            </a:pPr>
            <a:r>
              <a:rPr lang="en-US" sz="2600" b="1" dirty="0"/>
              <a:t>Regular communication between operators is essential</a:t>
            </a:r>
          </a:p>
          <a:p>
            <a:pPr marL="0" indent="0">
              <a:lnSpc>
                <a:spcPct val="100000"/>
              </a:lnSpc>
              <a:buNone/>
            </a:pPr>
            <a:endParaRPr lang="en-US" sz="2400" dirty="0"/>
          </a:p>
          <a:p>
            <a:pPr marL="0" indent="0">
              <a:lnSpc>
                <a:spcPct val="100000"/>
              </a:lnSpc>
              <a:buNone/>
            </a:pPr>
            <a:r>
              <a:rPr lang="en-US" sz="2400" b="1" dirty="0"/>
              <a:t>Monitor water quality parameters across all systems</a:t>
            </a:r>
            <a:endParaRPr lang="en-US" sz="2400" dirty="0"/>
          </a:p>
          <a:p>
            <a:pPr>
              <a:lnSpc>
                <a:spcPct val="100000"/>
              </a:lnSpc>
            </a:pPr>
            <a:r>
              <a:rPr lang="en-US" sz="2400" dirty="0"/>
              <a:t>Compare sample results and water quality parameters</a:t>
            </a:r>
          </a:p>
          <a:p>
            <a:pPr>
              <a:lnSpc>
                <a:spcPct val="100000"/>
              </a:lnSpc>
            </a:pPr>
            <a:r>
              <a:rPr lang="en-US" sz="2400" dirty="0"/>
              <a:t>Complete view from treatment plant to last customer</a:t>
            </a:r>
          </a:p>
          <a:p>
            <a:pPr marL="0" indent="0">
              <a:lnSpc>
                <a:spcPct val="100000"/>
              </a:lnSpc>
              <a:buNone/>
            </a:pPr>
            <a:endParaRPr lang="en-US" sz="2400" dirty="0"/>
          </a:p>
          <a:p>
            <a:pPr marL="0" indent="0">
              <a:lnSpc>
                <a:spcPct val="100000"/>
              </a:lnSpc>
              <a:buNone/>
            </a:pPr>
            <a:r>
              <a:rPr lang="en-US" sz="2400" b="1" dirty="0"/>
              <a:t>Modifications to treatment process</a:t>
            </a:r>
          </a:p>
          <a:p>
            <a:pPr>
              <a:lnSpc>
                <a:spcPct val="100000"/>
              </a:lnSpc>
            </a:pPr>
            <a:r>
              <a:rPr lang="en-US" sz="2400" dirty="0"/>
              <a:t>Monitoring effects of changes</a:t>
            </a:r>
          </a:p>
          <a:p>
            <a:pPr>
              <a:lnSpc>
                <a:spcPct val="100000"/>
              </a:lnSpc>
            </a:pPr>
            <a:r>
              <a:rPr lang="en-US" sz="2400" dirty="0"/>
              <a:t>Troubleshooting current issues</a:t>
            </a:r>
          </a:p>
          <a:p>
            <a:pPr marL="0" indent="0">
              <a:lnSpc>
                <a:spcPct val="100000"/>
              </a:lnSpc>
              <a:buNone/>
            </a:pPr>
            <a:endParaRPr lang="en-US" sz="2400" b="1" dirty="0"/>
          </a:p>
          <a:p>
            <a:pPr>
              <a:lnSpc>
                <a:spcPct val="100000"/>
              </a:lnSpc>
            </a:pPr>
            <a:endParaRPr lang="en-US" sz="2400" dirty="0"/>
          </a:p>
          <a:p>
            <a:pPr marL="0" indent="0">
              <a:buNone/>
            </a:pPr>
            <a:endParaRPr lang="en-US" sz="2400" b="1"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74926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6B3E0-08B5-311F-517A-EC7924756A8F}"/>
              </a:ext>
            </a:extLst>
          </p:cNvPr>
          <p:cNvSpPr>
            <a:spLocks noGrp="1"/>
          </p:cNvSpPr>
          <p:nvPr>
            <p:ph type="title"/>
          </p:nvPr>
        </p:nvSpPr>
        <p:spPr>
          <a:xfrm>
            <a:off x="466722" y="586855"/>
            <a:ext cx="3201366" cy="3387497"/>
          </a:xfrm>
        </p:spPr>
        <p:txBody>
          <a:bodyPr anchor="b">
            <a:normAutofit/>
          </a:bodyPr>
          <a:lstStyle/>
          <a:p>
            <a:pPr algn="r"/>
            <a:r>
              <a:rPr lang="en-US" sz="3400" b="1" dirty="0">
                <a:solidFill>
                  <a:srgbClr val="FFFFFF"/>
                </a:solidFill>
              </a:rPr>
              <a:t>Communication</a:t>
            </a:r>
            <a:br>
              <a:rPr lang="en-US" sz="3400" b="1" dirty="0">
                <a:solidFill>
                  <a:srgbClr val="FFFFFF"/>
                </a:solidFill>
              </a:rPr>
            </a:br>
            <a:r>
              <a:rPr lang="en-US" sz="3400" b="1" dirty="0">
                <a:solidFill>
                  <a:srgbClr val="FFFFFF"/>
                </a:solidFill>
              </a:rPr>
              <a:t>Continued</a:t>
            </a:r>
          </a:p>
        </p:txBody>
      </p:sp>
      <p:sp>
        <p:nvSpPr>
          <p:cNvPr id="3" name="Content Placeholder 2">
            <a:extLst>
              <a:ext uri="{FF2B5EF4-FFF2-40B4-BE49-F238E27FC236}">
                <a16:creationId xmlns:a16="http://schemas.microsoft.com/office/drawing/2014/main" id="{E7EC8C41-E8AB-E5B0-A08F-6B373714DCCD}"/>
              </a:ext>
            </a:extLst>
          </p:cNvPr>
          <p:cNvSpPr>
            <a:spLocks noGrp="1"/>
          </p:cNvSpPr>
          <p:nvPr>
            <p:ph idx="1"/>
          </p:nvPr>
        </p:nvSpPr>
        <p:spPr>
          <a:xfrm>
            <a:off x="4698858" y="268224"/>
            <a:ext cx="6555347" cy="6085799"/>
          </a:xfrm>
        </p:spPr>
        <p:txBody>
          <a:bodyPr anchor="ctr">
            <a:normAutofit/>
          </a:bodyPr>
          <a:lstStyle/>
          <a:p>
            <a:pPr marL="0" indent="0">
              <a:buNone/>
            </a:pPr>
            <a:r>
              <a:rPr lang="en-US" sz="2600" b="1" dirty="0"/>
              <a:t>Emergencies</a:t>
            </a:r>
          </a:p>
          <a:p>
            <a:r>
              <a:rPr lang="en-US" sz="2600" dirty="0"/>
              <a:t>Equipment failure or malfunction</a:t>
            </a:r>
          </a:p>
          <a:p>
            <a:r>
              <a:rPr lang="en-US" sz="2600" dirty="0"/>
              <a:t>Leaks or line breaks</a:t>
            </a:r>
          </a:p>
          <a:p>
            <a:r>
              <a:rPr lang="en-US" sz="2600" dirty="0"/>
              <a:t>Contamination risks</a:t>
            </a:r>
          </a:p>
          <a:p>
            <a:pPr marL="0" indent="0">
              <a:buNone/>
            </a:pPr>
            <a:endParaRPr lang="en-US" sz="2600" dirty="0"/>
          </a:p>
          <a:p>
            <a:pPr marL="0" indent="0">
              <a:buNone/>
            </a:pPr>
            <a:r>
              <a:rPr lang="en-US" sz="2600" b="1" dirty="0"/>
              <a:t>Board Meetings</a:t>
            </a:r>
          </a:p>
          <a:p>
            <a:r>
              <a:rPr lang="en-US" sz="2600" dirty="0"/>
              <a:t>Provide representation for purchase system</a:t>
            </a:r>
          </a:p>
          <a:p>
            <a:r>
              <a:rPr lang="en-US" sz="2600" dirty="0"/>
              <a:t>Collaborative future planning</a:t>
            </a:r>
          </a:p>
          <a:p>
            <a:endParaRPr lang="en-US" sz="2000" dirty="0"/>
          </a:p>
        </p:txBody>
      </p:sp>
    </p:spTree>
    <p:extLst>
      <p:ext uri="{BB962C8B-B14F-4D97-AF65-F5344CB8AC3E}">
        <p14:creationId xmlns:p14="http://schemas.microsoft.com/office/powerpoint/2010/main" val="94919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5B9DC-2795-A377-8456-484463565ED9}"/>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Disinfection Byproducts</a:t>
            </a:r>
          </a:p>
        </p:txBody>
      </p:sp>
      <p:sp>
        <p:nvSpPr>
          <p:cNvPr id="3" name="Content Placeholder 2">
            <a:extLst>
              <a:ext uri="{FF2B5EF4-FFF2-40B4-BE49-F238E27FC236}">
                <a16:creationId xmlns:a16="http://schemas.microsoft.com/office/drawing/2014/main" id="{53545C61-2C5D-A006-3A92-A8A86D9AAA04}"/>
              </a:ext>
            </a:extLst>
          </p:cNvPr>
          <p:cNvSpPr>
            <a:spLocks noGrp="1"/>
          </p:cNvSpPr>
          <p:nvPr>
            <p:ph idx="1"/>
          </p:nvPr>
        </p:nvSpPr>
        <p:spPr>
          <a:xfrm>
            <a:off x="1371599" y="2318197"/>
            <a:ext cx="9724031" cy="3683358"/>
          </a:xfrm>
        </p:spPr>
        <p:txBody>
          <a:bodyPr anchor="ctr">
            <a:normAutofit lnSpcReduction="10000"/>
          </a:bodyPr>
          <a:lstStyle/>
          <a:p>
            <a:pPr marL="0" indent="0">
              <a:buNone/>
            </a:pPr>
            <a:r>
              <a:rPr lang="en-US" sz="2400" b="1" dirty="0"/>
              <a:t>As water age increases, DBP concentrations increase</a:t>
            </a:r>
          </a:p>
          <a:p>
            <a:r>
              <a:rPr lang="en-US" sz="2400" dirty="0"/>
              <a:t>Most effective flushing is unilateral flushing from wholesaler to purchaser</a:t>
            </a:r>
          </a:p>
          <a:p>
            <a:r>
              <a:rPr lang="en-US" sz="2400" dirty="0"/>
              <a:t>Optimize storage volumes</a:t>
            </a:r>
          </a:p>
          <a:p>
            <a:r>
              <a:rPr lang="en-US" sz="2400" dirty="0"/>
              <a:t>Connection point of consecutive system</a:t>
            </a:r>
          </a:p>
          <a:p>
            <a:pPr marL="0" indent="0">
              <a:buNone/>
            </a:pPr>
            <a:r>
              <a:rPr lang="en-US" sz="2400" b="1" dirty="0"/>
              <a:t>For purchase systems</a:t>
            </a:r>
          </a:p>
          <a:p>
            <a:r>
              <a:rPr lang="en-US" sz="2400" dirty="0"/>
              <a:t>Maintain or invest in wells</a:t>
            </a:r>
          </a:p>
          <a:p>
            <a:r>
              <a:rPr lang="en-US" sz="2400" dirty="0"/>
              <a:t>Capability to produce own water is valuable</a:t>
            </a:r>
          </a:p>
          <a:p>
            <a:r>
              <a:rPr lang="en-US" sz="2400" dirty="0"/>
              <a:t>Allows for mixing and dilution of DBPs, and other contaminants</a:t>
            </a:r>
          </a:p>
          <a:p>
            <a:pPr lvl="1"/>
            <a:endParaRPr lang="en-US" sz="2000" dirty="0"/>
          </a:p>
          <a:p>
            <a:pPr lvl="1"/>
            <a:endParaRPr lang="en-US" sz="2000" dirty="0"/>
          </a:p>
        </p:txBody>
      </p:sp>
    </p:spTree>
    <p:extLst>
      <p:ext uri="{BB962C8B-B14F-4D97-AF65-F5344CB8AC3E}">
        <p14:creationId xmlns:p14="http://schemas.microsoft.com/office/powerpoint/2010/main" val="237059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0D476-2B73-E544-4A2F-61F598DED1F1}"/>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Compatible Disinfectants</a:t>
            </a:r>
          </a:p>
        </p:txBody>
      </p:sp>
      <p:sp>
        <p:nvSpPr>
          <p:cNvPr id="3" name="Content Placeholder 2">
            <a:extLst>
              <a:ext uri="{FF2B5EF4-FFF2-40B4-BE49-F238E27FC236}">
                <a16:creationId xmlns:a16="http://schemas.microsoft.com/office/drawing/2014/main" id="{CCB711C6-4C9D-038E-6A50-57D1CEFBEF6C}"/>
              </a:ext>
            </a:extLst>
          </p:cNvPr>
          <p:cNvSpPr>
            <a:spLocks noGrp="1"/>
          </p:cNvSpPr>
          <p:nvPr>
            <p:ph idx="1"/>
          </p:nvPr>
        </p:nvSpPr>
        <p:spPr>
          <a:xfrm>
            <a:off x="838198" y="1709473"/>
            <a:ext cx="10515600" cy="3657600"/>
          </a:xfrm>
        </p:spPr>
        <p:txBody>
          <a:bodyPr anchor="ctr">
            <a:normAutofit/>
          </a:bodyPr>
          <a:lstStyle/>
          <a:p>
            <a:r>
              <a:rPr lang="en-US" sz="2400" dirty="0"/>
              <a:t>Blending of </a:t>
            </a:r>
            <a:r>
              <a:rPr lang="en-US" sz="2400" dirty="0" err="1"/>
              <a:t>chloraminated</a:t>
            </a:r>
            <a:r>
              <a:rPr lang="en-US" sz="2400" dirty="0"/>
              <a:t> and chlorinated water can cause water quality issues</a:t>
            </a:r>
          </a:p>
          <a:p>
            <a:r>
              <a:rPr lang="en-US" sz="2400" dirty="0"/>
              <a:t>Free chlorine can bond to existing monochloramines, forming di- and tri- chloramines</a:t>
            </a:r>
          </a:p>
          <a:p>
            <a:r>
              <a:rPr lang="en-US" sz="2400" dirty="0"/>
              <a:t>Result is weaker disinfectants, lower residuals, and taste and odor</a:t>
            </a:r>
          </a:p>
          <a:p>
            <a:r>
              <a:rPr lang="en-US" sz="2400" dirty="0"/>
              <a:t>Increases risk of nitrification and bacterial growth</a:t>
            </a:r>
          </a:p>
        </p:txBody>
      </p:sp>
    </p:spTree>
    <p:extLst>
      <p:ext uri="{BB962C8B-B14F-4D97-AF65-F5344CB8AC3E}">
        <p14:creationId xmlns:p14="http://schemas.microsoft.com/office/powerpoint/2010/main" val="19523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3C14B-1FD4-F3B4-4373-8C76FBEC0815}"/>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RTCR/GWR Additional Requirements</a:t>
            </a:r>
          </a:p>
        </p:txBody>
      </p:sp>
      <p:sp>
        <p:nvSpPr>
          <p:cNvPr id="3" name="Content Placeholder 2">
            <a:extLst>
              <a:ext uri="{FF2B5EF4-FFF2-40B4-BE49-F238E27FC236}">
                <a16:creationId xmlns:a16="http://schemas.microsoft.com/office/drawing/2014/main" id="{07865E41-3823-E449-4C15-0D7851229F90}"/>
              </a:ext>
            </a:extLst>
          </p:cNvPr>
          <p:cNvSpPr>
            <a:spLocks noGrp="1"/>
          </p:cNvSpPr>
          <p:nvPr>
            <p:ph idx="1"/>
          </p:nvPr>
        </p:nvSpPr>
        <p:spPr>
          <a:xfrm>
            <a:off x="1371599" y="2318197"/>
            <a:ext cx="9724031" cy="3683358"/>
          </a:xfrm>
        </p:spPr>
        <p:txBody>
          <a:bodyPr anchor="ctr">
            <a:normAutofit lnSpcReduction="10000"/>
          </a:bodyPr>
          <a:lstStyle/>
          <a:p>
            <a:pPr marL="0" indent="0">
              <a:buNone/>
            </a:pPr>
            <a:r>
              <a:rPr lang="en-US" sz="2400" b="1" dirty="0"/>
              <a:t>TC+ Within Purchase System’s Distribution</a:t>
            </a:r>
          </a:p>
          <a:p>
            <a:r>
              <a:rPr lang="en-US" sz="2400" dirty="0"/>
              <a:t>Purchase systems must notify groundwater wholesaler with 24 hours</a:t>
            </a:r>
          </a:p>
          <a:p>
            <a:r>
              <a:rPr lang="en-US" sz="2400" dirty="0"/>
              <a:t>Sample all active purchase system groundwater sources</a:t>
            </a:r>
          </a:p>
          <a:p>
            <a:r>
              <a:rPr lang="en-US" sz="2400" dirty="0"/>
              <a:t>Wholesaler must sample groundwater sources within 24 hours of notification</a:t>
            </a:r>
          </a:p>
          <a:p>
            <a:endParaRPr lang="en-US" sz="2400" dirty="0"/>
          </a:p>
          <a:p>
            <a:pPr marL="0" indent="0">
              <a:buNone/>
            </a:pPr>
            <a:r>
              <a:rPr lang="en-US" sz="2400" b="1" dirty="0"/>
              <a:t>Wholesale System </a:t>
            </a:r>
          </a:p>
          <a:p>
            <a:r>
              <a:rPr lang="en-US" sz="2400" i="1" dirty="0"/>
              <a:t>E. coli </a:t>
            </a:r>
            <a:r>
              <a:rPr lang="en-US" sz="2400" dirty="0"/>
              <a:t>positives taken at a wholesaler groundwater source will results in a mandatory boil order for all purchase system within 24 hours</a:t>
            </a:r>
            <a:endParaRPr lang="en-US" sz="2400" i="1" dirty="0"/>
          </a:p>
          <a:p>
            <a:endParaRPr lang="en-US" sz="2000" dirty="0"/>
          </a:p>
        </p:txBody>
      </p:sp>
    </p:spTree>
    <p:extLst>
      <p:ext uri="{BB962C8B-B14F-4D97-AF65-F5344CB8AC3E}">
        <p14:creationId xmlns:p14="http://schemas.microsoft.com/office/powerpoint/2010/main" val="1332970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c36753-4dc0-4d56-b073-d82b7bede056" xsi:nil="true"/>
    <lcf76f155ced4ddcb4097134ff3c332f xmlns="147db386-3956-4f45-8587-7e22e5b21f4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D3D69538A08A4CA9E62AA7E0505D5D" ma:contentTypeVersion="14" ma:contentTypeDescription="Create a new document." ma:contentTypeScope="" ma:versionID="1f40fd4e014088c5290581990241210e">
  <xsd:schema xmlns:xsd="http://www.w3.org/2001/XMLSchema" xmlns:xs="http://www.w3.org/2001/XMLSchema" xmlns:p="http://schemas.microsoft.com/office/2006/metadata/properties" xmlns:ns2="147db386-3956-4f45-8587-7e22e5b21f4e" xmlns:ns3="abc36753-4dc0-4d56-b073-d82b7bede056" targetNamespace="http://schemas.microsoft.com/office/2006/metadata/properties" ma:root="true" ma:fieldsID="c71b9cc443247a7e4fcf28b4c6755d3c" ns2:_="" ns3:_="">
    <xsd:import namespace="147db386-3956-4f45-8587-7e22e5b21f4e"/>
    <xsd:import namespace="abc36753-4dc0-4d56-b073-d82b7bede0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db386-3956-4f45-8587-7e22e5b21f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c36753-4dc0-4d56-b073-d82b7bede0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61b03e4-9f6c-4cae-a87b-84d90219ca1e}" ma:internalName="TaxCatchAll" ma:showField="CatchAllData" ma:web="abc36753-4dc0-4d56-b073-d82b7bede0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125E48-479F-4A1E-AC49-5E7BC706A7C7}">
  <ds:schemaRefs>
    <ds:schemaRef ds:uri="http://schemas.microsoft.com/office/2006/metadata/properties"/>
    <ds:schemaRef ds:uri="http://schemas.microsoft.com/office/infopath/2007/PartnerControls"/>
    <ds:schemaRef ds:uri="abc36753-4dc0-4d56-b073-d82b7bede056"/>
    <ds:schemaRef ds:uri="147db386-3956-4f45-8587-7e22e5b21f4e"/>
  </ds:schemaRefs>
</ds:datastoreItem>
</file>

<file path=customXml/itemProps2.xml><?xml version="1.0" encoding="utf-8"?>
<ds:datastoreItem xmlns:ds="http://schemas.openxmlformats.org/officeDocument/2006/customXml" ds:itemID="{A95F0DE1-46A2-4CFC-8DAD-44B9A3B95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7db386-3956-4f45-8587-7e22e5b21f4e"/>
    <ds:schemaRef ds:uri="abc36753-4dc0-4d56-b073-d82b7bede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BC4E3C-20CB-47BB-A69E-0AFCF02B68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2123</TotalTime>
  <Words>1869</Words>
  <Application>Microsoft Office PowerPoint</Application>
  <PresentationFormat>Widescreen</PresentationFormat>
  <Paragraphs>113</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Successful Consecutive Connections</vt:lpstr>
      <vt:lpstr>Overview</vt:lpstr>
      <vt:lpstr>Definition</vt:lpstr>
      <vt:lpstr>Purpose</vt:lpstr>
      <vt:lpstr>Communication Between Operators</vt:lpstr>
      <vt:lpstr>Communication Continued</vt:lpstr>
      <vt:lpstr>Disinfection Byproducts</vt:lpstr>
      <vt:lpstr>Compatible Disinfectants</vt:lpstr>
      <vt:lpstr>RTCR/GWR Additional Requirements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Isaac Sparks</dc:creator>
  <cp:lastModifiedBy>Isaac Sparks</cp:lastModifiedBy>
  <cp:revision>19</cp:revision>
  <dcterms:created xsi:type="dcterms:W3CDTF">2024-10-29T16:01:06Z</dcterms:created>
  <dcterms:modified xsi:type="dcterms:W3CDTF">2025-01-29T22:05:18Z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0x0101001DD3D69538A08A4CA9E62AA7E0505D5D</vt:lpwstr>
  </property>
  <property fmtid="{D5CDD505-2E9C-101B-9397-08002B2CF9AE}" pid="3" name="MediaServiceImageTags">
    <vt:lpwstr/>
  </property>
</Properties>
</file>