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Lst>
  <p:notesMasterIdLst>
    <p:notesMasterId r:id="rId31"/>
  </p:notesMasterIdLst>
  <p:sldIdLst>
    <p:sldId id="256" r:id="rId6"/>
    <p:sldId id="257" r:id="rId7"/>
    <p:sldId id="258" r:id="rId8"/>
    <p:sldId id="259" r:id="rId9"/>
    <p:sldId id="261" r:id="rId10"/>
    <p:sldId id="260" r:id="rId11"/>
    <p:sldId id="262" r:id="rId12"/>
    <p:sldId id="263" r:id="rId13"/>
    <p:sldId id="264" r:id="rId14"/>
    <p:sldId id="265" r:id="rId15"/>
    <p:sldId id="280"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512A0A-9A91-4D9E-8209-151AE8905B9D}">
          <p14:sldIdLst>
            <p14:sldId id="256"/>
            <p14:sldId id="257"/>
            <p14:sldId id="258"/>
            <p14:sldId id="259"/>
            <p14:sldId id="261"/>
            <p14:sldId id="260"/>
            <p14:sldId id="262"/>
            <p14:sldId id="263"/>
            <p14:sldId id="264"/>
            <p14:sldId id="265"/>
          </p14:sldIdLst>
        </p14:section>
        <p14:section name="Tool Example" id="{5F79954D-0E09-4801-AFF8-709E027E7F24}">
          <p14:sldIdLst>
            <p14:sldId id="280"/>
            <p14:sldId id="266"/>
            <p14:sldId id="267"/>
            <p14:sldId id="268"/>
            <p14:sldId id="269"/>
            <p14:sldId id="270"/>
            <p14:sldId id="271"/>
            <p14:sldId id="272"/>
            <p14:sldId id="273"/>
            <p14:sldId id="274"/>
            <p14:sldId id="275"/>
            <p14:sldId id="276"/>
            <p14:sldId id="277"/>
            <p14:sldId id="278"/>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B9B65-B98A-44BB-B5CF-1401B808CF7A}" v="25" dt="2025-01-07T15:02:13.017"/>
    <p1510:client id="{140DEFED-8799-42A9-AEE1-DA5EAB048682}" v="1" dt="2025-01-07T14:57:50.235"/>
    <p1510:client id="{F713219B-5806-4234-9941-A34AED105608}" v="1" dt="2025-01-07T14:58:54.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F368C-1F04-4D6C-AC99-0AB418CDACD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804F3E-F32C-4576-B7D2-E9841046017B}">
      <dgm:prSet custT="1"/>
      <dgm:spPr/>
      <dgm:t>
        <a:bodyPr/>
        <a:lstStyle/>
        <a:p>
          <a:pPr>
            <a:lnSpc>
              <a:spcPct val="100000"/>
            </a:lnSpc>
          </a:pPr>
          <a:r>
            <a:rPr lang="en-US" sz="3200"/>
            <a:t>Current State of Assets</a:t>
          </a:r>
        </a:p>
      </dgm:t>
    </dgm:pt>
    <dgm:pt modelId="{F0EB7C6E-D56E-48E8-9BAC-DA654575B037}" type="parTrans" cxnId="{B3C576EC-E000-43B5-AC47-C6F76DCA5322}">
      <dgm:prSet/>
      <dgm:spPr/>
      <dgm:t>
        <a:bodyPr/>
        <a:lstStyle/>
        <a:p>
          <a:endParaRPr lang="en-US"/>
        </a:p>
      </dgm:t>
    </dgm:pt>
    <dgm:pt modelId="{F190295E-D967-4088-B290-A74A5EC0E8EB}" type="sibTrans" cxnId="{B3C576EC-E000-43B5-AC47-C6F76DCA5322}">
      <dgm:prSet/>
      <dgm:spPr/>
      <dgm:t>
        <a:bodyPr/>
        <a:lstStyle/>
        <a:p>
          <a:endParaRPr lang="en-US"/>
        </a:p>
      </dgm:t>
    </dgm:pt>
    <dgm:pt modelId="{1590FDF1-383D-48EE-A0E4-6335C62D666D}">
      <dgm:prSet custT="1"/>
      <dgm:spPr/>
      <dgm:t>
        <a:bodyPr/>
        <a:lstStyle/>
        <a:p>
          <a:pPr>
            <a:lnSpc>
              <a:spcPct val="100000"/>
            </a:lnSpc>
          </a:pPr>
          <a:r>
            <a:rPr lang="en-US" sz="3200"/>
            <a:t>Level of Service</a:t>
          </a:r>
        </a:p>
      </dgm:t>
    </dgm:pt>
    <dgm:pt modelId="{05D794BA-49D4-403F-A273-51B4449FD2AD}" type="parTrans" cxnId="{0CB84F4F-1A1B-4C8F-920B-9FC41F3B71AE}">
      <dgm:prSet/>
      <dgm:spPr/>
      <dgm:t>
        <a:bodyPr/>
        <a:lstStyle/>
        <a:p>
          <a:endParaRPr lang="en-US"/>
        </a:p>
      </dgm:t>
    </dgm:pt>
    <dgm:pt modelId="{7AECDE12-679C-4193-A1C5-FAB7767654DF}" type="sibTrans" cxnId="{0CB84F4F-1A1B-4C8F-920B-9FC41F3B71AE}">
      <dgm:prSet/>
      <dgm:spPr/>
      <dgm:t>
        <a:bodyPr/>
        <a:lstStyle/>
        <a:p>
          <a:endParaRPr lang="en-US"/>
        </a:p>
      </dgm:t>
    </dgm:pt>
    <dgm:pt modelId="{ABE4182C-9A04-457C-9DCC-9AC3CBDE811C}">
      <dgm:prSet custT="1"/>
      <dgm:spPr/>
      <dgm:t>
        <a:bodyPr/>
        <a:lstStyle/>
        <a:p>
          <a:pPr>
            <a:lnSpc>
              <a:spcPct val="100000"/>
            </a:lnSpc>
          </a:pPr>
          <a:r>
            <a:rPr lang="en-US" sz="3200"/>
            <a:t>Criticality of Assets</a:t>
          </a:r>
        </a:p>
      </dgm:t>
    </dgm:pt>
    <dgm:pt modelId="{C66CE3E8-A6CA-40B4-A65F-219EEE5A1EE4}" type="parTrans" cxnId="{6CF81FA4-166E-4419-AF5A-8E1ACA27DF09}">
      <dgm:prSet/>
      <dgm:spPr/>
      <dgm:t>
        <a:bodyPr/>
        <a:lstStyle/>
        <a:p>
          <a:endParaRPr lang="en-US"/>
        </a:p>
      </dgm:t>
    </dgm:pt>
    <dgm:pt modelId="{F5887367-5CC6-4A6A-BA97-E1BB8701652D}" type="sibTrans" cxnId="{6CF81FA4-166E-4419-AF5A-8E1ACA27DF09}">
      <dgm:prSet/>
      <dgm:spPr/>
      <dgm:t>
        <a:bodyPr/>
        <a:lstStyle/>
        <a:p>
          <a:endParaRPr lang="en-US"/>
        </a:p>
      </dgm:t>
    </dgm:pt>
    <dgm:pt modelId="{78069CEB-A797-40F4-94B3-976CAEF8E207}">
      <dgm:prSet custT="1"/>
      <dgm:spPr/>
      <dgm:t>
        <a:bodyPr/>
        <a:lstStyle/>
        <a:p>
          <a:pPr>
            <a:lnSpc>
              <a:spcPct val="100000"/>
            </a:lnSpc>
          </a:pPr>
          <a:r>
            <a:rPr lang="en-US" sz="3200"/>
            <a:t>Life Cycle Cost</a:t>
          </a:r>
        </a:p>
      </dgm:t>
    </dgm:pt>
    <dgm:pt modelId="{74FF0210-08B8-4CF2-A416-234DAC172349}" type="parTrans" cxnId="{341FAAD4-6FC2-4FF0-8987-31F39C51D275}">
      <dgm:prSet/>
      <dgm:spPr/>
      <dgm:t>
        <a:bodyPr/>
        <a:lstStyle/>
        <a:p>
          <a:endParaRPr lang="en-US"/>
        </a:p>
      </dgm:t>
    </dgm:pt>
    <dgm:pt modelId="{BC2C976A-9380-45A7-BE57-63B28075A527}" type="sibTrans" cxnId="{341FAAD4-6FC2-4FF0-8987-31F39C51D275}">
      <dgm:prSet/>
      <dgm:spPr/>
      <dgm:t>
        <a:bodyPr/>
        <a:lstStyle/>
        <a:p>
          <a:endParaRPr lang="en-US"/>
        </a:p>
      </dgm:t>
    </dgm:pt>
    <dgm:pt modelId="{B0621FC5-58B4-4FBF-948B-F98A33C867E2}">
      <dgm:prSet custT="1"/>
      <dgm:spPr/>
      <dgm:t>
        <a:bodyPr/>
        <a:lstStyle/>
        <a:p>
          <a:pPr>
            <a:lnSpc>
              <a:spcPct val="100000"/>
            </a:lnSpc>
          </a:pPr>
          <a:r>
            <a:rPr lang="en-US" sz="3200"/>
            <a:t>Long-term Funding </a:t>
          </a:r>
        </a:p>
      </dgm:t>
    </dgm:pt>
    <dgm:pt modelId="{81204435-043B-4EEC-805A-265DE7638D70}" type="parTrans" cxnId="{674D615C-C86E-4AEA-AC3E-C661F821620F}">
      <dgm:prSet/>
      <dgm:spPr/>
      <dgm:t>
        <a:bodyPr/>
        <a:lstStyle/>
        <a:p>
          <a:endParaRPr lang="en-US"/>
        </a:p>
      </dgm:t>
    </dgm:pt>
    <dgm:pt modelId="{9A4C8549-C303-4143-82C5-6BE029FDF0A8}" type="sibTrans" cxnId="{674D615C-C86E-4AEA-AC3E-C661F821620F}">
      <dgm:prSet/>
      <dgm:spPr/>
      <dgm:t>
        <a:bodyPr/>
        <a:lstStyle/>
        <a:p>
          <a:endParaRPr lang="en-US"/>
        </a:p>
      </dgm:t>
    </dgm:pt>
    <dgm:pt modelId="{28233103-CDD1-40AE-911B-C9AA92DA08B7}" type="pres">
      <dgm:prSet presAssocID="{B1FF368C-1F04-4D6C-AC99-0AB418CDACD4}" presName="root" presStyleCnt="0">
        <dgm:presLayoutVars>
          <dgm:dir/>
          <dgm:resizeHandles val="exact"/>
        </dgm:presLayoutVars>
      </dgm:prSet>
      <dgm:spPr/>
    </dgm:pt>
    <dgm:pt modelId="{B3CDA3C3-2FD9-4D00-B962-24F556F87CF8}" type="pres">
      <dgm:prSet presAssocID="{AB804F3E-F32C-4576-B7D2-E9841046017B}" presName="compNode" presStyleCnt="0"/>
      <dgm:spPr/>
    </dgm:pt>
    <dgm:pt modelId="{11D25E77-4E30-44C6-86EC-8B6BDF02A527}" type="pres">
      <dgm:prSet presAssocID="{AB804F3E-F32C-4576-B7D2-E984104601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9960A62-B0FB-432B-BD5F-440F8ECEA1DA}" type="pres">
      <dgm:prSet presAssocID="{AB804F3E-F32C-4576-B7D2-E9841046017B}" presName="spaceRect" presStyleCnt="0"/>
      <dgm:spPr/>
    </dgm:pt>
    <dgm:pt modelId="{E237D1A2-6F35-476E-A57D-19AE3A62B665}" type="pres">
      <dgm:prSet presAssocID="{AB804F3E-F32C-4576-B7D2-E9841046017B}" presName="textRect" presStyleLbl="revTx" presStyleIdx="0" presStyleCnt="5">
        <dgm:presLayoutVars>
          <dgm:chMax val="1"/>
          <dgm:chPref val="1"/>
        </dgm:presLayoutVars>
      </dgm:prSet>
      <dgm:spPr/>
    </dgm:pt>
    <dgm:pt modelId="{467856C1-B939-40B8-B6E7-96EA2AA91794}" type="pres">
      <dgm:prSet presAssocID="{F190295E-D967-4088-B290-A74A5EC0E8EB}" presName="sibTrans" presStyleCnt="0"/>
      <dgm:spPr/>
    </dgm:pt>
    <dgm:pt modelId="{113C999E-5A46-4063-BB36-10375F33C12E}" type="pres">
      <dgm:prSet presAssocID="{1590FDF1-383D-48EE-A0E4-6335C62D666D}" presName="compNode" presStyleCnt="0"/>
      <dgm:spPr/>
    </dgm:pt>
    <dgm:pt modelId="{5EAD4464-8E2C-4655-A0E5-2C85DF39DC05}" type="pres">
      <dgm:prSet presAssocID="{1590FDF1-383D-48EE-A0E4-6335C62D666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1A96ACA3-F0F6-4977-B814-B55C5B6DBFEA}" type="pres">
      <dgm:prSet presAssocID="{1590FDF1-383D-48EE-A0E4-6335C62D666D}" presName="spaceRect" presStyleCnt="0"/>
      <dgm:spPr/>
    </dgm:pt>
    <dgm:pt modelId="{C4ECFE09-B441-46C0-A6B8-7A1BAF258909}" type="pres">
      <dgm:prSet presAssocID="{1590FDF1-383D-48EE-A0E4-6335C62D666D}" presName="textRect" presStyleLbl="revTx" presStyleIdx="1" presStyleCnt="5">
        <dgm:presLayoutVars>
          <dgm:chMax val="1"/>
          <dgm:chPref val="1"/>
        </dgm:presLayoutVars>
      </dgm:prSet>
      <dgm:spPr/>
    </dgm:pt>
    <dgm:pt modelId="{67FB4DEF-B3ED-4EF2-A0A7-6096612A195B}" type="pres">
      <dgm:prSet presAssocID="{7AECDE12-679C-4193-A1C5-FAB7767654DF}" presName="sibTrans" presStyleCnt="0"/>
      <dgm:spPr/>
    </dgm:pt>
    <dgm:pt modelId="{B29BC47C-C52E-4D26-B724-D10899204919}" type="pres">
      <dgm:prSet presAssocID="{ABE4182C-9A04-457C-9DCC-9AC3CBDE811C}" presName="compNode" presStyleCnt="0"/>
      <dgm:spPr/>
    </dgm:pt>
    <dgm:pt modelId="{08C4D2BE-8CB2-4A10-8B40-5D6521E747C9}" type="pres">
      <dgm:prSet presAssocID="{ABE4182C-9A04-457C-9DCC-9AC3CBDE811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F54BB02F-0C81-4A27-8271-E6BC9BF5E8C2}" type="pres">
      <dgm:prSet presAssocID="{ABE4182C-9A04-457C-9DCC-9AC3CBDE811C}" presName="spaceRect" presStyleCnt="0"/>
      <dgm:spPr/>
    </dgm:pt>
    <dgm:pt modelId="{5F618B14-20E5-45EA-8C34-62C67A5701DC}" type="pres">
      <dgm:prSet presAssocID="{ABE4182C-9A04-457C-9DCC-9AC3CBDE811C}" presName="textRect" presStyleLbl="revTx" presStyleIdx="2" presStyleCnt="5">
        <dgm:presLayoutVars>
          <dgm:chMax val="1"/>
          <dgm:chPref val="1"/>
        </dgm:presLayoutVars>
      </dgm:prSet>
      <dgm:spPr/>
    </dgm:pt>
    <dgm:pt modelId="{813A7EF5-EBD9-4C0A-AE02-D1CB65FD2EFA}" type="pres">
      <dgm:prSet presAssocID="{F5887367-5CC6-4A6A-BA97-E1BB8701652D}" presName="sibTrans" presStyleCnt="0"/>
      <dgm:spPr/>
    </dgm:pt>
    <dgm:pt modelId="{47AA2C32-195B-46D7-AF76-45601B7F23CC}" type="pres">
      <dgm:prSet presAssocID="{78069CEB-A797-40F4-94B3-976CAEF8E207}" presName="compNode" presStyleCnt="0"/>
      <dgm:spPr/>
    </dgm:pt>
    <dgm:pt modelId="{1BDC7424-B806-44FB-AB38-6BA4421C1A04}" type="pres">
      <dgm:prSet presAssocID="{78069CEB-A797-40F4-94B3-976CAEF8E20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ins"/>
        </a:ext>
      </dgm:extLst>
    </dgm:pt>
    <dgm:pt modelId="{6BC6AE61-96F5-4F23-B33D-F03A48DAB5A5}" type="pres">
      <dgm:prSet presAssocID="{78069CEB-A797-40F4-94B3-976CAEF8E207}" presName="spaceRect" presStyleCnt="0"/>
      <dgm:spPr/>
    </dgm:pt>
    <dgm:pt modelId="{E11BC8F5-50FD-4BE5-B649-22321F472672}" type="pres">
      <dgm:prSet presAssocID="{78069CEB-A797-40F4-94B3-976CAEF8E207}" presName="textRect" presStyleLbl="revTx" presStyleIdx="3" presStyleCnt="5">
        <dgm:presLayoutVars>
          <dgm:chMax val="1"/>
          <dgm:chPref val="1"/>
        </dgm:presLayoutVars>
      </dgm:prSet>
      <dgm:spPr/>
    </dgm:pt>
    <dgm:pt modelId="{F4F70AEC-DCB7-4A33-8D26-4ACA1BC4179D}" type="pres">
      <dgm:prSet presAssocID="{BC2C976A-9380-45A7-BE57-63B28075A527}" presName="sibTrans" presStyleCnt="0"/>
      <dgm:spPr/>
    </dgm:pt>
    <dgm:pt modelId="{7A832E70-9266-4C04-838A-323A2A05A1C0}" type="pres">
      <dgm:prSet presAssocID="{B0621FC5-58B4-4FBF-948B-F98A33C867E2}" presName="compNode" presStyleCnt="0"/>
      <dgm:spPr/>
    </dgm:pt>
    <dgm:pt modelId="{3C401A71-F66F-4530-AC74-15A783E81EDF}" type="pres">
      <dgm:prSet presAssocID="{B0621FC5-58B4-4FBF-948B-F98A33C867E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iggy Bank"/>
        </a:ext>
      </dgm:extLst>
    </dgm:pt>
    <dgm:pt modelId="{99B8DE35-5357-4024-B493-25C22AE85E5A}" type="pres">
      <dgm:prSet presAssocID="{B0621FC5-58B4-4FBF-948B-F98A33C867E2}" presName="spaceRect" presStyleCnt="0"/>
      <dgm:spPr/>
    </dgm:pt>
    <dgm:pt modelId="{C49079A8-3C14-44F1-B50A-49918992CA92}" type="pres">
      <dgm:prSet presAssocID="{B0621FC5-58B4-4FBF-948B-F98A33C867E2}" presName="textRect" presStyleLbl="revTx" presStyleIdx="4" presStyleCnt="5">
        <dgm:presLayoutVars>
          <dgm:chMax val="1"/>
          <dgm:chPref val="1"/>
        </dgm:presLayoutVars>
      </dgm:prSet>
      <dgm:spPr/>
    </dgm:pt>
  </dgm:ptLst>
  <dgm:cxnLst>
    <dgm:cxn modelId="{674D615C-C86E-4AEA-AC3E-C661F821620F}" srcId="{B1FF368C-1F04-4D6C-AC99-0AB418CDACD4}" destId="{B0621FC5-58B4-4FBF-948B-F98A33C867E2}" srcOrd="4" destOrd="0" parTransId="{81204435-043B-4EEC-805A-265DE7638D70}" sibTransId="{9A4C8549-C303-4143-82C5-6BE029FDF0A8}"/>
    <dgm:cxn modelId="{A1C19B63-E5E6-45FF-98D6-06F68C09DE11}" type="presOf" srcId="{1590FDF1-383D-48EE-A0E4-6335C62D666D}" destId="{C4ECFE09-B441-46C0-A6B8-7A1BAF258909}" srcOrd="0" destOrd="0" presId="urn:microsoft.com/office/officeart/2018/2/layout/IconLabelList"/>
    <dgm:cxn modelId="{0CB84F4F-1A1B-4C8F-920B-9FC41F3B71AE}" srcId="{B1FF368C-1F04-4D6C-AC99-0AB418CDACD4}" destId="{1590FDF1-383D-48EE-A0E4-6335C62D666D}" srcOrd="1" destOrd="0" parTransId="{05D794BA-49D4-403F-A273-51B4449FD2AD}" sibTransId="{7AECDE12-679C-4193-A1C5-FAB7767654DF}"/>
    <dgm:cxn modelId="{9CAEC18D-58E5-4D7C-A51A-1457BF70C163}" type="presOf" srcId="{B1FF368C-1F04-4D6C-AC99-0AB418CDACD4}" destId="{28233103-CDD1-40AE-911B-C9AA92DA08B7}" srcOrd="0" destOrd="0" presId="urn:microsoft.com/office/officeart/2018/2/layout/IconLabelList"/>
    <dgm:cxn modelId="{D50A5798-ACEF-4666-B3F7-09123960BA69}" type="presOf" srcId="{78069CEB-A797-40F4-94B3-976CAEF8E207}" destId="{E11BC8F5-50FD-4BE5-B649-22321F472672}" srcOrd="0" destOrd="0" presId="urn:microsoft.com/office/officeart/2018/2/layout/IconLabelList"/>
    <dgm:cxn modelId="{38BF219B-EACC-40FF-B5D1-26C4D28A8D47}" type="presOf" srcId="{B0621FC5-58B4-4FBF-948B-F98A33C867E2}" destId="{C49079A8-3C14-44F1-B50A-49918992CA92}" srcOrd="0" destOrd="0" presId="urn:microsoft.com/office/officeart/2018/2/layout/IconLabelList"/>
    <dgm:cxn modelId="{6CF81FA4-166E-4419-AF5A-8E1ACA27DF09}" srcId="{B1FF368C-1F04-4D6C-AC99-0AB418CDACD4}" destId="{ABE4182C-9A04-457C-9DCC-9AC3CBDE811C}" srcOrd="2" destOrd="0" parTransId="{C66CE3E8-A6CA-40B4-A65F-219EEE5A1EE4}" sibTransId="{F5887367-5CC6-4A6A-BA97-E1BB8701652D}"/>
    <dgm:cxn modelId="{05B671BE-6EC5-41C4-A4B4-68ED04B81597}" type="presOf" srcId="{AB804F3E-F32C-4576-B7D2-E9841046017B}" destId="{E237D1A2-6F35-476E-A57D-19AE3A62B665}" srcOrd="0" destOrd="0" presId="urn:microsoft.com/office/officeart/2018/2/layout/IconLabelList"/>
    <dgm:cxn modelId="{4E1FE2C0-BEF2-41F9-8E41-9A87EC882C6D}" type="presOf" srcId="{ABE4182C-9A04-457C-9DCC-9AC3CBDE811C}" destId="{5F618B14-20E5-45EA-8C34-62C67A5701DC}" srcOrd="0" destOrd="0" presId="urn:microsoft.com/office/officeart/2018/2/layout/IconLabelList"/>
    <dgm:cxn modelId="{341FAAD4-6FC2-4FF0-8987-31F39C51D275}" srcId="{B1FF368C-1F04-4D6C-AC99-0AB418CDACD4}" destId="{78069CEB-A797-40F4-94B3-976CAEF8E207}" srcOrd="3" destOrd="0" parTransId="{74FF0210-08B8-4CF2-A416-234DAC172349}" sibTransId="{BC2C976A-9380-45A7-BE57-63B28075A527}"/>
    <dgm:cxn modelId="{B3C576EC-E000-43B5-AC47-C6F76DCA5322}" srcId="{B1FF368C-1F04-4D6C-AC99-0AB418CDACD4}" destId="{AB804F3E-F32C-4576-B7D2-E9841046017B}" srcOrd="0" destOrd="0" parTransId="{F0EB7C6E-D56E-48E8-9BAC-DA654575B037}" sibTransId="{F190295E-D967-4088-B290-A74A5EC0E8EB}"/>
    <dgm:cxn modelId="{5A56A350-B617-45AE-83B1-2C58A43234AD}" type="presParOf" srcId="{28233103-CDD1-40AE-911B-C9AA92DA08B7}" destId="{B3CDA3C3-2FD9-4D00-B962-24F556F87CF8}" srcOrd="0" destOrd="0" presId="urn:microsoft.com/office/officeart/2018/2/layout/IconLabelList"/>
    <dgm:cxn modelId="{F1C1ED77-A0C2-4607-8795-90D1717E6EC4}" type="presParOf" srcId="{B3CDA3C3-2FD9-4D00-B962-24F556F87CF8}" destId="{11D25E77-4E30-44C6-86EC-8B6BDF02A527}" srcOrd="0" destOrd="0" presId="urn:microsoft.com/office/officeart/2018/2/layout/IconLabelList"/>
    <dgm:cxn modelId="{4B51CD4B-8733-4073-85EE-D829434949D5}" type="presParOf" srcId="{B3CDA3C3-2FD9-4D00-B962-24F556F87CF8}" destId="{99960A62-B0FB-432B-BD5F-440F8ECEA1DA}" srcOrd="1" destOrd="0" presId="urn:microsoft.com/office/officeart/2018/2/layout/IconLabelList"/>
    <dgm:cxn modelId="{BC325346-AD5C-4330-B157-AC9BC64397B3}" type="presParOf" srcId="{B3CDA3C3-2FD9-4D00-B962-24F556F87CF8}" destId="{E237D1A2-6F35-476E-A57D-19AE3A62B665}" srcOrd="2" destOrd="0" presId="urn:microsoft.com/office/officeart/2018/2/layout/IconLabelList"/>
    <dgm:cxn modelId="{5CCBF27A-6E47-4D01-B2AB-61C3D62A881C}" type="presParOf" srcId="{28233103-CDD1-40AE-911B-C9AA92DA08B7}" destId="{467856C1-B939-40B8-B6E7-96EA2AA91794}" srcOrd="1" destOrd="0" presId="urn:microsoft.com/office/officeart/2018/2/layout/IconLabelList"/>
    <dgm:cxn modelId="{8C3167F1-95D8-4CDC-9413-E59BE053F51F}" type="presParOf" srcId="{28233103-CDD1-40AE-911B-C9AA92DA08B7}" destId="{113C999E-5A46-4063-BB36-10375F33C12E}" srcOrd="2" destOrd="0" presId="urn:microsoft.com/office/officeart/2018/2/layout/IconLabelList"/>
    <dgm:cxn modelId="{665E2957-0739-44D9-A237-CD835B504994}" type="presParOf" srcId="{113C999E-5A46-4063-BB36-10375F33C12E}" destId="{5EAD4464-8E2C-4655-A0E5-2C85DF39DC05}" srcOrd="0" destOrd="0" presId="urn:microsoft.com/office/officeart/2018/2/layout/IconLabelList"/>
    <dgm:cxn modelId="{960E6921-E014-4E1A-B6EF-3B17F30CC73B}" type="presParOf" srcId="{113C999E-5A46-4063-BB36-10375F33C12E}" destId="{1A96ACA3-F0F6-4977-B814-B55C5B6DBFEA}" srcOrd="1" destOrd="0" presId="urn:microsoft.com/office/officeart/2018/2/layout/IconLabelList"/>
    <dgm:cxn modelId="{C5C43CDC-D6B8-407A-8C5A-18AF6D158769}" type="presParOf" srcId="{113C999E-5A46-4063-BB36-10375F33C12E}" destId="{C4ECFE09-B441-46C0-A6B8-7A1BAF258909}" srcOrd="2" destOrd="0" presId="urn:microsoft.com/office/officeart/2018/2/layout/IconLabelList"/>
    <dgm:cxn modelId="{EEB17263-C9FD-4455-984E-A89EBFD8449D}" type="presParOf" srcId="{28233103-CDD1-40AE-911B-C9AA92DA08B7}" destId="{67FB4DEF-B3ED-4EF2-A0A7-6096612A195B}" srcOrd="3" destOrd="0" presId="urn:microsoft.com/office/officeart/2018/2/layout/IconLabelList"/>
    <dgm:cxn modelId="{627481D2-6871-42BC-BB94-90A5AEA96F35}" type="presParOf" srcId="{28233103-CDD1-40AE-911B-C9AA92DA08B7}" destId="{B29BC47C-C52E-4D26-B724-D10899204919}" srcOrd="4" destOrd="0" presId="urn:microsoft.com/office/officeart/2018/2/layout/IconLabelList"/>
    <dgm:cxn modelId="{55190566-09A4-4FA8-80DF-A3C9851F546D}" type="presParOf" srcId="{B29BC47C-C52E-4D26-B724-D10899204919}" destId="{08C4D2BE-8CB2-4A10-8B40-5D6521E747C9}" srcOrd="0" destOrd="0" presId="urn:microsoft.com/office/officeart/2018/2/layout/IconLabelList"/>
    <dgm:cxn modelId="{60C75B2F-9501-4CF3-A527-A48D104C9709}" type="presParOf" srcId="{B29BC47C-C52E-4D26-B724-D10899204919}" destId="{F54BB02F-0C81-4A27-8271-E6BC9BF5E8C2}" srcOrd="1" destOrd="0" presId="urn:microsoft.com/office/officeart/2018/2/layout/IconLabelList"/>
    <dgm:cxn modelId="{3DBA1AB6-77D9-408C-93E8-EE7CA6D9E04F}" type="presParOf" srcId="{B29BC47C-C52E-4D26-B724-D10899204919}" destId="{5F618B14-20E5-45EA-8C34-62C67A5701DC}" srcOrd="2" destOrd="0" presId="urn:microsoft.com/office/officeart/2018/2/layout/IconLabelList"/>
    <dgm:cxn modelId="{F83D330D-4A05-4DEC-A4AF-7DE24E6294A4}" type="presParOf" srcId="{28233103-CDD1-40AE-911B-C9AA92DA08B7}" destId="{813A7EF5-EBD9-4C0A-AE02-D1CB65FD2EFA}" srcOrd="5" destOrd="0" presId="urn:microsoft.com/office/officeart/2018/2/layout/IconLabelList"/>
    <dgm:cxn modelId="{9529B450-A3B7-47B1-9663-A6E8DCA36A3C}" type="presParOf" srcId="{28233103-CDD1-40AE-911B-C9AA92DA08B7}" destId="{47AA2C32-195B-46D7-AF76-45601B7F23CC}" srcOrd="6" destOrd="0" presId="urn:microsoft.com/office/officeart/2018/2/layout/IconLabelList"/>
    <dgm:cxn modelId="{CD8994D9-36A1-4691-9419-88E9E8C85DCB}" type="presParOf" srcId="{47AA2C32-195B-46D7-AF76-45601B7F23CC}" destId="{1BDC7424-B806-44FB-AB38-6BA4421C1A04}" srcOrd="0" destOrd="0" presId="urn:microsoft.com/office/officeart/2018/2/layout/IconLabelList"/>
    <dgm:cxn modelId="{4A7B239C-B6AB-43AF-BF7B-7FD7BE9A9DD3}" type="presParOf" srcId="{47AA2C32-195B-46D7-AF76-45601B7F23CC}" destId="{6BC6AE61-96F5-4F23-B33D-F03A48DAB5A5}" srcOrd="1" destOrd="0" presId="urn:microsoft.com/office/officeart/2018/2/layout/IconLabelList"/>
    <dgm:cxn modelId="{032B7FCE-421C-4FEC-A482-BF68CE00C92B}" type="presParOf" srcId="{47AA2C32-195B-46D7-AF76-45601B7F23CC}" destId="{E11BC8F5-50FD-4BE5-B649-22321F472672}" srcOrd="2" destOrd="0" presId="urn:microsoft.com/office/officeart/2018/2/layout/IconLabelList"/>
    <dgm:cxn modelId="{9F495367-BA46-403F-AD42-3FA18A5EA1EF}" type="presParOf" srcId="{28233103-CDD1-40AE-911B-C9AA92DA08B7}" destId="{F4F70AEC-DCB7-4A33-8D26-4ACA1BC4179D}" srcOrd="7" destOrd="0" presId="urn:microsoft.com/office/officeart/2018/2/layout/IconLabelList"/>
    <dgm:cxn modelId="{20A828EC-A904-4B37-A07F-13073CF28653}" type="presParOf" srcId="{28233103-CDD1-40AE-911B-C9AA92DA08B7}" destId="{7A832E70-9266-4C04-838A-323A2A05A1C0}" srcOrd="8" destOrd="0" presId="urn:microsoft.com/office/officeart/2018/2/layout/IconLabelList"/>
    <dgm:cxn modelId="{3CD87DF0-8AEE-45D6-9DF8-F3F0CC3DB1A2}" type="presParOf" srcId="{7A832E70-9266-4C04-838A-323A2A05A1C0}" destId="{3C401A71-F66F-4530-AC74-15A783E81EDF}" srcOrd="0" destOrd="0" presId="urn:microsoft.com/office/officeart/2018/2/layout/IconLabelList"/>
    <dgm:cxn modelId="{2CABAF33-B155-44CB-9E44-DD62E028CD4D}" type="presParOf" srcId="{7A832E70-9266-4C04-838A-323A2A05A1C0}" destId="{99B8DE35-5357-4024-B493-25C22AE85E5A}" srcOrd="1" destOrd="0" presId="urn:microsoft.com/office/officeart/2018/2/layout/IconLabelList"/>
    <dgm:cxn modelId="{6DF5EEEF-1F0D-4F09-AB8A-7658C7E02DB4}" type="presParOf" srcId="{7A832E70-9266-4C04-838A-323A2A05A1C0}" destId="{C49079A8-3C14-44F1-B50A-49918992CA9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402094-ACA3-4A53-A19A-3D647600D5FC}"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lang="en-US"/>
        </a:p>
      </dgm:t>
    </dgm:pt>
    <dgm:pt modelId="{9807BC9E-E421-481B-A2A1-EECAF34FEBC6}">
      <dgm:prSet phldrT="[Text]" phldr="1"/>
      <dgm:spPr/>
      <dgm:t>
        <a:bodyPr/>
        <a:lstStyle/>
        <a:p>
          <a:endParaRPr lang="en-US"/>
        </a:p>
      </dgm:t>
    </dgm:pt>
    <dgm:pt modelId="{6E375C1B-3348-47EB-B0E5-BCA7657F6176}" type="parTrans" cxnId="{EF217DAB-7CBF-4268-9B13-FBB557F9C542}">
      <dgm:prSet/>
      <dgm:spPr/>
      <dgm:t>
        <a:bodyPr/>
        <a:lstStyle/>
        <a:p>
          <a:endParaRPr lang="en-US"/>
        </a:p>
      </dgm:t>
    </dgm:pt>
    <dgm:pt modelId="{9E50F02A-D975-42AE-A8FE-106FFA26E1B3}" type="sibTrans" cxnId="{EF217DAB-7CBF-4268-9B13-FBB557F9C542}">
      <dgm:prSet/>
      <dgm:spPr/>
      <dgm:t>
        <a:bodyPr/>
        <a:lstStyle/>
        <a:p>
          <a:endParaRPr lang="en-US"/>
        </a:p>
      </dgm:t>
    </dgm:pt>
    <dgm:pt modelId="{22A45AAA-413F-4E8A-A8E1-DB5CE102303F}">
      <dgm:prSet phldrT="[Text]" phldr="1"/>
      <dgm:spPr/>
      <dgm:t>
        <a:bodyPr/>
        <a:lstStyle/>
        <a:p>
          <a:endParaRPr lang="en-US"/>
        </a:p>
      </dgm:t>
    </dgm:pt>
    <dgm:pt modelId="{A1F26165-7EED-4691-8615-4B387BF535FE}" type="parTrans" cxnId="{9CD14424-0C11-41F0-B5A9-23FDAC933611}">
      <dgm:prSet/>
      <dgm:spPr/>
      <dgm:t>
        <a:bodyPr/>
        <a:lstStyle/>
        <a:p>
          <a:endParaRPr lang="en-US"/>
        </a:p>
      </dgm:t>
    </dgm:pt>
    <dgm:pt modelId="{C363C844-B263-4F59-A3C5-9047FEA1ED32}" type="sibTrans" cxnId="{9CD14424-0C11-41F0-B5A9-23FDAC933611}">
      <dgm:prSet/>
      <dgm:spPr/>
      <dgm:t>
        <a:bodyPr/>
        <a:lstStyle/>
        <a:p>
          <a:endParaRPr lang="en-US"/>
        </a:p>
      </dgm:t>
    </dgm:pt>
    <dgm:pt modelId="{71919FBC-810D-4B3D-8F19-93A9CA5E6EA1}">
      <dgm:prSet phldrT="[Text]" phldr="1"/>
      <dgm:spPr/>
      <dgm:t>
        <a:bodyPr/>
        <a:lstStyle/>
        <a:p>
          <a:endParaRPr lang="en-US"/>
        </a:p>
      </dgm:t>
    </dgm:pt>
    <dgm:pt modelId="{E85A419F-9C1E-4C62-B04D-BCE8D9C34D16}" type="parTrans" cxnId="{30E23320-FC7C-402D-8C7D-78954EB9F3D6}">
      <dgm:prSet/>
      <dgm:spPr/>
      <dgm:t>
        <a:bodyPr/>
        <a:lstStyle/>
        <a:p>
          <a:endParaRPr lang="en-US"/>
        </a:p>
      </dgm:t>
    </dgm:pt>
    <dgm:pt modelId="{7B5A013E-F8E0-4C87-BB37-FC6910037310}" type="sibTrans" cxnId="{30E23320-FC7C-402D-8C7D-78954EB9F3D6}">
      <dgm:prSet/>
      <dgm:spPr/>
      <dgm:t>
        <a:bodyPr/>
        <a:lstStyle/>
        <a:p>
          <a:endParaRPr lang="en-US"/>
        </a:p>
      </dgm:t>
    </dgm:pt>
    <dgm:pt modelId="{1C754C0B-3EEC-41EC-908E-6FC36B93FAE6}">
      <dgm:prSet phldrT="[Text]" phldr="1"/>
      <dgm:spPr/>
      <dgm:t>
        <a:bodyPr/>
        <a:lstStyle/>
        <a:p>
          <a:endParaRPr lang="en-US"/>
        </a:p>
      </dgm:t>
    </dgm:pt>
    <dgm:pt modelId="{9FE5613B-D9D4-48B7-9BB4-82083CEA6BF6}" type="parTrans" cxnId="{A29EC7FA-6866-4FB3-A587-84105EA49C02}">
      <dgm:prSet/>
      <dgm:spPr/>
      <dgm:t>
        <a:bodyPr/>
        <a:lstStyle/>
        <a:p>
          <a:endParaRPr lang="en-US"/>
        </a:p>
      </dgm:t>
    </dgm:pt>
    <dgm:pt modelId="{42B0A5E2-D753-4037-9A3A-1067064D18A3}" type="sibTrans" cxnId="{A29EC7FA-6866-4FB3-A587-84105EA49C02}">
      <dgm:prSet/>
      <dgm:spPr/>
      <dgm:t>
        <a:bodyPr/>
        <a:lstStyle/>
        <a:p>
          <a:endParaRPr lang="en-US"/>
        </a:p>
      </dgm:t>
    </dgm:pt>
    <dgm:pt modelId="{001A07E4-52C7-4EEC-AE4B-0D1EBF65FB56}">
      <dgm:prSet phldrT="[Text]" phldr="1"/>
      <dgm:spPr/>
      <dgm:t>
        <a:bodyPr/>
        <a:lstStyle/>
        <a:p>
          <a:endParaRPr lang="en-US"/>
        </a:p>
      </dgm:t>
    </dgm:pt>
    <dgm:pt modelId="{96A426A3-A1DE-48FB-9393-44D77B31691D}" type="parTrans" cxnId="{458A5400-A0F5-4A07-A5A7-824D5A16E7DB}">
      <dgm:prSet/>
      <dgm:spPr/>
      <dgm:t>
        <a:bodyPr/>
        <a:lstStyle/>
        <a:p>
          <a:endParaRPr lang="en-US"/>
        </a:p>
      </dgm:t>
    </dgm:pt>
    <dgm:pt modelId="{5276D352-4324-4CBC-A2D2-C5278DC2B05E}" type="sibTrans" cxnId="{458A5400-A0F5-4A07-A5A7-824D5A16E7DB}">
      <dgm:prSet/>
      <dgm:spPr/>
      <dgm:t>
        <a:bodyPr/>
        <a:lstStyle/>
        <a:p>
          <a:endParaRPr lang="en-US"/>
        </a:p>
      </dgm:t>
    </dgm:pt>
    <dgm:pt modelId="{0AD79887-6382-44AA-917C-EE02A1B55171}" type="pres">
      <dgm:prSet presAssocID="{6B402094-ACA3-4A53-A19A-3D647600D5FC}" presName="diagram" presStyleCnt="0">
        <dgm:presLayoutVars>
          <dgm:dir/>
          <dgm:resizeHandles val="exact"/>
        </dgm:presLayoutVars>
      </dgm:prSet>
      <dgm:spPr/>
    </dgm:pt>
    <dgm:pt modelId="{9B8F2942-8739-463C-8162-6868E442FED8}" type="pres">
      <dgm:prSet presAssocID="{9807BC9E-E421-481B-A2A1-EECAF34FEBC6}" presName="node" presStyleLbl="node1" presStyleIdx="0" presStyleCnt="5">
        <dgm:presLayoutVars>
          <dgm:bulletEnabled val="1"/>
        </dgm:presLayoutVars>
      </dgm:prSet>
      <dgm:spPr/>
    </dgm:pt>
    <dgm:pt modelId="{53D671F5-96D3-4C23-8464-C1D4F5A14CF6}" type="pres">
      <dgm:prSet presAssocID="{9E50F02A-D975-42AE-A8FE-106FFA26E1B3}" presName="sibTrans" presStyleCnt="0"/>
      <dgm:spPr/>
    </dgm:pt>
    <dgm:pt modelId="{96FA167F-AF39-468D-98AC-E36DC5EB49F4}" type="pres">
      <dgm:prSet presAssocID="{22A45AAA-413F-4E8A-A8E1-DB5CE102303F}" presName="node" presStyleLbl="node1" presStyleIdx="1" presStyleCnt="5">
        <dgm:presLayoutVars>
          <dgm:bulletEnabled val="1"/>
        </dgm:presLayoutVars>
      </dgm:prSet>
      <dgm:spPr/>
    </dgm:pt>
    <dgm:pt modelId="{33BA1022-75B6-4DD5-A06B-3663A4DDA88F}" type="pres">
      <dgm:prSet presAssocID="{C363C844-B263-4F59-A3C5-9047FEA1ED32}" presName="sibTrans" presStyleCnt="0"/>
      <dgm:spPr/>
    </dgm:pt>
    <dgm:pt modelId="{1B2E103E-595A-4A58-8A49-A2B9A977B8BF}" type="pres">
      <dgm:prSet presAssocID="{71919FBC-810D-4B3D-8F19-93A9CA5E6EA1}" presName="node" presStyleLbl="node1" presStyleIdx="2" presStyleCnt="5">
        <dgm:presLayoutVars>
          <dgm:bulletEnabled val="1"/>
        </dgm:presLayoutVars>
      </dgm:prSet>
      <dgm:spPr/>
    </dgm:pt>
    <dgm:pt modelId="{EC964BAF-C3D8-4FEC-9817-1A77F2B5E3E8}" type="pres">
      <dgm:prSet presAssocID="{7B5A013E-F8E0-4C87-BB37-FC6910037310}" presName="sibTrans" presStyleCnt="0"/>
      <dgm:spPr/>
    </dgm:pt>
    <dgm:pt modelId="{391C9C62-4103-4BAC-BEAD-D65A06505175}" type="pres">
      <dgm:prSet presAssocID="{1C754C0B-3EEC-41EC-908E-6FC36B93FAE6}" presName="node" presStyleLbl="node1" presStyleIdx="3" presStyleCnt="5">
        <dgm:presLayoutVars>
          <dgm:bulletEnabled val="1"/>
        </dgm:presLayoutVars>
      </dgm:prSet>
      <dgm:spPr/>
    </dgm:pt>
    <dgm:pt modelId="{9344361C-6063-47A3-9573-4224F236E3EF}" type="pres">
      <dgm:prSet presAssocID="{42B0A5E2-D753-4037-9A3A-1067064D18A3}" presName="sibTrans" presStyleCnt="0"/>
      <dgm:spPr/>
    </dgm:pt>
    <dgm:pt modelId="{2C296093-FBB4-4FBC-A057-CA6706EBBDF2}" type="pres">
      <dgm:prSet presAssocID="{001A07E4-52C7-4EEC-AE4B-0D1EBF65FB56}" presName="node" presStyleLbl="node1" presStyleIdx="4" presStyleCnt="5">
        <dgm:presLayoutVars>
          <dgm:bulletEnabled val="1"/>
        </dgm:presLayoutVars>
      </dgm:prSet>
      <dgm:spPr/>
    </dgm:pt>
  </dgm:ptLst>
  <dgm:cxnLst>
    <dgm:cxn modelId="{458A5400-A0F5-4A07-A5A7-824D5A16E7DB}" srcId="{6B402094-ACA3-4A53-A19A-3D647600D5FC}" destId="{001A07E4-52C7-4EEC-AE4B-0D1EBF65FB56}" srcOrd="4" destOrd="0" parTransId="{96A426A3-A1DE-48FB-9393-44D77B31691D}" sibTransId="{5276D352-4324-4CBC-A2D2-C5278DC2B05E}"/>
    <dgm:cxn modelId="{C1F2D81E-0F80-453C-8263-9205C933AD84}" type="presOf" srcId="{6B402094-ACA3-4A53-A19A-3D647600D5FC}" destId="{0AD79887-6382-44AA-917C-EE02A1B55171}" srcOrd="0" destOrd="0" presId="urn:microsoft.com/office/officeart/2005/8/layout/default"/>
    <dgm:cxn modelId="{30E23320-FC7C-402D-8C7D-78954EB9F3D6}" srcId="{6B402094-ACA3-4A53-A19A-3D647600D5FC}" destId="{71919FBC-810D-4B3D-8F19-93A9CA5E6EA1}" srcOrd="2" destOrd="0" parTransId="{E85A419F-9C1E-4C62-B04D-BCE8D9C34D16}" sibTransId="{7B5A013E-F8E0-4C87-BB37-FC6910037310}"/>
    <dgm:cxn modelId="{9CD14424-0C11-41F0-B5A9-23FDAC933611}" srcId="{6B402094-ACA3-4A53-A19A-3D647600D5FC}" destId="{22A45AAA-413F-4E8A-A8E1-DB5CE102303F}" srcOrd="1" destOrd="0" parTransId="{A1F26165-7EED-4691-8615-4B387BF535FE}" sibTransId="{C363C844-B263-4F59-A3C5-9047FEA1ED32}"/>
    <dgm:cxn modelId="{2945DE2F-F532-480E-BE78-CD0E4206F3AF}" type="presOf" srcId="{001A07E4-52C7-4EEC-AE4B-0D1EBF65FB56}" destId="{2C296093-FBB4-4FBC-A057-CA6706EBBDF2}" srcOrd="0" destOrd="0" presId="urn:microsoft.com/office/officeart/2005/8/layout/default"/>
    <dgm:cxn modelId="{35714659-90EE-4F79-8198-684E9B7305E1}" type="presOf" srcId="{22A45AAA-413F-4E8A-A8E1-DB5CE102303F}" destId="{96FA167F-AF39-468D-98AC-E36DC5EB49F4}" srcOrd="0" destOrd="0" presId="urn:microsoft.com/office/officeart/2005/8/layout/default"/>
    <dgm:cxn modelId="{2F2A609C-37E0-449C-9C1E-CF10A737760F}" type="presOf" srcId="{9807BC9E-E421-481B-A2A1-EECAF34FEBC6}" destId="{9B8F2942-8739-463C-8162-6868E442FED8}" srcOrd="0" destOrd="0" presId="urn:microsoft.com/office/officeart/2005/8/layout/default"/>
    <dgm:cxn modelId="{EF217DAB-7CBF-4268-9B13-FBB557F9C542}" srcId="{6B402094-ACA3-4A53-A19A-3D647600D5FC}" destId="{9807BC9E-E421-481B-A2A1-EECAF34FEBC6}" srcOrd="0" destOrd="0" parTransId="{6E375C1B-3348-47EB-B0E5-BCA7657F6176}" sibTransId="{9E50F02A-D975-42AE-A8FE-106FFA26E1B3}"/>
    <dgm:cxn modelId="{03F009AD-6E4C-41C0-BF7B-53FC2EB057E8}" type="presOf" srcId="{1C754C0B-3EEC-41EC-908E-6FC36B93FAE6}" destId="{391C9C62-4103-4BAC-BEAD-D65A06505175}" srcOrd="0" destOrd="0" presId="urn:microsoft.com/office/officeart/2005/8/layout/default"/>
    <dgm:cxn modelId="{AF6741C7-D45E-4207-A336-53282A78B6D0}" type="presOf" srcId="{71919FBC-810D-4B3D-8F19-93A9CA5E6EA1}" destId="{1B2E103E-595A-4A58-8A49-A2B9A977B8BF}" srcOrd="0" destOrd="0" presId="urn:microsoft.com/office/officeart/2005/8/layout/default"/>
    <dgm:cxn modelId="{A29EC7FA-6866-4FB3-A587-84105EA49C02}" srcId="{6B402094-ACA3-4A53-A19A-3D647600D5FC}" destId="{1C754C0B-3EEC-41EC-908E-6FC36B93FAE6}" srcOrd="3" destOrd="0" parTransId="{9FE5613B-D9D4-48B7-9BB4-82083CEA6BF6}" sibTransId="{42B0A5E2-D753-4037-9A3A-1067064D18A3}"/>
    <dgm:cxn modelId="{DCCCD581-12FC-4D0D-964D-E30FB8E07B2E}" type="presParOf" srcId="{0AD79887-6382-44AA-917C-EE02A1B55171}" destId="{9B8F2942-8739-463C-8162-6868E442FED8}" srcOrd="0" destOrd="0" presId="urn:microsoft.com/office/officeart/2005/8/layout/default"/>
    <dgm:cxn modelId="{497BB3BD-BE93-4B84-8585-1FFAFBD29896}" type="presParOf" srcId="{0AD79887-6382-44AA-917C-EE02A1B55171}" destId="{53D671F5-96D3-4C23-8464-C1D4F5A14CF6}" srcOrd="1" destOrd="0" presId="urn:microsoft.com/office/officeart/2005/8/layout/default"/>
    <dgm:cxn modelId="{0AB7975F-D096-455F-ADF5-5C4B891C828F}" type="presParOf" srcId="{0AD79887-6382-44AA-917C-EE02A1B55171}" destId="{96FA167F-AF39-468D-98AC-E36DC5EB49F4}" srcOrd="2" destOrd="0" presId="urn:microsoft.com/office/officeart/2005/8/layout/default"/>
    <dgm:cxn modelId="{9F47E055-C1CA-4D5B-A821-70EFCC0E8B12}" type="presParOf" srcId="{0AD79887-6382-44AA-917C-EE02A1B55171}" destId="{33BA1022-75B6-4DD5-A06B-3663A4DDA88F}" srcOrd="3" destOrd="0" presId="urn:microsoft.com/office/officeart/2005/8/layout/default"/>
    <dgm:cxn modelId="{27C4A6BA-1CC6-4B28-8C40-8D922A0DA330}" type="presParOf" srcId="{0AD79887-6382-44AA-917C-EE02A1B55171}" destId="{1B2E103E-595A-4A58-8A49-A2B9A977B8BF}" srcOrd="4" destOrd="0" presId="urn:microsoft.com/office/officeart/2005/8/layout/default"/>
    <dgm:cxn modelId="{8322B9F6-7B2B-40EF-8D73-54C7043E6583}" type="presParOf" srcId="{0AD79887-6382-44AA-917C-EE02A1B55171}" destId="{EC964BAF-C3D8-4FEC-9817-1A77F2B5E3E8}" srcOrd="5" destOrd="0" presId="urn:microsoft.com/office/officeart/2005/8/layout/default"/>
    <dgm:cxn modelId="{FF6649D1-A857-4844-B660-CFC8995749D4}" type="presParOf" srcId="{0AD79887-6382-44AA-917C-EE02A1B55171}" destId="{391C9C62-4103-4BAC-BEAD-D65A06505175}" srcOrd="6" destOrd="0" presId="urn:microsoft.com/office/officeart/2005/8/layout/default"/>
    <dgm:cxn modelId="{E38F7CA7-F39F-46A0-BD30-DDB66CD2E49E}" type="presParOf" srcId="{0AD79887-6382-44AA-917C-EE02A1B55171}" destId="{9344361C-6063-47A3-9573-4224F236E3EF}" srcOrd="7" destOrd="0" presId="urn:microsoft.com/office/officeart/2005/8/layout/default"/>
    <dgm:cxn modelId="{9CF04DED-3F8A-4DC3-AE50-7E5AE3F0D8D7}" type="presParOf" srcId="{0AD79887-6382-44AA-917C-EE02A1B55171}" destId="{2C296093-FBB4-4FBC-A057-CA6706EBBDF2}"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25E77-4E30-44C6-86EC-8B6BDF02A527}">
      <dsp:nvSpPr>
        <dsp:cNvPr id="0" name=""/>
        <dsp:cNvSpPr/>
      </dsp:nvSpPr>
      <dsp:spPr>
        <a:xfrm>
          <a:off x="828914" y="71991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37D1A2-6F35-476E-A57D-19AE3A62B665}">
      <dsp:nvSpPr>
        <dsp:cNvPr id="0" name=""/>
        <dsp:cNvSpPr/>
      </dsp:nvSpPr>
      <dsp:spPr>
        <a:xfrm>
          <a:off x="333914" y="1942889"/>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a:t>Current State of Assets</a:t>
          </a:r>
        </a:p>
      </dsp:txBody>
      <dsp:txXfrm>
        <a:off x="333914" y="1942889"/>
        <a:ext cx="1800000" cy="1530000"/>
      </dsp:txXfrm>
    </dsp:sp>
    <dsp:sp modelId="{5EAD4464-8E2C-4655-A0E5-2C85DF39DC05}">
      <dsp:nvSpPr>
        <dsp:cNvPr id="0" name=""/>
        <dsp:cNvSpPr/>
      </dsp:nvSpPr>
      <dsp:spPr>
        <a:xfrm>
          <a:off x="2943914" y="719915"/>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ECFE09-B441-46C0-A6B8-7A1BAF258909}">
      <dsp:nvSpPr>
        <dsp:cNvPr id="0" name=""/>
        <dsp:cNvSpPr/>
      </dsp:nvSpPr>
      <dsp:spPr>
        <a:xfrm>
          <a:off x="2448914" y="1942889"/>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a:t>Level of Service</a:t>
          </a:r>
        </a:p>
      </dsp:txBody>
      <dsp:txXfrm>
        <a:off x="2448914" y="1942889"/>
        <a:ext cx="1800000" cy="1530000"/>
      </dsp:txXfrm>
    </dsp:sp>
    <dsp:sp modelId="{08C4D2BE-8CB2-4A10-8B40-5D6521E747C9}">
      <dsp:nvSpPr>
        <dsp:cNvPr id="0" name=""/>
        <dsp:cNvSpPr/>
      </dsp:nvSpPr>
      <dsp:spPr>
        <a:xfrm>
          <a:off x="5058914" y="719915"/>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618B14-20E5-45EA-8C34-62C67A5701DC}">
      <dsp:nvSpPr>
        <dsp:cNvPr id="0" name=""/>
        <dsp:cNvSpPr/>
      </dsp:nvSpPr>
      <dsp:spPr>
        <a:xfrm>
          <a:off x="4563914" y="1942889"/>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a:t>Criticality of Assets</a:t>
          </a:r>
        </a:p>
      </dsp:txBody>
      <dsp:txXfrm>
        <a:off x="4563914" y="1942889"/>
        <a:ext cx="1800000" cy="1530000"/>
      </dsp:txXfrm>
    </dsp:sp>
    <dsp:sp modelId="{1BDC7424-B806-44FB-AB38-6BA4421C1A04}">
      <dsp:nvSpPr>
        <dsp:cNvPr id="0" name=""/>
        <dsp:cNvSpPr/>
      </dsp:nvSpPr>
      <dsp:spPr>
        <a:xfrm>
          <a:off x="7173914" y="719915"/>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1BC8F5-50FD-4BE5-B649-22321F472672}">
      <dsp:nvSpPr>
        <dsp:cNvPr id="0" name=""/>
        <dsp:cNvSpPr/>
      </dsp:nvSpPr>
      <dsp:spPr>
        <a:xfrm>
          <a:off x="6678914" y="1942889"/>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a:t>Life Cycle Cost</a:t>
          </a:r>
        </a:p>
      </dsp:txBody>
      <dsp:txXfrm>
        <a:off x="6678914" y="1942889"/>
        <a:ext cx="1800000" cy="1530000"/>
      </dsp:txXfrm>
    </dsp:sp>
    <dsp:sp modelId="{3C401A71-F66F-4530-AC74-15A783E81EDF}">
      <dsp:nvSpPr>
        <dsp:cNvPr id="0" name=""/>
        <dsp:cNvSpPr/>
      </dsp:nvSpPr>
      <dsp:spPr>
        <a:xfrm>
          <a:off x="9288914" y="719915"/>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9079A8-3C14-44F1-B50A-49918992CA92}">
      <dsp:nvSpPr>
        <dsp:cNvPr id="0" name=""/>
        <dsp:cNvSpPr/>
      </dsp:nvSpPr>
      <dsp:spPr>
        <a:xfrm>
          <a:off x="8793914" y="1942889"/>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a:t>Long-term Funding </a:t>
          </a:r>
        </a:p>
      </dsp:txBody>
      <dsp:txXfrm>
        <a:off x="8793914" y="1942889"/>
        <a:ext cx="1800000" cy="153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F2942-8739-463C-8162-6868E442FED8}">
      <dsp:nvSpPr>
        <dsp:cNvPr id="0" name=""/>
        <dsp:cNvSpPr/>
      </dsp:nvSpPr>
      <dsp:spPr>
        <a:xfrm>
          <a:off x="0"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0" y="39687"/>
        <a:ext cx="3286125" cy="1971675"/>
      </dsp:txXfrm>
    </dsp:sp>
    <dsp:sp modelId="{96FA167F-AF39-468D-98AC-E36DC5EB49F4}">
      <dsp:nvSpPr>
        <dsp:cNvPr id="0" name=""/>
        <dsp:cNvSpPr/>
      </dsp:nvSpPr>
      <dsp:spPr>
        <a:xfrm>
          <a:off x="3614737"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614737" y="39687"/>
        <a:ext cx="3286125" cy="1971675"/>
      </dsp:txXfrm>
    </dsp:sp>
    <dsp:sp modelId="{1B2E103E-595A-4A58-8A49-A2B9A977B8BF}">
      <dsp:nvSpPr>
        <dsp:cNvPr id="0" name=""/>
        <dsp:cNvSpPr/>
      </dsp:nvSpPr>
      <dsp:spPr>
        <a:xfrm>
          <a:off x="7229475"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7229475" y="39687"/>
        <a:ext cx="3286125" cy="1971675"/>
      </dsp:txXfrm>
    </dsp:sp>
    <dsp:sp modelId="{391C9C62-4103-4BAC-BEAD-D65A06505175}">
      <dsp:nvSpPr>
        <dsp:cNvPr id="0" name=""/>
        <dsp:cNvSpPr/>
      </dsp:nvSpPr>
      <dsp:spPr>
        <a:xfrm>
          <a:off x="1807368"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1807368" y="2339975"/>
        <a:ext cx="3286125" cy="1971675"/>
      </dsp:txXfrm>
    </dsp:sp>
    <dsp:sp modelId="{2C296093-FBB4-4FBC-A057-CA6706EBBDF2}">
      <dsp:nvSpPr>
        <dsp:cNvPr id="0" name=""/>
        <dsp:cNvSpPr/>
      </dsp:nvSpPr>
      <dsp:spPr>
        <a:xfrm>
          <a:off x="5422106"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54517D-7919-4611-A759-555DC798B0B9}"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51E1E-9D48-48E3-A56B-5D2DF5D337D0}" type="slidenum">
              <a:rPr lang="en-US" smtClean="0"/>
              <a:t>‹#›</a:t>
            </a:fld>
            <a:endParaRPr lang="en-US"/>
          </a:p>
        </p:txBody>
      </p:sp>
    </p:spTree>
    <p:extLst>
      <p:ext uri="{BB962C8B-B14F-4D97-AF65-F5344CB8AC3E}">
        <p14:creationId xmlns:p14="http://schemas.microsoft.com/office/powerpoint/2010/main" val="349016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Hello everyone, my name is (</a:t>
            </a:r>
            <a:r>
              <a:rPr lang="en-US" sz="1200">
                <a:highlight>
                  <a:srgbClr val="FFFF00"/>
                </a:highlight>
              </a:rPr>
              <a:t>Insert name</a:t>
            </a:r>
            <a:r>
              <a:rPr lang="en-US" sz="1200"/>
              <a:t>). Today I am presenting on the topic of asset management. First, we will define what asset management is as well as introduce the 5 core components of asset management. Then we will talk about some of the benefits that can be achieved by  water systems who implement an asset management program. We will discuss how you can request assistance from DEQ and other technical assistance providers on how to get started on one. Finally, I will discuss DEQ’s very own Asset Management tool.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1</a:t>
            </a:fld>
            <a:endParaRPr lang="en-US"/>
          </a:p>
        </p:txBody>
      </p:sp>
    </p:spTree>
    <p:extLst>
      <p:ext uri="{BB962C8B-B14F-4D97-AF65-F5344CB8AC3E}">
        <p14:creationId xmlns:p14="http://schemas.microsoft.com/office/powerpoint/2010/main" val="4058513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with the Capacity Development section of DEQ, ORWA can assist your water system with starting an Asset Management Plan. Both DEQ and ORWA have on our websites links to request technical assistance. </a:t>
            </a:r>
          </a:p>
          <a:p>
            <a:endParaRPr lang="en-US"/>
          </a:p>
          <a:p>
            <a:r>
              <a:rPr lang="en-US"/>
              <a:t>There are also other technical assistance providers like Communities Unlimited that can also assist with Asset Management plans.</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10</a:t>
            </a:fld>
            <a:endParaRPr lang="en-US"/>
          </a:p>
        </p:txBody>
      </p:sp>
    </p:spTree>
    <p:extLst>
      <p:ext uri="{BB962C8B-B14F-4D97-AF65-F5344CB8AC3E}">
        <p14:creationId xmlns:p14="http://schemas.microsoft.com/office/powerpoint/2010/main" val="1767837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look at the tool DEQ has to help manage your assets</a:t>
            </a:r>
          </a:p>
        </p:txBody>
      </p:sp>
      <p:sp>
        <p:nvSpPr>
          <p:cNvPr id="4" name="Slide Number Placeholder 3"/>
          <p:cNvSpPr>
            <a:spLocks noGrp="1"/>
          </p:cNvSpPr>
          <p:nvPr>
            <p:ph type="sldNum" sz="quarter" idx="5"/>
          </p:nvPr>
        </p:nvSpPr>
        <p:spPr/>
        <p:txBody>
          <a:bodyPr/>
          <a:lstStyle/>
          <a:p>
            <a:fld id="{31251E1E-9D48-48E3-A56B-5D2DF5D337D0}" type="slidenum">
              <a:rPr lang="en-US" smtClean="0"/>
              <a:t>11</a:t>
            </a:fld>
            <a:endParaRPr lang="en-US"/>
          </a:p>
        </p:txBody>
      </p:sp>
    </p:spTree>
    <p:extLst>
      <p:ext uri="{BB962C8B-B14F-4D97-AF65-F5344CB8AC3E}">
        <p14:creationId xmlns:p14="http://schemas.microsoft.com/office/powerpoint/2010/main" val="2081971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Now I will go over DEQ’s very own Asset Management tool. This tool is totally free for any Oklahoma water system to utilize. </a:t>
            </a:r>
          </a:p>
          <a:p>
            <a:endParaRPr lang="en-US" sz="1200"/>
          </a:p>
          <a:p>
            <a:r>
              <a:rPr lang="en-US" sz="1200"/>
              <a:t>Its an excel based program, which we felt was commonly obtainable as part of the Microsoft suite. Most people have a basic knowledge of Excel and its very easy to use. </a:t>
            </a:r>
          </a:p>
          <a:p>
            <a:endParaRPr lang="en-US" sz="1200"/>
          </a:p>
          <a:p>
            <a:r>
              <a:rPr lang="en-US" sz="1200"/>
              <a:t>The first tab on the worksheet, is the “Basic Information” page where you will list your utility information. If a Capacity Development Coordinator assists you in creating a plan, our contact information will also be listed. </a:t>
            </a:r>
          </a:p>
          <a:p>
            <a:endParaRPr lang="en-US">
              <a:ea typeface="Calibri" panose="020F0502020204030204"/>
              <a:cs typeface="Calibri" panose="020F0502020204030204"/>
            </a:endParaRPr>
          </a:p>
          <a:p>
            <a:r>
              <a:rPr lang="en-US">
                <a:ea typeface="Calibri" panose="020F0502020204030204"/>
                <a:cs typeface="Calibri" panose="020F0502020204030204"/>
              </a:rPr>
              <a:t>It is important to fill out the date of inventory in this section, because certain automatic calculations will be based off the year that you input. </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1251E1E-9D48-48E3-A56B-5D2DF5D337D0}" type="slidenum">
              <a:rPr lang="en-US" smtClean="0"/>
              <a:t>12</a:t>
            </a:fld>
            <a:endParaRPr lang="en-US"/>
          </a:p>
        </p:txBody>
      </p:sp>
    </p:spTree>
    <p:extLst>
      <p:ext uri="{BB962C8B-B14F-4D97-AF65-F5344CB8AC3E}">
        <p14:creationId xmlns:p14="http://schemas.microsoft.com/office/powerpoint/2010/main" val="293164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second tab is the “instructions” page. It has some helpful hints about which columns you will need to input data into as well which columns auto populate. </a:t>
            </a:r>
          </a:p>
          <a:p>
            <a:endParaRPr lang="en-US" sz="1200"/>
          </a:p>
          <a:p>
            <a:r>
              <a:rPr lang="en-US" sz="1200"/>
              <a:t>Any columns that are black in color are auto populated and the columns in red are where data needs to be filled in.</a:t>
            </a:r>
          </a:p>
          <a:p>
            <a:endParaRPr lang="en-US" sz="1200"/>
          </a:p>
          <a:p>
            <a:r>
              <a:rPr lang="en-US" sz="1200"/>
              <a:t>This tool can sometime be finicky, especially with deleting assets, therefore it is not recommended. But if you need to, there are helpful hints on how to do it.</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13</a:t>
            </a:fld>
            <a:endParaRPr lang="en-US"/>
          </a:p>
        </p:txBody>
      </p:sp>
    </p:spTree>
    <p:extLst>
      <p:ext uri="{BB962C8B-B14F-4D97-AF65-F5344CB8AC3E}">
        <p14:creationId xmlns:p14="http://schemas.microsoft.com/office/powerpoint/2010/main" val="3189549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third tab is the data collection sheet. This is the meat and potatoes' of the asset management tool.</a:t>
            </a:r>
          </a:p>
          <a:p>
            <a:endParaRPr lang="en-US" sz="1200"/>
          </a:p>
          <a:p>
            <a:r>
              <a:rPr lang="en-US" sz="1200"/>
              <a:t>As noted on the instruction page, the first column on the left, in black, is auto –filled. This column is auto filled based to the first two letters of the category, then the first 2 letters of the type, followed by the year, then by ascending numbers to order them if there are assets that have identical category, type and year. This column can be edited to any identification number the water system chooses. </a:t>
            </a:r>
          </a:p>
          <a:p>
            <a:endParaRPr lang="en-US" sz="1200"/>
          </a:p>
          <a:p>
            <a:r>
              <a:rPr lang="en-US" sz="1200"/>
              <a:t>Moving onto the first three columns, we will need to select from drop down lists the choices for “Category, Type and Subtype”. Not all types have subtypes, but every category has a type. </a:t>
            </a:r>
          </a:p>
          <a:p>
            <a:endParaRPr lang="en-US" sz="1200"/>
          </a:p>
          <a:p>
            <a:r>
              <a:rPr lang="en-US" sz="1200"/>
              <a:t>In the size column, you can input helpful information about the assets. Such as volume for tanks, horsepower of pumps, and diameters of pipes etc. </a:t>
            </a:r>
          </a:p>
          <a:p>
            <a:endParaRPr lang="en-US" sz="1200"/>
          </a:p>
          <a:p>
            <a:r>
              <a:rPr lang="en-US" sz="1200"/>
              <a:t>In the location column, you can input coordinates like </a:t>
            </a:r>
            <a:r>
              <a:rPr lang="en-US" sz="1200" err="1"/>
              <a:t>lat</a:t>
            </a:r>
            <a:r>
              <a:rPr lang="en-US" sz="1200"/>
              <a:t>/</a:t>
            </a:r>
            <a:r>
              <a:rPr lang="en-US" sz="1200" err="1"/>
              <a:t>lons</a:t>
            </a:r>
            <a:r>
              <a:rPr lang="en-US" sz="1200"/>
              <a:t>, addresses or general locations.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14</a:t>
            </a:fld>
            <a:endParaRPr lang="en-US"/>
          </a:p>
        </p:txBody>
      </p:sp>
    </p:spTree>
    <p:extLst>
      <p:ext uri="{BB962C8B-B14F-4D97-AF65-F5344CB8AC3E}">
        <p14:creationId xmlns:p14="http://schemas.microsoft.com/office/powerpoint/2010/main" val="718553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Continuing on to the right side of the data collection sheet, you will want to input the age of the asset in the instillation year. If the age of the asset is unknown, estimates are perfectly acceptable. </a:t>
            </a:r>
          </a:p>
          <a:p>
            <a:endParaRPr lang="en-US" sz="1200"/>
          </a:p>
          <a:p>
            <a:r>
              <a:rPr lang="en-US" sz="1200"/>
              <a:t>In the next column you will want to select the condition of the asset, from the options of “Bad, Fair, Good or Great”. </a:t>
            </a:r>
          </a:p>
          <a:p>
            <a:endParaRPr lang="en-US" sz="1200"/>
          </a:p>
          <a:p>
            <a:r>
              <a:rPr lang="en-US" sz="1200"/>
              <a:t>In the last column, you can notate any repair and maintenance history on the asset. </a:t>
            </a:r>
          </a:p>
          <a:p>
            <a:endParaRPr lang="en-US" sz="1200"/>
          </a:p>
          <a:p>
            <a:r>
              <a:rPr lang="en-US" sz="1200"/>
              <a:t>The far right two columns are auto-populated and show the estimated year of failure and the life expectancy.</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15</a:t>
            </a:fld>
            <a:endParaRPr lang="en-US"/>
          </a:p>
        </p:txBody>
      </p:sp>
    </p:spTree>
    <p:extLst>
      <p:ext uri="{BB962C8B-B14F-4D97-AF65-F5344CB8AC3E}">
        <p14:creationId xmlns:p14="http://schemas.microsoft.com/office/powerpoint/2010/main" val="1565250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Moving on to the Cost Data Tab.</a:t>
            </a:r>
          </a:p>
          <a:p>
            <a:endParaRPr lang="en-US" sz="1200"/>
          </a:p>
          <a:p>
            <a:r>
              <a:rPr lang="en-US" sz="1200"/>
              <a:t>Here you should input the cost of the asset when it was first purchased. If the initial cost of the asset is unknown, don’t worry. There is a box to check to show that it was estimated. Sometimes we may not know what the asset cost many years ago, but with this tool you can work backwards if you know the cost to purchase the item today. </a:t>
            </a:r>
          </a:p>
          <a:p>
            <a:endParaRPr lang="en-US" sz="1200"/>
          </a:p>
          <a:p>
            <a:r>
              <a:rPr lang="en-US" sz="1200"/>
              <a:t>This tool will calculate the cost to purchase in the current year as well as the predicted year of failure. </a:t>
            </a:r>
          </a:p>
          <a:p>
            <a:endParaRPr lang="en-US" sz="1200"/>
          </a:p>
          <a:p>
            <a:r>
              <a:rPr lang="en-US" sz="1200"/>
              <a:t>You can also notate the funding source for replacement of these assets to better plan financially.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16</a:t>
            </a:fld>
            <a:endParaRPr lang="en-US"/>
          </a:p>
        </p:txBody>
      </p:sp>
    </p:spTree>
    <p:extLst>
      <p:ext uri="{BB962C8B-B14F-4D97-AF65-F5344CB8AC3E}">
        <p14:creationId xmlns:p14="http://schemas.microsoft.com/office/powerpoint/2010/main" val="1831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next tab is “Consequence of Failure”. </a:t>
            </a:r>
          </a:p>
          <a:p>
            <a:endParaRPr lang="en-US" sz="1200"/>
          </a:p>
          <a:p>
            <a:r>
              <a:rPr lang="en-US" sz="1200"/>
              <a:t>Here we are going to ask ourselves questions like “do I have a back up pump sitting in my storage”. Or “I may not have a back-up, but could I acquire one in 24 hrs. ?”  </a:t>
            </a:r>
          </a:p>
          <a:p>
            <a:endParaRPr lang="en-US" sz="1200"/>
          </a:p>
          <a:p>
            <a:r>
              <a:rPr lang="en-US" sz="1200"/>
              <a:t>If this asset failed, would any customers lose service?</a:t>
            </a:r>
          </a:p>
          <a:p>
            <a:endParaRPr lang="en-US" sz="1200"/>
          </a:p>
          <a:p>
            <a:r>
              <a:rPr lang="en-US" sz="1200"/>
              <a:t>If this asset failed, would it lead to a violation or a public health concern?</a:t>
            </a:r>
          </a:p>
          <a:p>
            <a:endParaRPr lang="en-US" sz="1200"/>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17</a:t>
            </a:fld>
            <a:endParaRPr lang="en-US"/>
          </a:p>
        </p:txBody>
      </p:sp>
    </p:spTree>
    <p:extLst>
      <p:ext uri="{BB962C8B-B14F-4D97-AF65-F5344CB8AC3E}">
        <p14:creationId xmlns:p14="http://schemas.microsoft.com/office/powerpoint/2010/main" val="1104464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a:p>
            <a:r>
              <a:rPr lang="en-US" sz="1200"/>
              <a:t>Is this asset operating at, above or below its intended capacity?</a:t>
            </a:r>
          </a:p>
          <a:p>
            <a:endParaRPr lang="en-US" sz="1200"/>
          </a:p>
          <a:p>
            <a:r>
              <a:rPr lang="en-US" sz="1200"/>
              <a:t>Besides normal routine maintenance, has the rate of repairs increased?</a:t>
            </a:r>
          </a:p>
          <a:p>
            <a:endParaRPr lang="en-US" sz="1200"/>
          </a:p>
          <a:p>
            <a:r>
              <a:rPr lang="en-US" sz="1200"/>
              <a:t>After answering these questions, the tool calculated a criticality score.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18</a:t>
            </a:fld>
            <a:endParaRPr lang="en-US"/>
          </a:p>
        </p:txBody>
      </p:sp>
    </p:spTree>
    <p:extLst>
      <p:ext uri="{BB962C8B-B14F-4D97-AF65-F5344CB8AC3E}">
        <p14:creationId xmlns:p14="http://schemas.microsoft.com/office/powerpoint/2010/main" val="1867645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Those scores are then ranked on the “Most Critical” tab. This is good summary page.</a:t>
            </a:r>
          </a:p>
          <a:p>
            <a:r>
              <a:rPr lang="en-US" sz="1200"/>
              <a:t>It ranks the most critical assets based on the age, condition, life span, and criticality.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19</a:t>
            </a:fld>
            <a:endParaRPr lang="en-US"/>
          </a:p>
        </p:txBody>
      </p:sp>
    </p:spTree>
    <p:extLst>
      <p:ext uri="{BB962C8B-B14F-4D97-AF65-F5344CB8AC3E}">
        <p14:creationId xmlns:p14="http://schemas.microsoft.com/office/powerpoint/2010/main" val="159534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So what is Asset Management? Simply put, Asset Management is applied common sense. It’s a framework that helps you maximizes the value of the capital as well as the operation and maintenance dollars that you put into your system. It does this while still providing the desired level of service to your customers at the lowest possible cost to your system.</a:t>
            </a:r>
          </a:p>
          <a:p>
            <a:endParaRPr lang="en-US" sz="1200"/>
          </a:p>
          <a:p>
            <a:r>
              <a:rPr lang="en-US" sz="1200"/>
              <a:t>When we say “desired level of service”, this is what utilities want their assets to provide.  And when we say “the best appropriate cost”, that is the lowest life cycle cost. </a:t>
            </a:r>
          </a:p>
          <a:p>
            <a:endParaRPr lang="en-US" sz="1200"/>
          </a:p>
          <a:p>
            <a:r>
              <a:rPr lang="en-US" sz="1200"/>
              <a:t>Essentially, we want to get into a business mind-frame. Then we want to use tools to help us decide how, where and when to utilize our time, resources and money.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2</a:t>
            </a:fld>
            <a:endParaRPr lang="en-US"/>
          </a:p>
        </p:txBody>
      </p:sp>
    </p:spTree>
    <p:extLst>
      <p:ext uri="{BB962C8B-B14F-4D97-AF65-F5344CB8AC3E}">
        <p14:creationId xmlns:p14="http://schemas.microsoft.com/office/powerpoint/2010/main" val="3116118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Another way to see the data is with our heat chart, where the top right corner in red is ranked high on probability and consequence of failure and the bottom left is ranked lower.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20</a:t>
            </a:fld>
            <a:endParaRPr lang="en-US"/>
          </a:p>
        </p:txBody>
      </p:sp>
    </p:spTree>
    <p:extLst>
      <p:ext uri="{BB962C8B-B14F-4D97-AF65-F5344CB8AC3E}">
        <p14:creationId xmlns:p14="http://schemas.microsoft.com/office/powerpoint/2010/main" val="2912616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last two tabs on the right are the definitions page and calculations page.</a:t>
            </a:r>
          </a:p>
          <a:p>
            <a:endParaRPr lang="en-US" sz="1200"/>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21</a:t>
            </a:fld>
            <a:endParaRPr lang="en-US"/>
          </a:p>
        </p:txBody>
      </p:sp>
    </p:spTree>
    <p:extLst>
      <p:ext uri="{BB962C8B-B14F-4D97-AF65-F5344CB8AC3E}">
        <p14:creationId xmlns:p14="http://schemas.microsoft.com/office/powerpoint/2010/main" val="2683538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On the calculations page, you will find the equations for how the life expectancy is calculated as well as the predicted costs. </a:t>
            </a:r>
            <a:endParaRPr lang="en-US"/>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22</a:t>
            </a:fld>
            <a:endParaRPr lang="en-US"/>
          </a:p>
        </p:txBody>
      </p:sp>
    </p:spTree>
    <p:extLst>
      <p:ext uri="{BB962C8B-B14F-4D97-AF65-F5344CB8AC3E}">
        <p14:creationId xmlns:p14="http://schemas.microsoft.com/office/powerpoint/2010/main" val="3814599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Further down on the calculations page, it is shown how the criticality score is calculated.  It is calculated by taking the consequence of failure score and multiplying it by the probability of failure score.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23</a:t>
            </a:fld>
            <a:endParaRPr lang="en-US"/>
          </a:p>
        </p:txBody>
      </p:sp>
    </p:spTree>
    <p:extLst>
      <p:ext uri="{BB962C8B-B14F-4D97-AF65-F5344CB8AC3E}">
        <p14:creationId xmlns:p14="http://schemas.microsoft.com/office/powerpoint/2010/main" val="2894941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In conclusion, implementing an asset management plan will help you:</a:t>
            </a:r>
          </a:p>
          <a:p>
            <a:endParaRPr lang="en-US" sz="1200"/>
          </a:p>
          <a:p>
            <a:r>
              <a:rPr lang="en-US" sz="1200"/>
              <a:t>Identify assets</a:t>
            </a:r>
          </a:p>
          <a:p>
            <a:r>
              <a:rPr lang="en-US" sz="1200"/>
              <a:t>Determine the life cycle</a:t>
            </a:r>
          </a:p>
          <a:p>
            <a:r>
              <a:rPr lang="en-US" sz="1200"/>
              <a:t>Estimate the cost of repair or replacement</a:t>
            </a:r>
          </a:p>
          <a:p>
            <a:r>
              <a:rPr lang="en-US" sz="1200"/>
              <a:t>Project financial budgets</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24</a:t>
            </a:fld>
            <a:endParaRPr lang="en-US"/>
          </a:p>
        </p:txBody>
      </p:sp>
    </p:spTree>
    <p:extLst>
      <p:ext uri="{BB962C8B-B14F-4D97-AF65-F5344CB8AC3E}">
        <p14:creationId xmlns:p14="http://schemas.microsoft.com/office/powerpoint/2010/main" val="1711268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In conclusion, implementing an asset management plan will help you:</a:t>
            </a:r>
          </a:p>
          <a:p>
            <a:endParaRPr lang="en-US" sz="1600"/>
          </a:p>
          <a:p>
            <a:r>
              <a:rPr lang="en-US" sz="1600"/>
              <a:t>Identify assets</a:t>
            </a:r>
          </a:p>
          <a:p>
            <a:r>
              <a:rPr lang="en-US" sz="1600"/>
              <a:t>Determine the life cycle</a:t>
            </a:r>
          </a:p>
          <a:p>
            <a:r>
              <a:rPr lang="en-US" sz="1600"/>
              <a:t>Estimate the cost of repair or replacement</a:t>
            </a:r>
          </a:p>
          <a:p>
            <a:r>
              <a:rPr lang="en-US" sz="1600"/>
              <a:t>Project financial budgets</a:t>
            </a:r>
          </a:p>
        </p:txBody>
      </p:sp>
      <p:sp>
        <p:nvSpPr>
          <p:cNvPr id="4" name="Slide Number Placeholder 3"/>
          <p:cNvSpPr>
            <a:spLocks noGrp="1"/>
          </p:cNvSpPr>
          <p:nvPr>
            <p:ph type="sldNum" sz="quarter" idx="5"/>
          </p:nvPr>
        </p:nvSpPr>
        <p:spPr/>
        <p:txBody>
          <a:bodyPr/>
          <a:lstStyle/>
          <a:p>
            <a:fld id="{B9A96E1B-5635-41B2-A384-3EFA83BC0941}" type="slidenum">
              <a:rPr lang="en-US" smtClean="0"/>
              <a:t>25</a:t>
            </a:fld>
            <a:endParaRPr lang="en-US"/>
          </a:p>
        </p:txBody>
      </p:sp>
    </p:spTree>
    <p:extLst>
      <p:ext uri="{BB962C8B-B14F-4D97-AF65-F5344CB8AC3E}">
        <p14:creationId xmlns:p14="http://schemas.microsoft.com/office/powerpoint/2010/main" val="149335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What are assets?</a:t>
            </a:r>
          </a:p>
          <a:p>
            <a:r>
              <a:rPr lang="en-US" sz="1200"/>
              <a:t>Assets can be any component needed to deliver safe water to the consumers. </a:t>
            </a:r>
          </a:p>
          <a:p>
            <a:r>
              <a:rPr lang="en-US" sz="1200"/>
              <a:t>From source to distribution, assets are things like:</a:t>
            </a:r>
          </a:p>
          <a:p>
            <a:endParaRPr lang="en-US" sz="1200"/>
          </a:p>
          <a:p>
            <a:r>
              <a:rPr lang="en-US" sz="1200"/>
              <a:t>Wells, Intakes, or Master meters to a neighboring system. </a:t>
            </a:r>
          </a:p>
          <a:p>
            <a:r>
              <a:rPr lang="en-US" sz="1200"/>
              <a:t>Pumps like booster and high service.</a:t>
            </a:r>
          </a:p>
          <a:p>
            <a:r>
              <a:rPr lang="en-US" sz="1200"/>
              <a:t>Chemical feed pumps, filters, clarifiers and </a:t>
            </a:r>
            <a:r>
              <a:rPr lang="en-US" sz="1200" err="1"/>
              <a:t>clearwells</a:t>
            </a:r>
            <a:r>
              <a:rPr lang="en-US" sz="1200"/>
              <a:t>.</a:t>
            </a:r>
          </a:p>
          <a:p>
            <a:r>
              <a:rPr lang="en-US"/>
              <a:t>Monitoring</a:t>
            </a:r>
            <a:r>
              <a:rPr lang="en-US" sz="1200"/>
              <a:t> and testing equipment </a:t>
            </a:r>
            <a:endParaRPr lang="en-US" sz="1200">
              <a:ea typeface="Calibri"/>
              <a:cs typeface="Calibri"/>
            </a:endParaRPr>
          </a:p>
          <a:p>
            <a:r>
              <a:rPr lang="en-US">
                <a:ea typeface="Calibri"/>
                <a:cs typeface="Calibri"/>
              </a:rPr>
              <a:t>SCADA systems</a:t>
            </a:r>
            <a:endParaRPr lang="en-US"/>
          </a:p>
          <a:p>
            <a:r>
              <a:rPr lang="en-US" sz="1200"/>
              <a:t>Storage tanks</a:t>
            </a:r>
          </a:p>
          <a:p>
            <a:r>
              <a:rPr lang="en-US" sz="1200"/>
              <a:t>Valves, hydrants and all the pipe in the system.</a:t>
            </a:r>
          </a:p>
          <a:p>
            <a:r>
              <a:rPr lang="en-US" sz="1200"/>
              <a:t>Residential and Commercial meters</a:t>
            </a:r>
          </a:p>
          <a:p>
            <a:endParaRPr lang="en-US" sz="1200"/>
          </a:p>
          <a:p>
            <a:r>
              <a:rPr lang="en-US" sz="1200"/>
              <a:t>Even things like the water </a:t>
            </a:r>
            <a:r>
              <a:rPr lang="en-US"/>
              <a:t>office building and treatment plant building, vehicles, heavy construction equipment, and generators.</a:t>
            </a:r>
            <a:endParaRPr lang="en-US" sz="1200">
              <a:ea typeface="Calibri"/>
              <a:cs typeface="Calibri"/>
            </a:endParaRP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3</a:t>
            </a:fld>
            <a:endParaRPr lang="en-US"/>
          </a:p>
        </p:txBody>
      </p:sp>
    </p:spTree>
    <p:extLst>
      <p:ext uri="{BB962C8B-B14F-4D97-AF65-F5344CB8AC3E}">
        <p14:creationId xmlns:p14="http://schemas.microsoft.com/office/powerpoint/2010/main" val="3450511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Asset management can be broken down to 5 core components. </a:t>
            </a:r>
          </a:p>
          <a:p>
            <a:endParaRPr lang="en-US" sz="1200"/>
          </a:p>
          <a:p>
            <a:r>
              <a:rPr lang="en-US" sz="1200"/>
              <a:t>The first of these components is current State– which is basically a detailed list of every asset or component needed to deliver safe drinking water to the consumers and the condition it is in.  </a:t>
            </a:r>
          </a:p>
          <a:p>
            <a:endParaRPr lang="en-US" sz="1200"/>
          </a:p>
          <a:p>
            <a:r>
              <a:rPr lang="en-US" sz="1200"/>
              <a:t>Next, we have level of service. Level of service asks the questions like “What do your customers expect from you?”  and  “how do you plan to meet and obtain those customer needs?”</a:t>
            </a:r>
          </a:p>
          <a:p>
            <a:endParaRPr lang="en-US" sz="1200"/>
          </a:p>
          <a:p>
            <a:r>
              <a:rPr lang="en-US" sz="1200"/>
              <a:t>The third component is criticality. This looks at the probability and consequence of asset failure.</a:t>
            </a:r>
          </a:p>
          <a:p>
            <a:endParaRPr lang="en-US" sz="1200"/>
          </a:p>
          <a:p>
            <a:r>
              <a:rPr lang="en-US" sz="1200"/>
              <a:t>Next, we have life cycle cost. This looks at the total cost of an asset including purchase and replacement cost. </a:t>
            </a:r>
          </a:p>
          <a:p>
            <a:endParaRPr lang="en-US" sz="1200"/>
          </a:p>
          <a:p>
            <a:r>
              <a:rPr lang="en-US" sz="1200"/>
              <a:t>The final component is long term funding. This looks at how you plan to pay for the assets that are expected to fail in the future.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4</a:t>
            </a:fld>
            <a:endParaRPr lang="en-US"/>
          </a:p>
        </p:txBody>
      </p:sp>
    </p:spTree>
    <p:extLst>
      <p:ext uri="{BB962C8B-B14F-4D97-AF65-F5344CB8AC3E}">
        <p14:creationId xmlns:p14="http://schemas.microsoft.com/office/powerpoint/2010/main" val="396857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go through the steps of building an asset management plan</a:t>
            </a:r>
          </a:p>
        </p:txBody>
      </p:sp>
      <p:sp>
        <p:nvSpPr>
          <p:cNvPr id="4" name="Slide Number Placeholder 3"/>
          <p:cNvSpPr>
            <a:spLocks noGrp="1"/>
          </p:cNvSpPr>
          <p:nvPr>
            <p:ph type="sldNum" sz="quarter" idx="5"/>
          </p:nvPr>
        </p:nvSpPr>
        <p:spPr/>
        <p:txBody>
          <a:bodyPr/>
          <a:lstStyle/>
          <a:p>
            <a:fld id="{31251E1E-9D48-48E3-A56B-5D2DF5D337D0}" type="slidenum">
              <a:rPr lang="en-US" smtClean="0"/>
              <a:t>5</a:t>
            </a:fld>
            <a:endParaRPr lang="en-US"/>
          </a:p>
        </p:txBody>
      </p:sp>
    </p:spTree>
    <p:extLst>
      <p:ext uri="{BB962C8B-B14F-4D97-AF65-F5344CB8AC3E}">
        <p14:creationId xmlns:p14="http://schemas.microsoft.com/office/powerpoint/2010/main" val="1170039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First, when building an asset management plan, we want to identify all the utilities  assets. </a:t>
            </a:r>
          </a:p>
          <a:p>
            <a:endParaRPr lang="en-US" sz="1200"/>
          </a:p>
          <a:p>
            <a:r>
              <a:rPr lang="en-US" sz="1200"/>
              <a:t>It may be helpful to start building your list in a linear fashion. For example, starting at your source and listing all those components</a:t>
            </a:r>
            <a:r>
              <a:rPr lang="en-US"/>
              <a:t>. For example.. wells, well pumps, well house, or intake structures and those components or even a master meter to a consecutive connection .</a:t>
            </a:r>
            <a:r>
              <a:rPr lang="en-US" sz="1200"/>
              <a:t> Then</a:t>
            </a:r>
            <a:r>
              <a:rPr lang="en-US"/>
              <a:t> you could</a:t>
            </a:r>
            <a:r>
              <a:rPr lang="en-US" sz="1200"/>
              <a:t> </a:t>
            </a:r>
            <a:r>
              <a:rPr lang="en-US"/>
              <a:t>move on to</a:t>
            </a:r>
            <a:r>
              <a:rPr lang="en-US" sz="1200"/>
              <a:t> treatment processes and listing all those components</a:t>
            </a:r>
            <a:r>
              <a:rPr lang="en-US"/>
              <a:t> For example sedimentation basins, filters, chemical feed pumps and even SCADA systems</a:t>
            </a:r>
            <a:r>
              <a:rPr lang="en-US" sz="1200"/>
              <a:t>. Finally ending at components in your distribution system. </a:t>
            </a:r>
            <a:r>
              <a:rPr lang="en-US"/>
              <a:t>For example, you would want to list all the pipes, any flush or fire hydrants, meters both residential and commercial and other things like valves. </a:t>
            </a:r>
            <a:endParaRPr lang="en-US" sz="1200">
              <a:ea typeface="Calibri"/>
              <a:cs typeface="Calibri"/>
            </a:endParaRPr>
          </a:p>
          <a:p>
            <a:endParaRPr lang="en-US" sz="1200"/>
          </a:p>
          <a:p>
            <a:r>
              <a:rPr lang="en-US" sz="1200"/>
              <a:t>Another way, would be to categorize your assets. Listing all the pumps in your entire water system, and then breaking them down by type. Same thing for valves, pipes etc.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6</a:t>
            </a:fld>
            <a:endParaRPr lang="en-US"/>
          </a:p>
        </p:txBody>
      </p:sp>
    </p:spTree>
    <p:extLst>
      <p:ext uri="{BB962C8B-B14F-4D97-AF65-F5344CB8AC3E}">
        <p14:creationId xmlns:p14="http://schemas.microsoft.com/office/powerpoint/2010/main" val="645805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Once you have your assets listed, you will want to note the age of the asset. When was it installed or purchased? </a:t>
            </a:r>
          </a:p>
          <a:p>
            <a:endParaRPr lang="en-US" sz="1200"/>
          </a:p>
          <a:p>
            <a:r>
              <a:rPr lang="en-US" sz="1200"/>
              <a:t>What is the condition of the asset? You will want to note if it in “Great, Good, Fair or Bad” condition. </a:t>
            </a:r>
          </a:p>
          <a:p>
            <a:endParaRPr lang="en-US" sz="1200"/>
          </a:p>
          <a:p>
            <a:r>
              <a:rPr lang="en-US" sz="1200"/>
              <a:t>Note any maintenance history on the asset.</a:t>
            </a:r>
          </a:p>
          <a:p>
            <a:endParaRPr lang="en-US" sz="1200"/>
          </a:p>
          <a:p>
            <a:r>
              <a:rPr lang="en-US" sz="1200"/>
              <a:t>Evaluate if the asset is exceeding its intended design capacity. </a:t>
            </a:r>
          </a:p>
          <a:p>
            <a:endParaRPr lang="en-US" sz="1200"/>
          </a:p>
          <a:p>
            <a:r>
              <a:rPr lang="en-US" sz="1200"/>
              <a:t>Then consider if the rate of repairs has increased.</a:t>
            </a:r>
          </a:p>
          <a:p>
            <a:endParaRPr lang="en-US"/>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7</a:t>
            </a:fld>
            <a:endParaRPr lang="en-US"/>
          </a:p>
        </p:txBody>
      </p:sp>
    </p:spTree>
    <p:extLst>
      <p:ext uri="{BB962C8B-B14F-4D97-AF65-F5344CB8AC3E}">
        <p14:creationId xmlns:p14="http://schemas.microsoft.com/office/powerpoint/2010/main" val="4073276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Assets do fail. But not every asset fails at the same rate or with the same risk.</a:t>
            </a:r>
          </a:p>
          <a:p>
            <a:endParaRPr lang="en-US" sz="1200"/>
          </a:p>
          <a:p>
            <a:r>
              <a:rPr lang="en-US" sz="1200"/>
              <a:t>When we think about the criticality of an asset, we need to account for and consider any back up assets. Back up assets should be on hand or easily acquired in a timeframe that allows your system to maintain its level of service. An example of this might be, I do not have an extra pump in storage, but I can acquire one in 24 hours.</a:t>
            </a:r>
          </a:p>
          <a:p>
            <a:endParaRPr lang="en-US" sz="1200"/>
          </a:p>
          <a:p>
            <a:r>
              <a:rPr lang="en-US" sz="1200"/>
              <a:t>Consequence of failure – we should ask ourselves, if this asset fails, would it lead to a regulatory violation or would the public or the environment be at risk.  How many customers could be affected. </a:t>
            </a:r>
          </a:p>
          <a:p>
            <a:endParaRPr lang="en-US" sz="1200"/>
          </a:p>
          <a:p>
            <a:r>
              <a:rPr lang="en-US" sz="1200"/>
              <a:t>Finally, after accounting for age, lifespan, rate of repairs, increase in rate of repairs the probability of failure can be defined. </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8</a:t>
            </a:fld>
            <a:endParaRPr lang="en-US"/>
          </a:p>
        </p:txBody>
      </p:sp>
    </p:spTree>
    <p:extLst>
      <p:ext uri="{BB962C8B-B14F-4D97-AF65-F5344CB8AC3E}">
        <p14:creationId xmlns:p14="http://schemas.microsoft.com/office/powerpoint/2010/main" val="2617944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Other useful sources of information to help you complete an asset management plan are purchase receipts. Receipts may have information such as the purchase date, make &amp; model as well as the cost.</a:t>
            </a:r>
          </a:p>
          <a:p>
            <a:endParaRPr lang="en-US" sz="1200"/>
          </a:p>
          <a:p>
            <a:r>
              <a:rPr lang="en-US" sz="1200"/>
              <a:t>Staff both current and previous if available can be a wealth of knowledge. Documenting this knowledge is vital for the sustainability and health of any water system.</a:t>
            </a:r>
          </a:p>
          <a:p>
            <a:endParaRPr lang="en-US" sz="1200"/>
          </a:p>
          <a:p>
            <a:r>
              <a:rPr lang="en-US" sz="1200"/>
              <a:t>Other things like , As built drawings, Manuals, Bid documents, </a:t>
            </a:r>
          </a:p>
          <a:p>
            <a:r>
              <a:rPr lang="en-US" sz="1200"/>
              <a:t>Photos and videos, can be helpful as well.</a:t>
            </a:r>
          </a:p>
          <a:p>
            <a:endParaRPr lang="en-US"/>
          </a:p>
        </p:txBody>
      </p:sp>
      <p:sp>
        <p:nvSpPr>
          <p:cNvPr id="4" name="Slide Number Placeholder 3"/>
          <p:cNvSpPr>
            <a:spLocks noGrp="1"/>
          </p:cNvSpPr>
          <p:nvPr>
            <p:ph type="sldNum" sz="quarter" idx="5"/>
          </p:nvPr>
        </p:nvSpPr>
        <p:spPr/>
        <p:txBody>
          <a:bodyPr/>
          <a:lstStyle/>
          <a:p>
            <a:fld id="{31251E1E-9D48-48E3-A56B-5D2DF5D337D0}" type="slidenum">
              <a:rPr lang="en-US" smtClean="0"/>
              <a:t>9</a:t>
            </a:fld>
            <a:endParaRPr lang="en-US"/>
          </a:p>
        </p:txBody>
      </p:sp>
    </p:spTree>
    <p:extLst>
      <p:ext uri="{BB962C8B-B14F-4D97-AF65-F5344CB8AC3E}">
        <p14:creationId xmlns:p14="http://schemas.microsoft.com/office/powerpoint/2010/main" val="2827225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A7FA24F4-6C43-4C3A-A179-E9AB3D194388}"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2A2ED-ABB7-47B8-9029-2E4961D7614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99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FA24F4-6C43-4C3A-A179-E9AB3D194388}"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1159962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FA24F4-6C43-4C3A-A179-E9AB3D194388}"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3884249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B2C0-4026-080E-D12F-8E46DA1502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366951-4D82-E3CC-11D1-7FA3CC439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474503-838E-B723-C861-AA0260141814}"/>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5" name="Footer Placeholder 4">
            <a:extLst>
              <a:ext uri="{FF2B5EF4-FFF2-40B4-BE49-F238E27FC236}">
                <a16:creationId xmlns:a16="http://schemas.microsoft.com/office/drawing/2014/main" id="{B162ECAB-FDFE-8825-1581-B24829F36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94804-E89E-E763-DD7F-BAD221E14A1C}"/>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2244118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A4DF-40F7-9F42-851D-729E1F716F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804F0-600D-4C8B-7FA1-408F2E627E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9FE40-9888-CAC7-1A9D-81D54B09AE26}"/>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5" name="Footer Placeholder 4">
            <a:extLst>
              <a:ext uri="{FF2B5EF4-FFF2-40B4-BE49-F238E27FC236}">
                <a16:creationId xmlns:a16="http://schemas.microsoft.com/office/drawing/2014/main" id="{A38315AF-A76C-05E8-2313-8214C08EB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695D3-AA94-E4BB-3968-318FF6245E10}"/>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2980138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2296-891D-9DC6-AF32-922A65EECC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CB6E1-57EC-F163-5A33-EF145023D0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FBF415-4245-385F-70AE-4E2D912B0C14}"/>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5" name="Footer Placeholder 4">
            <a:extLst>
              <a:ext uri="{FF2B5EF4-FFF2-40B4-BE49-F238E27FC236}">
                <a16:creationId xmlns:a16="http://schemas.microsoft.com/office/drawing/2014/main" id="{9318FABD-5D9E-0A22-EB48-3E55FCC67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25B61-F3B3-8678-D5C7-CD67947418C2}"/>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771397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8015-D6F9-B0EE-9256-07CCC9859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A929CD-F8BE-50EA-987C-FEB432720E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322CD5-95C9-0653-3EF1-CCCA51FE40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A43604-8162-4775-6A5A-08119201DCB7}"/>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6" name="Footer Placeholder 5">
            <a:extLst>
              <a:ext uri="{FF2B5EF4-FFF2-40B4-BE49-F238E27FC236}">
                <a16:creationId xmlns:a16="http://schemas.microsoft.com/office/drawing/2014/main" id="{B1F6CC61-F6CE-C336-C146-D60A0202D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0E73F-E4BC-265C-6891-4B49A6FE36E0}"/>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1192015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77D22-A14C-657D-31B6-F07506EEDA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D1875D-F687-3267-B6D8-705CB0432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BFDFFE-0FA7-396E-4B60-903D959634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12F4AF-DF97-A93E-FCF4-538962AEB8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A79E2-1436-2448-5146-7124B224CC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2A6828-A930-186E-35F7-A6BF842F2B0B}"/>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8" name="Footer Placeholder 7">
            <a:extLst>
              <a:ext uri="{FF2B5EF4-FFF2-40B4-BE49-F238E27FC236}">
                <a16:creationId xmlns:a16="http://schemas.microsoft.com/office/drawing/2014/main" id="{09672872-31E2-4EFC-7E1C-4A47FA5AB3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19EFAB-8B65-A64D-7D03-7ABB8B809BD3}"/>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2353171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5E75-027E-951B-B063-9C742CC32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F29C47-159D-4F48-8BDD-8D1D9F3F829B}"/>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4" name="Footer Placeholder 3">
            <a:extLst>
              <a:ext uri="{FF2B5EF4-FFF2-40B4-BE49-F238E27FC236}">
                <a16:creationId xmlns:a16="http://schemas.microsoft.com/office/drawing/2014/main" id="{53F509B7-54A5-830A-EA4D-6335264E58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CB4EA3-68C7-BF36-B5ED-4FE45351CED9}"/>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3337937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84DCA-4A3D-AF06-0C70-8B0F4F08F71E}"/>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3" name="Footer Placeholder 2">
            <a:extLst>
              <a:ext uri="{FF2B5EF4-FFF2-40B4-BE49-F238E27FC236}">
                <a16:creationId xmlns:a16="http://schemas.microsoft.com/office/drawing/2014/main" id="{56E77CC5-5793-FC50-42D1-3211D20C47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F95A00-333C-6038-B6AC-25756597FA0F}"/>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99158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8917-8DD6-E21F-3DB5-AD397D534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9FEE22-81A4-8981-5D03-E273A8CF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776DE0-F974-659B-238F-CBCC66AF2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752DFC-5650-F40E-FBBA-55E4BEE705FD}"/>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6" name="Footer Placeholder 5">
            <a:extLst>
              <a:ext uri="{FF2B5EF4-FFF2-40B4-BE49-F238E27FC236}">
                <a16:creationId xmlns:a16="http://schemas.microsoft.com/office/drawing/2014/main" id="{63F6A96E-120D-EF92-8B5B-DEAB733BED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7115EF-7DBA-A15B-76DD-83227449A659}"/>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104264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FA24F4-6C43-4C3A-A179-E9AB3D194388}"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1400355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4C34-3CB8-5B6B-F977-923BA833D8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2EEAD-8F0E-7541-38F6-B7177F61CA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8F2EF4-455D-B408-69FE-A53BA470F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265F7E-8490-AF0E-DFBA-ADFB93B7E5FC}"/>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6" name="Footer Placeholder 5">
            <a:extLst>
              <a:ext uri="{FF2B5EF4-FFF2-40B4-BE49-F238E27FC236}">
                <a16:creationId xmlns:a16="http://schemas.microsoft.com/office/drawing/2014/main" id="{68756D7F-8737-49F7-D1AF-47AE23B02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CBB47-0F1F-535F-8064-CD9F7CFB28E7}"/>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2823093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0E61-4979-6040-4EDB-0041B42F88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E7C2B8-5B1E-AE98-E4D5-0C7675EE08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E82AE-38FD-1101-58E6-06732264683D}"/>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5" name="Footer Placeholder 4">
            <a:extLst>
              <a:ext uri="{FF2B5EF4-FFF2-40B4-BE49-F238E27FC236}">
                <a16:creationId xmlns:a16="http://schemas.microsoft.com/office/drawing/2014/main" id="{08048BE1-BF56-A383-7EAC-59627303A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D1021-9F61-4D89-6E70-074832F76E96}"/>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3733025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9F5BD2-AD99-C58A-4919-4DCF99164C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35B962-8092-B5E5-DCB8-C2F4B3C71D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15A0C-F7BD-F28E-0037-1CAA0CF5660E}"/>
              </a:ext>
            </a:extLst>
          </p:cNvPr>
          <p:cNvSpPr>
            <a:spLocks noGrp="1"/>
          </p:cNvSpPr>
          <p:nvPr>
            <p:ph type="dt" sz="half" idx="10"/>
          </p:nvPr>
        </p:nvSpPr>
        <p:spPr/>
        <p:txBody>
          <a:bodyPr/>
          <a:lstStyle/>
          <a:p>
            <a:fld id="{A7FA24F4-6C43-4C3A-A179-E9AB3D194388}" type="datetimeFigureOut">
              <a:rPr lang="en-US" smtClean="0"/>
              <a:t>1/29/2025</a:t>
            </a:fld>
            <a:endParaRPr lang="en-US"/>
          </a:p>
        </p:txBody>
      </p:sp>
      <p:sp>
        <p:nvSpPr>
          <p:cNvPr id="5" name="Footer Placeholder 4">
            <a:extLst>
              <a:ext uri="{FF2B5EF4-FFF2-40B4-BE49-F238E27FC236}">
                <a16:creationId xmlns:a16="http://schemas.microsoft.com/office/drawing/2014/main" id="{8AD4E879-A5EF-239A-A343-2174BAC96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E7D95-91B9-06B7-D2C2-CD068E735091}"/>
              </a:ext>
            </a:extLst>
          </p:cNvPr>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3577939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A24F4-6C43-4C3A-A179-E9AB3D194388}"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2A2ED-ABB7-47B8-9029-2E4961D7614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96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FA24F4-6C43-4C3A-A179-E9AB3D194388}"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1131496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FA24F4-6C43-4C3A-A179-E9AB3D194388}"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4282650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FA24F4-6C43-4C3A-A179-E9AB3D194388}"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84945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7FA24F4-6C43-4C3A-A179-E9AB3D194388}" type="datetimeFigureOut">
              <a:rPr lang="en-US" smtClean="0"/>
              <a:t>1/29/2025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415025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7FA24F4-6C43-4C3A-A179-E9AB3D194388}" type="datetimeFigureOut">
              <a:rPr lang="en-US" smtClean="0"/>
              <a:t>1/29/2025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212A2ED-ABB7-47B8-9029-2E4961D76142}" type="slidenum">
              <a:rPr lang="en-US" smtClean="0"/>
              <a:t>‹#›</a:t>
            </a:fld>
            <a:endParaRPr lang="en-US"/>
          </a:p>
        </p:txBody>
      </p:sp>
    </p:spTree>
    <p:extLst>
      <p:ext uri="{BB962C8B-B14F-4D97-AF65-F5344CB8AC3E}">
        <p14:creationId xmlns:p14="http://schemas.microsoft.com/office/powerpoint/2010/main" val="149819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A24F4-6C43-4C3A-A179-E9AB3D194388}"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2A2ED-ABB7-47B8-9029-2E4961D76142}" type="slidenum">
              <a:rPr lang="en-US" smtClean="0"/>
              <a:t>‹#›</a:t>
            </a:fld>
            <a:endParaRPr lang="en-US"/>
          </a:p>
        </p:txBody>
      </p:sp>
    </p:spTree>
    <p:extLst>
      <p:ext uri="{BB962C8B-B14F-4D97-AF65-F5344CB8AC3E}">
        <p14:creationId xmlns:p14="http://schemas.microsoft.com/office/powerpoint/2010/main" val="1096309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7FA24F4-6C43-4C3A-A179-E9AB3D194388}" type="datetimeFigureOut">
              <a:rPr lang="en-US" smtClean="0"/>
              <a:t>1/29/2025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212A2ED-ABB7-47B8-9029-2E4961D7614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4531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88BDC-8249-E05C-6A65-7FF55DB31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356E4-262B-357C-22D8-BC86D4F2B3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317E6-856E-C852-9531-1E901859C6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A24F4-6C43-4C3A-A179-E9AB3D194388}" type="datetimeFigureOut">
              <a:rPr lang="en-US" smtClean="0"/>
              <a:t>1/29/2025</a:t>
            </a:fld>
            <a:endParaRPr lang="en-US"/>
          </a:p>
        </p:txBody>
      </p:sp>
      <p:sp>
        <p:nvSpPr>
          <p:cNvPr id="5" name="Footer Placeholder 4">
            <a:extLst>
              <a:ext uri="{FF2B5EF4-FFF2-40B4-BE49-F238E27FC236}">
                <a16:creationId xmlns:a16="http://schemas.microsoft.com/office/drawing/2014/main" id="{8B9777D8-6F1F-EAA6-4EEE-9BF56BFC58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1DBEBA-471C-9C9B-30D5-0CC34A1F4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2A2ED-ABB7-47B8-9029-2E4961D76142}" type="slidenum">
              <a:rPr lang="en-US" smtClean="0"/>
              <a:t>‹#›</a:t>
            </a:fld>
            <a:endParaRPr lang="en-US"/>
          </a:p>
        </p:txBody>
      </p:sp>
    </p:spTree>
    <p:extLst>
      <p:ext uri="{BB962C8B-B14F-4D97-AF65-F5344CB8AC3E}">
        <p14:creationId xmlns:p14="http://schemas.microsoft.com/office/powerpoint/2010/main" val="29118144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40.png"/><Relationship Id="rId3" Type="http://schemas.microsoft.com/office/2007/relationships/media" Target="../media/media2.m4a"/><Relationship Id="rId7" Type="http://schemas.openxmlformats.org/officeDocument/2006/relationships/diagramData" Target="../diagrams/data2.xml"/><Relationship Id="rId12" Type="http://schemas.openxmlformats.org/officeDocument/2006/relationships/image" Target="../media/image3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5.xml"/><Relationship Id="rId11" Type="http://schemas.microsoft.com/office/2007/relationships/diagramDrawing" Target="../diagrams/drawing2.xml"/><Relationship Id="rId5" Type="http://schemas.openxmlformats.org/officeDocument/2006/relationships/slideLayout" Target="../slideLayouts/slideLayout13.xml"/><Relationship Id="rId10" Type="http://schemas.openxmlformats.org/officeDocument/2006/relationships/diagramColors" Target="../diagrams/colors2.xml"/><Relationship Id="rId4" Type="http://schemas.openxmlformats.org/officeDocument/2006/relationships/audio" Target="../media/media2.m4a"/><Relationship Id="rId9" Type="http://schemas.openxmlformats.org/officeDocument/2006/relationships/diagramQuickStyle" Target="../diagrams/quickStyle2.xml"/><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8AFC-9F4A-0A04-2281-E2234CF098BA}"/>
              </a:ext>
            </a:extLst>
          </p:cNvPr>
          <p:cNvSpPr>
            <a:spLocks noGrp="1"/>
          </p:cNvSpPr>
          <p:nvPr>
            <p:ph type="ctrTitle"/>
          </p:nvPr>
        </p:nvSpPr>
        <p:spPr>
          <a:xfrm>
            <a:off x="965200" y="1131859"/>
            <a:ext cx="5925989" cy="3167510"/>
          </a:xfrm>
        </p:spPr>
        <p:txBody>
          <a:bodyPr anchor="b">
            <a:normAutofit/>
          </a:bodyPr>
          <a:lstStyle/>
          <a:p>
            <a:pPr algn="l"/>
            <a:r>
              <a:rPr lang="en-US" sz="8200"/>
              <a:t>Asset Management</a:t>
            </a:r>
          </a:p>
        </p:txBody>
      </p:sp>
      <p:sp>
        <p:nvSpPr>
          <p:cNvPr id="3" name="Subtitle 2">
            <a:extLst>
              <a:ext uri="{FF2B5EF4-FFF2-40B4-BE49-F238E27FC236}">
                <a16:creationId xmlns:a16="http://schemas.microsoft.com/office/drawing/2014/main" id="{BD8C2D4C-E0B1-5EF3-23C4-563CC9E72888}"/>
              </a:ext>
            </a:extLst>
          </p:cNvPr>
          <p:cNvSpPr>
            <a:spLocks noGrp="1"/>
          </p:cNvSpPr>
          <p:nvPr>
            <p:ph type="subTitle" idx="1"/>
          </p:nvPr>
        </p:nvSpPr>
        <p:spPr>
          <a:xfrm>
            <a:off x="965201" y="4582814"/>
            <a:ext cx="5925987" cy="1312657"/>
          </a:xfrm>
        </p:spPr>
        <p:txBody>
          <a:bodyPr anchor="t">
            <a:normAutofit fontScale="85000" lnSpcReduction="20000"/>
          </a:bodyPr>
          <a:lstStyle/>
          <a:p>
            <a:pPr algn="r"/>
            <a:r>
              <a:rPr lang="en-US" sz="2200"/>
              <a:t>Capacity Development Section</a:t>
            </a:r>
          </a:p>
          <a:p>
            <a:pPr algn="r"/>
            <a:r>
              <a:rPr lang="en-US" sz="2200"/>
              <a:t>Water Quality Division</a:t>
            </a:r>
          </a:p>
          <a:p>
            <a:pPr algn="r"/>
            <a:r>
              <a:rPr lang="en-US" sz="2200"/>
              <a:t>Oklahoma Department of environmental Quality</a:t>
            </a:r>
          </a:p>
          <a:p>
            <a:pPr algn="r"/>
            <a:endParaRPr lang="en-US" sz="2200"/>
          </a:p>
        </p:txBody>
      </p:sp>
      <p:pic>
        <p:nvPicPr>
          <p:cNvPr id="4" name="Graphic 3" descr="City">
            <a:extLst>
              <a:ext uri="{FF2B5EF4-FFF2-40B4-BE49-F238E27FC236}">
                <a16:creationId xmlns:a16="http://schemas.microsoft.com/office/drawing/2014/main" id="{356B9968-6C7C-8A9F-5917-352B180535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1188" y="197828"/>
            <a:ext cx="4501062" cy="4501062"/>
          </a:xfrm>
          <a:prstGeom prst="rect">
            <a:avLst/>
          </a:prstGeom>
        </p:spPr>
      </p:pic>
    </p:spTree>
    <p:extLst>
      <p:ext uri="{BB962C8B-B14F-4D97-AF65-F5344CB8AC3E}">
        <p14:creationId xmlns:p14="http://schemas.microsoft.com/office/powerpoint/2010/main" val="4203189708"/>
      </p:ext>
    </p:extLst>
  </p:cSld>
  <p:clrMapOvr>
    <a:masterClrMapping/>
  </p:clrMapOvr>
  <mc:AlternateContent xmlns:mc="http://schemas.openxmlformats.org/markup-compatibility/2006" xmlns:p14="http://schemas.microsoft.com/office/powerpoint/2010/main">
    <mc:Choice Requires="p14">
      <p:transition spd="slow" p14:dur="2000" advTm="52326"/>
    </mc:Choice>
    <mc:Fallback xmlns="">
      <p:transition spd="slow" advTm="5232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2DD383-3B33-AD2F-B028-ECF172341499}"/>
              </a:ext>
            </a:extLst>
          </p:cNvPr>
          <p:cNvSpPr>
            <a:spLocks noGrp="1"/>
          </p:cNvSpPr>
          <p:nvPr>
            <p:ph type="title"/>
          </p:nvPr>
        </p:nvSpPr>
        <p:spPr>
          <a:xfrm>
            <a:off x="6411685" y="634946"/>
            <a:ext cx="5127171" cy="1450757"/>
          </a:xfrm>
        </p:spPr>
        <p:txBody>
          <a:bodyPr>
            <a:normAutofit/>
          </a:bodyPr>
          <a:lstStyle/>
          <a:p>
            <a:r>
              <a:rPr lang="en-US" sz="6000"/>
              <a:t>Assistance</a:t>
            </a:r>
          </a:p>
        </p:txBody>
      </p:sp>
      <p:pic>
        <p:nvPicPr>
          <p:cNvPr id="2050" name="Picture 2" descr="Contact the Help Desk for Technology Assistance at Boise State University">
            <a:extLst>
              <a:ext uri="{FF2B5EF4-FFF2-40B4-BE49-F238E27FC236}">
                <a16:creationId xmlns:a16="http://schemas.microsoft.com/office/drawing/2014/main" id="{6A347238-CEEF-2DB4-4254-5042CCAD8D7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192" y="1831113"/>
            <a:ext cx="5451627" cy="2875732"/>
          </a:xfrm>
          <a:prstGeom prst="rect">
            <a:avLst/>
          </a:prstGeom>
          <a:noFill/>
          <a:extLst>
            <a:ext uri="{909E8E84-426E-40DD-AFC4-6F175D3DCCD1}">
              <a14:hiddenFill xmlns:a14="http://schemas.microsoft.com/office/drawing/2010/main">
                <a:solidFill>
                  <a:srgbClr val="FFFFFF"/>
                </a:solidFill>
              </a14:hiddenFill>
            </a:ext>
          </a:extLst>
        </p:spPr>
      </p:pic>
      <p:cxnSp>
        <p:nvCxnSpPr>
          <p:cNvPr id="2071" name="Straight Connector 207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59C6E2-7800-82ED-D71E-C00BB51A2DA1}"/>
              </a:ext>
            </a:extLst>
          </p:cNvPr>
          <p:cNvSpPr>
            <a:spLocks noGrp="1"/>
          </p:cNvSpPr>
          <p:nvPr>
            <p:ph idx="1"/>
          </p:nvPr>
        </p:nvSpPr>
        <p:spPr>
          <a:xfrm>
            <a:off x="6411684" y="2198914"/>
            <a:ext cx="5780316" cy="3670180"/>
          </a:xfrm>
        </p:spPr>
        <p:txBody>
          <a:bodyPr>
            <a:noAutofit/>
          </a:bodyPr>
          <a:lstStyle/>
          <a:p>
            <a:r>
              <a:rPr lang="en-US" sz="2800"/>
              <a:t>DEQ</a:t>
            </a:r>
          </a:p>
          <a:p>
            <a:r>
              <a:rPr lang="en-US" sz="2800"/>
              <a:t>Capacity Development and Technical Assistance - Oklahoma Department of Environmental Quality</a:t>
            </a:r>
          </a:p>
          <a:p>
            <a:r>
              <a:rPr lang="en-US" sz="2800"/>
              <a:t>ORWA</a:t>
            </a:r>
          </a:p>
          <a:p>
            <a:r>
              <a:rPr lang="en-US" sz="2800"/>
              <a:t>Technical Assistance - Oklahoma Rural Water Association (orwa.org)</a:t>
            </a:r>
          </a:p>
          <a:p>
            <a:r>
              <a:rPr lang="en-US" sz="2800"/>
              <a:t>Other technical assistance providers</a:t>
            </a:r>
          </a:p>
        </p:txBody>
      </p:sp>
      <p:sp>
        <p:nvSpPr>
          <p:cNvPr id="2073" name="Rectangle 207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75" name="Rectangle 207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11996548"/>
      </p:ext>
    </p:extLst>
  </p:cSld>
  <p:clrMapOvr>
    <a:masterClrMapping/>
  </p:clrMapOvr>
  <mc:AlternateContent xmlns:mc="http://schemas.openxmlformats.org/markup-compatibility/2006" xmlns:p14="http://schemas.microsoft.com/office/powerpoint/2010/main">
    <mc:Choice Requires="p14">
      <p:transition spd="slow" p14:dur="2000" advTm="40946"/>
    </mc:Choice>
    <mc:Fallback xmlns="">
      <p:transition spd="slow" advTm="4094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6AB5B-FDC1-EE2B-D6C5-AC5A3E845014}"/>
              </a:ext>
            </a:extLst>
          </p:cNvPr>
          <p:cNvSpPr>
            <a:spLocks noGrp="1"/>
          </p:cNvSpPr>
          <p:nvPr>
            <p:ph type="title"/>
          </p:nvPr>
        </p:nvSpPr>
        <p:spPr>
          <a:xfrm>
            <a:off x="838199" y="4713008"/>
            <a:ext cx="6143626" cy="1400400"/>
          </a:xfrm>
        </p:spPr>
        <p:txBody>
          <a:bodyPr vert="horz" wrap="square" lIns="91440" tIns="45720" rIns="91440" bIns="45720" rtlCol="0" anchor="b">
            <a:noAutofit/>
          </a:bodyPr>
          <a:lstStyle/>
          <a:p>
            <a:r>
              <a:rPr lang="en-US">
                <a:solidFill>
                  <a:schemeClr val="bg1"/>
                </a:solidFill>
              </a:rPr>
              <a:t>DEQ’s Asset Management Tool</a:t>
            </a:r>
          </a:p>
        </p:txBody>
      </p:sp>
      <p:pic>
        <p:nvPicPr>
          <p:cNvPr id="4" name="Picture 3">
            <a:extLst>
              <a:ext uri="{FF2B5EF4-FFF2-40B4-BE49-F238E27FC236}">
                <a16:creationId xmlns:a16="http://schemas.microsoft.com/office/drawing/2014/main" id="{AEB4E7A7-FC32-69A3-B420-F7321606E631}"/>
              </a:ext>
            </a:extLst>
          </p:cNvPr>
          <p:cNvPicPr>
            <a:picLocks noChangeAspect="1"/>
          </p:cNvPicPr>
          <p:nvPr/>
        </p:nvPicPr>
        <p:blipFill rotWithShape="1">
          <a:blip r:embed="rId3"/>
          <a:srcRect t="13635" b="10354"/>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9" name="Group 1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0" name="Freeform: Shape 19">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92116481"/>
      </p:ext>
    </p:extLst>
  </p:cSld>
  <p:clrMapOvr>
    <a:masterClrMapping/>
  </p:clrMapOvr>
  <mc:AlternateContent xmlns:mc="http://schemas.openxmlformats.org/markup-compatibility/2006" xmlns:p14="http://schemas.microsoft.com/office/powerpoint/2010/main">
    <mc:Choice Requires="p14">
      <p:transition spd="slow" p14:dur="2000" advTm="11085"/>
    </mc:Choice>
    <mc:Fallback xmlns="">
      <p:transition spd="slow" advTm="1108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2C4315-AEC1-F876-4972-6EB95BD5C748}"/>
              </a:ext>
            </a:extLst>
          </p:cNvPr>
          <p:cNvPicPr>
            <a:picLocks noChangeAspect="1"/>
          </p:cNvPicPr>
          <p:nvPr/>
        </p:nvPicPr>
        <p:blipFill>
          <a:blip r:embed="rId3"/>
          <a:stretch>
            <a:fillRect/>
          </a:stretch>
        </p:blipFill>
        <p:spPr>
          <a:xfrm>
            <a:off x="796636" y="0"/>
            <a:ext cx="10598727" cy="6858000"/>
          </a:xfrm>
          <a:prstGeom prst="rect">
            <a:avLst/>
          </a:prstGeom>
        </p:spPr>
      </p:pic>
      <p:sp>
        <p:nvSpPr>
          <p:cNvPr id="4" name="Arrow: Down 3">
            <a:extLst>
              <a:ext uri="{FF2B5EF4-FFF2-40B4-BE49-F238E27FC236}">
                <a16:creationId xmlns:a16="http://schemas.microsoft.com/office/drawing/2014/main" id="{5ADEFD8A-2153-8F2C-3D8E-82DBEB277780}"/>
              </a:ext>
            </a:extLst>
          </p:cNvPr>
          <p:cNvSpPr/>
          <p:nvPr/>
        </p:nvSpPr>
        <p:spPr>
          <a:xfrm>
            <a:off x="1487790" y="5294812"/>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192303"/>
      </p:ext>
    </p:extLst>
  </p:cSld>
  <p:clrMapOvr>
    <a:masterClrMapping/>
  </p:clrMapOvr>
  <mc:AlternateContent xmlns:mc="http://schemas.openxmlformats.org/markup-compatibility/2006" xmlns:p14="http://schemas.microsoft.com/office/powerpoint/2010/main">
    <mc:Choice Requires="p14">
      <p:transition spd="slow" p14:dur="2000" advTm="65606"/>
    </mc:Choice>
    <mc:Fallback xmlns="">
      <p:transition spd="slow" advTm="6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Isosceles Triangle 5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EFCF0E-05B4-6C3E-DC72-FA34D13A68F5}"/>
              </a:ext>
            </a:extLst>
          </p:cNvPr>
          <p:cNvPicPr>
            <a:picLocks noChangeAspect="1"/>
          </p:cNvPicPr>
          <p:nvPr/>
        </p:nvPicPr>
        <p:blipFill rotWithShape="1">
          <a:blip r:embed="rId3"/>
          <a:srcRect r="364" b="2"/>
          <a:stretch/>
        </p:blipFill>
        <p:spPr>
          <a:xfrm>
            <a:off x="0" y="522891"/>
            <a:ext cx="12192000" cy="5812217"/>
          </a:xfrm>
          <a:prstGeom prst="rect">
            <a:avLst/>
          </a:prstGeom>
          <a:ln>
            <a:noFill/>
          </a:ln>
        </p:spPr>
      </p:pic>
      <p:sp>
        <p:nvSpPr>
          <p:cNvPr id="62" name="Isosceles Triangle 6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F5861916-C938-E8A7-0E03-1E0DC8333DF0}"/>
              </a:ext>
            </a:extLst>
          </p:cNvPr>
          <p:cNvSpPr/>
          <p:nvPr/>
        </p:nvSpPr>
        <p:spPr>
          <a:xfrm>
            <a:off x="1670670" y="4840797"/>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9B4A49C5-7096-255A-B190-93DDB94108CE}"/>
              </a:ext>
            </a:extLst>
          </p:cNvPr>
          <p:cNvSpPr/>
          <p:nvPr/>
        </p:nvSpPr>
        <p:spPr>
          <a:xfrm>
            <a:off x="441720" y="4837488"/>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477179"/>
      </p:ext>
    </p:extLst>
  </p:cSld>
  <p:clrMapOvr>
    <a:masterClrMapping/>
  </p:clrMapOvr>
  <mc:AlternateContent xmlns:mc="http://schemas.openxmlformats.org/markup-compatibility/2006" xmlns:p14="http://schemas.microsoft.com/office/powerpoint/2010/main">
    <mc:Choice Requires="p14">
      <p:transition spd="slow" p14:dur="2000" advTm="46682"/>
    </mc:Choice>
    <mc:Fallback xmlns="">
      <p:transition spd="slow" advTm="4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D48FDC0-4640-DB6C-BCC2-63ADC9B72FD9}"/>
              </a:ext>
            </a:extLst>
          </p:cNvPr>
          <p:cNvPicPr>
            <a:picLocks noChangeAspect="1"/>
          </p:cNvPicPr>
          <p:nvPr/>
        </p:nvPicPr>
        <p:blipFill rotWithShape="1">
          <a:blip r:embed="rId3"/>
          <a:srcRect r="289"/>
          <a:stretch/>
        </p:blipFill>
        <p:spPr>
          <a:xfrm>
            <a:off x="-8981" y="581977"/>
            <a:ext cx="12209962" cy="569404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F7C26DC1-F5D0-7AB7-3F0D-CDFB8DC69810}"/>
              </a:ext>
            </a:extLst>
          </p:cNvPr>
          <p:cNvSpPr/>
          <p:nvPr/>
        </p:nvSpPr>
        <p:spPr>
          <a:xfrm>
            <a:off x="2341230" y="4763589"/>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09FE0762-C2ED-D824-BDE3-321CA76F8F2E}"/>
              </a:ext>
            </a:extLst>
          </p:cNvPr>
          <p:cNvSpPr/>
          <p:nvPr/>
        </p:nvSpPr>
        <p:spPr>
          <a:xfrm>
            <a:off x="1518980" y="4763589"/>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149826"/>
      </p:ext>
    </p:extLst>
  </p:cSld>
  <p:clrMapOvr>
    <a:masterClrMapping/>
  </p:clrMapOvr>
  <mc:AlternateContent xmlns:mc="http://schemas.openxmlformats.org/markup-compatibility/2006" xmlns:p14="http://schemas.microsoft.com/office/powerpoint/2010/main">
    <mc:Choice Requires="p14">
      <p:transition spd="slow" p14:dur="2000" advTm="110699"/>
    </mc:Choice>
    <mc:Fallback xmlns="">
      <p:transition spd="slow" advTm="110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0ACEFA-BF32-CEC6-F415-8114DCC997C0}"/>
              </a:ext>
            </a:extLst>
          </p:cNvPr>
          <p:cNvPicPr>
            <a:picLocks noChangeAspect="1"/>
          </p:cNvPicPr>
          <p:nvPr/>
        </p:nvPicPr>
        <p:blipFill rotWithShape="1">
          <a:blip r:embed="rId3"/>
          <a:srcRect r="1050"/>
          <a:stretch/>
        </p:blipFill>
        <p:spPr>
          <a:xfrm>
            <a:off x="-14285" y="372312"/>
            <a:ext cx="12220570" cy="611337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615021"/>
      </p:ext>
    </p:extLst>
  </p:cSld>
  <p:clrMapOvr>
    <a:masterClrMapping/>
  </p:clrMapOvr>
  <mc:AlternateContent xmlns:mc="http://schemas.openxmlformats.org/markup-compatibility/2006" xmlns:p14="http://schemas.microsoft.com/office/powerpoint/2010/main">
    <mc:Choice Requires="p14">
      <p:transition spd="slow" p14:dur="2000" advTm="59552"/>
    </mc:Choice>
    <mc:Fallback xmlns="">
      <p:transition spd="slow" advTm="5955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2583E4-F72C-8C8B-C45C-D8A9C721D80F}"/>
              </a:ext>
            </a:extLst>
          </p:cNvPr>
          <p:cNvPicPr>
            <a:picLocks noChangeAspect="1"/>
          </p:cNvPicPr>
          <p:nvPr/>
        </p:nvPicPr>
        <p:blipFill rotWithShape="1">
          <a:blip r:embed="rId3"/>
          <a:srcRect r="2826"/>
          <a:stretch/>
        </p:blipFill>
        <p:spPr>
          <a:xfrm>
            <a:off x="0" y="542462"/>
            <a:ext cx="12191999" cy="5802779"/>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B56D8505-54A9-AC81-723C-7BEC3460F30A}"/>
              </a:ext>
            </a:extLst>
          </p:cNvPr>
          <p:cNvSpPr/>
          <p:nvPr/>
        </p:nvSpPr>
        <p:spPr>
          <a:xfrm>
            <a:off x="3708475" y="4840797"/>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E39BD4F1-7CE0-0929-8958-D15F30DD191B}"/>
              </a:ext>
            </a:extLst>
          </p:cNvPr>
          <p:cNvSpPr/>
          <p:nvPr/>
        </p:nvSpPr>
        <p:spPr>
          <a:xfrm>
            <a:off x="2698281" y="4840797"/>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680563"/>
      </p:ext>
    </p:extLst>
  </p:cSld>
  <p:clrMapOvr>
    <a:masterClrMapping/>
  </p:clrMapOvr>
  <mc:AlternateContent xmlns:mc="http://schemas.openxmlformats.org/markup-compatibility/2006" xmlns:p14="http://schemas.microsoft.com/office/powerpoint/2010/main">
    <mc:Choice Requires="p14">
      <p:transition spd="slow" p14:dur="2000" advTm="54228"/>
    </mc:Choice>
    <mc:Fallback xmlns="">
      <p:transition spd="slow" advTm="5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520E90-55E9-75FD-90DC-D45ECADDC929}"/>
              </a:ext>
            </a:extLst>
          </p:cNvPr>
          <p:cNvPicPr>
            <a:picLocks noChangeAspect="1"/>
          </p:cNvPicPr>
          <p:nvPr/>
        </p:nvPicPr>
        <p:blipFill rotWithShape="1">
          <a:blip r:embed="rId3"/>
          <a:srcRect r="681" b="1279"/>
          <a:stretch/>
        </p:blipFill>
        <p:spPr>
          <a:xfrm>
            <a:off x="121226" y="43872"/>
            <a:ext cx="11949547" cy="677025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E1034976-050F-BBC4-0499-11BE817657D5}"/>
              </a:ext>
            </a:extLst>
          </p:cNvPr>
          <p:cNvSpPr/>
          <p:nvPr/>
        </p:nvSpPr>
        <p:spPr>
          <a:xfrm>
            <a:off x="6007538" y="5312229"/>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866305EF-DADB-4140-EDB5-FCD0FD4E876F}"/>
              </a:ext>
            </a:extLst>
          </p:cNvPr>
          <p:cNvSpPr/>
          <p:nvPr/>
        </p:nvSpPr>
        <p:spPr>
          <a:xfrm>
            <a:off x="4760715" y="5312229"/>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007799"/>
      </p:ext>
    </p:extLst>
  </p:cSld>
  <p:clrMapOvr>
    <a:masterClrMapping/>
  </p:clrMapOvr>
  <mc:AlternateContent xmlns:mc="http://schemas.openxmlformats.org/markup-compatibility/2006" xmlns:p14="http://schemas.microsoft.com/office/powerpoint/2010/main">
    <mc:Choice Requires="p14">
      <p:transition spd="slow" p14:dur="2000" advTm="52510"/>
    </mc:Choice>
    <mc:Fallback xmlns="">
      <p:transition spd="slow" advTm="5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6F5081-F568-9D3F-EB56-940F54DC4079}"/>
              </a:ext>
            </a:extLst>
          </p:cNvPr>
          <p:cNvPicPr>
            <a:picLocks noChangeAspect="1"/>
          </p:cNvPicPr>
          <p:nvPr/>
        </p:nvPicPr>
        <p:blipFill>
          <a:blip r:embed="rId3"/>
          <a:stretch>
            <a:fillRect/>
          </a:stretch>
        </p:blipFill>
        <p:spPr>
          <a:xfrm>
            <a:off x="1129022" y="0"/>
            <a:ext cx="9933955" cy="6858000"/>
          </a:xfrm>
          <a:prstGeom prst="rect">
            <a:avLst/>
          </a:prstGeom>
        </p:spPr>
      </p:pic>
    </p:spTree>
    <p:extLst>
      <p:ext uri="{BB962C8B-B14F-4D97-AF65-F5344CB8AC3E}">
        <p14:creationId xmlns:p14="http://schemas.microsoft.com/office/powerpoint/2010/main" val="4275073842"/>
      </p:ext>
    </p:extLst>
  </p:cSld>
  <p:clrMapOvr>
    <a:masterClrMapping/>
  </p:clrMapOvr>
  <mc:AlternateContent xmlns:mc="http://schemas.openxmlformats.org/markup-compatibility/2006" xmlns:p14="http://schemas.microsoft.com/office/powerpoint/2010/main">
    <mc:Choice Requires="p14">
      <p:transition spd="slow" p14:dur="2000" advTm="32007"/>
    </mc:Choice>
    <mc:Fallback xmlns="">
      <p:transition spd="slow" advTm="3200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2F59754-FA58-C4D5-C52C-0195EE94B161}"/>
              </a:ext>
            </a:extLst>
          </p:cNvPr>
          <p:cNvPicPr>
            <a:picLocks noChangeAspect="1"/>
          </p:cNvPicPr>
          <p:nvPr/>
        </p:nvPicPr>
        <p:blipFill>
          <a:blip r:embed="rId3"/>
          <a:stretch>
            <a:fillRect/>
          </a:stretch>
        </p:blipFill>
        <p:spPr>
          <a:xfrm>
            <a:off x="0" y="242765"/>
            <a:ext cx="12192000" cy="6276486"/>
          </a:xfrm>
          <a:prstGeom prst="rect">
            <a:avLst/>
          </a:prstGeom>
        </p:spPr>
      </p:pic>
      <p:sp>
        <p:nvSpPr>
          <p:cNvPr id="6" name="Arrow: Down 5">
            <a:extLst>
              <a:ext uri="{FF2B5EF4-FFF2-40B4-BE49-F238E27FC236}">
                <a16:creationId xmlns:a16="http://schemas.microsoft.com/office/drawing/2014/main" id="{955145C2-242E-F37A-82BF-E20C665AEAC3}"/>
              </a:ext>
            </a:extLst>
          </p:cNvPr>
          <p:cNvSpPr/>
          <p:nvPr/>
        </p:nvSpPr>
        <p:spPr>
          <a:xfrm>
            <a:off x="5345687" y="5016138"/>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857E2E2A-4CCE-C6F5-40BF-5E5EB8E0EA60}"/>
              </a:ext>
            </a:extLst>
          </p:cNvPr>
          <p:cNvSpPr/>
          <p:nvPr/>
        </p:nvSpPr>
        <p:spPr>
          <a:xfrm>
            <a:off x="3752018" y="5016138"/>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56745"/>
      </p:ext>
    </p:extLst>
  </p:cSld>
  <p:clrMapOvr>
    <a:masterClrMapping/>
  </p:clrMapOvr>
  <mc:AlternateContent xmlns:mc="http://schemas.openxmlformats.org/markup-compatibility/2006" xmlns:p14="http://schemas.microsoft.com/office/powerpoint/2010/main">
    <mc:Choice Requires="p14">
      <p:transition spd="slow" p14:dur="2000" advTm="21581"/>
    </mc:Choice>
    <mc:Fallback xmlns="">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8425-9BEE-10B6-4F0C-C63845EDB9A7}"/>
              </a:ext>
            </a:extLst>
          </p:cNvPr>
          <p:cNvSpPr>
            <a:spLocks noGrp="1"/>
          </p:cNvSpPr>
          <p:nvPr>
            <p:ph type="title"/>
          </p:nvPr>
        </p:nvSpPr>
        <p:spPr>
          <a:xfrm>
            <a:off x="204219" y="-210340"/>
            <a:ext cx="4637747" cy="1956841"/>
          </a:xfrm>
        </p:spPr>
        <p:txBody>
          <a:bodyPr anchor="b">
            <a:noAutofit/>
          </a:bodyPr>
          <a:lstStyle/>
          <a:p>
            <a:r>
              <a:rPr lang="en-US" sz="6000"/>
              <a:t>Framework to help utilities</a:t>
            </a:r>
          </a:p>
        </p:txBody>
      </p:sp>
      <p:sp>
        <p:nvSpPr>
          <p:cNvPr id="3" name="Content Placeholder 2">
            <a:extLst>
              <a:ext uri="{FF2B5EF4-FFF2-40B4-BE49-F238E27FC236}">
                <a16:creationId xmlns:a16="http://schemas.microsoft.com/office/drawing/2014/main" id="{ECE9C57A-0EF1-5C88-08EA-A038A14023EA}"/>
              </a:ext>
            </a:extLst>
          </p:cNvPr>
          <p:cNvSpPr>
            <a:spLocks noGrp="1"/>
          </p:cNvSpPr>
          <p:nvPr>
            <p:ph idx="1"/>
          </p:nvPr>
        </p:nvSpPr>
        <p:spPr>
          <a:xfrm>
            <a:off x="0" y="1847273"/>
            <a:ext cx="5310177" cy="4346294"/>
          </a:xfrm>
        </p:spPr>
        <p:txBody>
          <a:bodyPr>
            <a:noAutofit/>
          </a:bodyPr>
          <a:lstStyle/>
          <a:p>
            <a:pPr lvl="1">
              <a:spcAft>
                <a:spcPts val="1200"/>
              </a:spcAft>
              <a:buClr>
                <a:schemeClr val="accent2"/>
              </a:buClr>
              <a:buFont typeface="Arial" panose="020B0604020202020204" pitchFamily="34" charset="0"/>
              <a:buChar char="•"/>
            </a:pPr>
            <a:r>
              <a:rPr lang="en-US" sz="3200"/>
              <a:t>Provide desired level of service at the best appropriate cost</a:t>
            </a:r>
          </a:p>
          <a:p>
            <a:pPr lvl="1">
              <a:spcAft>
                <a:spcPts val="1200"/>
              </a:spcAft>
              <a:buClr>
                <a:schemeClr val="accent2"/>
              </a:buClr>
              <a:buFont typeface="Arial" panose="020B0604020202020204" pitchFamily="34" charset="0"/>
              <a:buChar char="•"/>
            </a:pPr>
            <a:r>
              <a:rPr lang="en-US" sz="3200"/>
              <a:t>Decide how and where to best spend limited time, resources, and money</a:t>
            </a:r>
          </a:p>
        </p:txBody>
      </p:sp>
      <p:pic>
        <p:nvPicPr>
          <p:cNvPr id="4" name="Picture 3">
            <a:extLst>
              <a:ext uri="{FF2B5EF4-FFF2-40B4-BE49-F238E27FC236}">
                <a16:creationId xmlns:a16="http://schemas.microsoft.com/office/drawing/2014/main" id="{E0CB1368-A80E-812D-C946-18264A648BC8}"/>
              </a:ext>
            </a:extLst>
          </p:cNvPr>
          <p:cNvPicPr>
            <a:picLocks noChangeAspect="1"/>
          </p:cNvPicPr>
          <p:nvPr/>
        </p:nvPicPr>
        <p:blipFill rotWithShape="1">
          <a:blip r:embed="rId3"/>
          <a:srcRect l="11543" r="2978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2436441"/>
      </p:ext>
    </p:extLst>
  </p:cSld>
  <p:clrMapOvr>
    <a:masterClrMapping/>
  </p:clrMapOvr>
  <mc:AlternateContent xmlns:mc="http://schemas.openxmlformats.org/markup-compatibility/2006" xmlns:p14="http://schemas.microsoft.com/office/powerpoint/2010/main">
    <mc:Choice Requires="p14">
      <p:transition spd="slow" p14:dur="2000" advTm="69367"/>
    </mc:Choice>
    <mc:Fallback xmlns="">
      <p:transition spd="slow" advTm="6936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BC41BB-3B47-49A8-7521-C2623B9516AC}"/>
              </a:ext>
            </a:extLst>
          </p:cNvPr>
          <p:cNvPicPr>
            <a:picLocks noChangeAspect="1"/>
          </p:cNvPicPr>
          <p:nvPr/>
        </p:nvPicPr>
        <p:blipFill>
          <a:blip r:embed="rId3"/>
          <a:stretch>
            <a:fillRect/>
          </a:stretch>
        </p:blipFill>
        <p:spPr>
          <a:xfrm>
            <a:off x="314036" y="-11269"/>
            <a:ext cx="11582400" cy="6891527"/>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4B33AC29-4C60-9DE1-7B93-998D579E9574}"/>
              </a:ext>
            </a:extLst>
          </p:cNvPr>
          <p:cNvSpPr/>
          <p:nvPr/>
        </p:nvSpPr>
        <p:spPr>
          <a:xfrm>
            <a:off x="8244123" y="5380867"/>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ABB80397-97FA-549E-273B-E53FA54AEF20}"/>
              </a:ext>
            </a:extLst>
          </p:cNvPr>
          <p:cNvSpPr/>
          <p:nvPr/>
        </p:nvSpPr>
        <p:spPr>
          <a:xfrm>
            <a:off x="7469607" y="5380867"/>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691330"/>
      </p:ext>
    </p:extLst>
  </p:cSld>
  <p:clrMapOvr>
    <a:masterClrMapping/>
  </p:clrMapOvr>
  <mc:AlternateContent xmlns:mc="http://schemas.openxmlformats.org/markup-compatibility/2006" xmlns:p14="http://schemas.microsoft.com/office/powerpoint/2010/main">
    <mc:Choice Requires="p14">
      <p:transition spd="slow" p14:dur="2000" advTm="17076"/>
    </mc:Choice>
    <mc:Fallback xmlns="">
      <p:transition spd="slow" advTm="1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E68BA6-2542-B7F5-2141-192A5FB29B39}"/>
              </a:ext>
            </a:extLst>
          </p:cNvPr>
          <p:cNvPicPr>
            <a:picLocks noChangeAspect="1"/>
          </p:cNvPicPr>
          <p:nvPr/>
        </p:nvPicPr>
        <p:blipFill>
          <a:blip r:embed="rId3"/>
          <a:stretch>
            <a:fillRect/>
          </a:stretch>
        </p:blipFill>
        <p:spPr>
          <a:xfrm>
            <a:off x="203200" y="-49739"/>
            <a:ext cx="11773388" cy="685800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0C38D195-3AB8-EE94-DC11-8E3967292940}"/>
              </a:ext>
            </a:extLst>
          </p:cNvPr>
          <p:cNvSpPr/>
          <p:nvPr/>
        </p:nvSpPr>
        <p:spPr>
          <a:xfrm>
            <a:off x="9031674" y="5294812"/>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EABD5E02-087C-7BFB-E0EF-1ADE7E2FF97E}"/>
              </a:ext>
            </a:extLst>
          </p:cNvPr>
          <p:cNvSpPr/>
          <p:nvPr/>
        </p:nvSpPr>
        <p:spPr>
          <a:xfrm>
            <a:off x="8272464" y="5294812"/>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292960"/>
      </p:ext>
    </p:extLst>
  </p:cSld>
  <p:clrMapOvr>
    <a:masterClrMapping/>
  </p:clrMapOvr>
  <mc:AlternateContent xmlns:mc="http://schemas.openxmlformats.org/markup-compatibility/2006" xmlns:p14="http://schemas.microsoft.com/office/powerpoint/2010/main">
    <mc:Choice Requires="p14">
      <p:transition spd="slow" p14:dur="2000" advTm="11039"/>
    </mc:Choice>
    <mc:Fallback xmlns="">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B28CE6-3A23-4436-90A2-62FEC9B488DD}"/>
              </a:ext>
            </a:extLst>
          </p:cNvPr>
          <p:cNvPicPr>
            <a:picLocks noChangeAspect="1"/>
          </p:cNvPicPr>
          <p:nvPr/>
        </p:nvPicPr>
        <p:blipFill>
          <a:blip r:embed="rId3"/>
          <a:stretch>
            <a:fillRect/>
          </a:stretch>
        </p:blipFill>
        <p:spPr>
          <a:xfrm>
            <a:off x="0" y="91440"/>
            <a:ext cx="12181877" cy="6669577"/>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AAC9CD07-7C52-D4A7-1B7C-D2A32DCD686A}"/>
              </a:ext>
            </a:extLst>
          </p:cNvPr>
          <p:cNvSpPr/>
          <p:nvPr/>
        </p:nvSpPr>
        <p:spPr>
          <a:xfrm>
            <a:off x="8273105" y="5309328"/>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04F3AA47-912E-B3B2-76CA-2BAB4E2A1044}"/>
              </a:ext>
            </a:extLst>
          </p:cNvPr>
          <p:cNvSpPr/>
          <p:nvPr/>
        </p:nvSpPr>
        <p:spPr>
          <a:xfrm>
            <a:off x="7400239" y="5309328"/>
            <a:ext cx="349719" cy="127470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386647"/>
      </p:ext>
    </p:extLst>
  </p:cSld>
  <p:clrMapOvr>
    <a:masterClrMapping/>
  </p:clrMapOvr>
  <mc:AlternateContent xmlns:mc="http://schemas.openxmlformats.org/markup-compatibility/2006" xmlns:p14="http://schemas.microsoft.com/office/powerpoint/2010/main">
    <mc:Choice Requires="p14">
      <p:transition spd="slow" p14:dur="2000" advTm="13384"/>
    </mc:Choice>
    <mc:Fallback xmlns="">
      <p:transition spd="slow" advTm="1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2C304CF-D093-1A62-FDFE-DFAE945923A8}"/>
              </a:ext>
            </a:extLst>
          </p:cNvPr>
          <p:cNvPicPr>
            <a:picLocks noChangeAspect="1"/>
          </p:cNvPicPr>
          <p:nvPr/>
        </p:nvPicPr>
        <p:blipFill>
          <a:blip r:embed="rId3"/>
          <a:stretch>
            <a:fillRect/>
          </a:stretch>
        </p:blipFill>
        <p:spPr>
          <a:xfrm>
            <a:off x="-4133" y="1385454"/>
            <a:ext cx="12214060" cy="4091709"/>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443003"/>
      </p:ext>
    </p:extLst>
  </p:cSld>
  <p:clrMapOvr>
    <a:masterClrMapping/>
  </p:clrMapOvr>
  <mc:AlternateContent xmlns:mc="http://schemas.openxmlformats.org/markup-compatibility/2006" xmlns:p14="http://schemas.microsoft.com/office/powerpoint/2010/main">
    <mc:Choice Requires="p14">
      <p:transition spd="slow" p14:dur="2000" advTm="19909"/>
    </mc:Choice>
    <mc:Fallback xmlns="">
      <p:transition spd="slow" advTm="1990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3AD7C6-9817-8D8E-3354-B8D5C2863D63}"/>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9600" kern="1200">
                <a:solidFill>
                  <a:schemeClr val="tx1"/>
                </a:solidFill>
                <a:latin typeface="+mj-lt"/>
                <a:ea typeface="+mj-ea"/>
                <a:cs typeface="+mj-cs"/>
              </a:rPr>
              <a:t>Conclusions</a:t>
            </a:r>
          </a:p>
        </p:txBody>
      </p:sp>
      <p:sp>
        <p:nvSpPr>
          <p:cNvPr id="3" name="Text Placeholder 2">
            <a:extLst>
              <a:ext uri="{FF2B5EF4-FFF2-40B4-BE49-F238E27FC236}">
                <a16:creationId xmlns:a16="http://schemas.microsoft.com/office/drawing/2014/main" id="{2AF5FF1B-AEBB-0929-E134-C340C41CD339}"/>
              </a:ext>
            </a:extLst>
          </p:cNvPr>
          <p:cNvSpPr>
            <a:spLocks noGrp="1"/>
          </p:cNvSpPr>
          <p:nvPr>
            <p:ph type="body" idx="1"/>
          </p:nvPr>
        </p:nvSpPr>
        <p:spPr>
          <a:xfrm>
            <a:off x="2766428" y="4782320"/>
            <a:ext cx="9422524" cy="1189040"/>
          </a:xfrm>
        </p:spPr>
        <p:txBody>
          <a:bodyPr vert="horz" lIns="91440" tIns="45720" rIns="91440" bIns="45720" rtlCol="0">
            <a:normAutofit/>
          </a:bodyPr>
          <a:lstStyle/>
          <a:p>
            <a:pPr algn="r"/>
            <a:r>
              <a:rPr lang="en-US" sz="5400" kern="1200">
                <a:solidFill>
                  <a:schemeClr val="tx1"/>
                </a:solidFill>
                <a:latin typeface="+mn-lt"/>
                <a:ea typeface="+mn-ea"/>
                <a:cs typeface="+mn-cs"/>
              </a:rPr>
              <a:t>A plan is no use unless it is in use</a:t>
            </a:r>
          </a:p>
        </p:txBody>
      </p:sp>
    </p:spTree>
    <p:extLst>
      <p:ext uri="{BB962C8B-B14F-4D97-AF65-F5344CB8AC3E}">
        <p14:creationId xmlns:p14="http://schemas.microsoft.com/office/powerpoint/2010/main" val="648469413"/>
      </p:ext>
    </p:extLst>
  </p:cSld>
  <p:clrMapOvr>
    <a:masterClrMapping/>
  </p:clrMapOvr>
  <mc:AlternateContent xmlns:mc="http://schemas.openxmlformats.org/markup-compatibility/2006" xmlns:p14="http://schemas.microsoft.com/office/powerpoint/2010/main">
    <mc:Choice Requires="p14">
      <p:transition spd="slow" p14:dur="2000" advTm="22231"/>
    </mc:Choice>
    <mc:Fallback xmlns="">
      <p:transition spd="slow" advTm="2223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64A2-B019-DDFF-F9A9-C058086B777C}"/>
              </a:ext>
            </a:extLst>
          </p:cNvPr>
          <p:cNvSpPr>
            <a:spLocks noGrp="1"/>
          </p:cNvSpPr>
          <p:nvPr>
            <p:ph type="title"/>
          </p:nvPr>
        </p:nvSpPr>
        <p:spPr>
          <a:xfrm>
            <a:off x="640080" y="1243013"/>
            <a:ext cx="3855720" cy="4371974"/>
          </a:xfrm>
        </p:spPr>
        <p:txBody>
          <a:bodyPr>
            <a:normAutofit/>
          </a:bodyPr>
          <a:lstStyle/>
          <a:p>
            <a:r>
              <a:rPr lang="en-US" sz="5400" b="1">
                <a:solidFill>
                  <a:schemeClr val="tx2"/>
                </a:solidFill>
              </a:rPr>
              <a:t>Questions?</a:t>
            </a:r>
          </a:p>
        </p:txBody>
      </p:sp>
      <p:graphicFrame>
        <p:nvGraphicFramePr>
          <p:cNvPr id="9" name="Content Placeholder 8">
            <a:extLst>
              <a:ext uri="{FF2B5EF4-FFF2-40B4-BE49-F238E27FC236}">
                <a16:creationId xmlns:a16="http://schemas.microsoft.com/office/drawing/2014/main" id="{3C29E16A-6D91-2C2E-CC77-A94CAD201A0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1" name="Group 10">
            <a:extLst>
              <a:ext uri="{FF2B5EF4-FFF2-40B4-BE49-F238E27FC236}">
                <a16:creationId xmlns:a16="http://schemas.microsoft.com/office/drawing/2014/main" id="{0289680D-944F-F923-F185-6F89C707CADF}"/>
              </a:ext>
            </a:extLst>
          </p:cNvPr>
          <p:cNvGrpSpPr/>
          <p:nvPr/>
        </p:nvGrpSpPr>
        <p:grpSpPr>
          <a:xfrm>
            <a:off x="31276" y="6081478"/>
            <a:ext cx="1534599" cy="757451"/>
            <a:chOff x="10015859" y="0"/>
            <a:chExt cx="1534599" cy="757451"/>
          </a:xfrm>
        </p:grpSpPr>
        <p:sp>
          <p:nvSpPr>
            <p:cNvPr id="17" name="Rectangle 16">
              <a:extLst>
                <a:ext uri="{FF2B5EF4-FFF2-40B4-BE49-F238E27FC236}">
                  <a16:creationId xmlns:a16="http://schemas.microsoft.com/office/drawing/2014/main" id="{89326F77-D5A0-3C81-74DB-F95C755358CE}"/>
                </a:ext>
              </a:extLst>
            </p:cNvPr>
            <p:cNvSpPr/>
            <p:nvPr/>
          </p:nvSpPr>
          <p:spPr>
            <a:xfrm>
              <a:off x="11036968" y="0"/>
              <a:ext cx="513490" cy="75745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Graphical user interface&#10;&#10;Description automatically generated with low confidence">
              <a:extLst>
                <a:ext uri="{FF2B5EF4-FFF2-40B4-BE49-F238E27FC236}">
                  <a16:creationId xmlns:a16="http://schemas.microsoft.com/office/drawing/2014/main" id="{934D09B6-FC14-0338-5E5C-604BD69EE6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15859" y="133563"/>
              <a:ext cx="1534599" cy="490323"/>
            </a:xfrm>
            <a:prstGeom prst="rect">
              <a:avLst/>
            </a:prstGeom>
          </p:spPr>
        </p:pic>
      </p:grpSp>
      <p:pic>
        <p:nvPicPr>
          <p:cNvPr id="7" name="Video 6" title="Question mark speech bubbles">
            <a:hlinkClick r:id="" action="ppaction://media"/>
            <a:extLst>
              <a:ext uri="{FF2B5EF4-FFF2-40B4-BE49-F238E27FC236}">
                <a16:creationId xmlns:a16="http://schemas.microsoft.com/office/drawing/2014/main" id="{A7E8A5D1-00E6-4E28-378F-60C663E4A989}"/>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0" y="0"/>
            <a:ext cx="12192000" cy="6858000"/>
          </a:xfrm>
          <a:prstGeom prst="rect">
            <a:avLst/>
          </a:prstGeom>
        </p:spPr>
      </p:pic>
      <p:pic>
        <p:nvPicPr>
          <p:cNvPr id="3" name="Audio 2">
            <a:hlinkClick r:id="" action="ppaction://media"/>
            <a:extLst>
              <a:ext uri="{FF2B5EF4-FFF2-40B4-BE49-F238E27FC236}">
                <a16:creationId xmlns:a16="http://schemas.microsoft.com/office/drawing/2014/main" id="{15A6E4D0-4579-00A5-8E41-7918EA1ADB9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59775650"/>
      </p:ext>
    </p:extLst>
  </p:cSld>
  <p:clrMapOvr>
    <a:masterClrMapping/>
  </p:clrMapOvr>
  <mc:AlternateContent xmlns:mc="http://schemas.openxmlformats.org/markup-compatibility/2006" xmlns:p14="http://schemas.microsoft.com/office/powerpoint/2010/main">
    <mc:Choice Requires="p14">
      <p:transition spd="slow" p14:dur="2000" advTm="9599"/>
    </mc:Choice>
    <mc:Fallback xmlns="">
      <p:transition spd="slow" advTm="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mediacall" presetSubtype="0" fill="hold" nodeType="withEffect">
                                  <p:stCondLst>
                                    <p:cond delay="0"/>
                                  </p:stCondLst>
                                  <p:childTnLst>
                                    <p:cmd type="call" cmd="playFrom(0.0)">
                                      <p:cBhvr>
                                        <p:cTn id="8" dur="93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36" objId="7"/>
        <p14:pauseEvt time="9577" objId="7"/>
        <p14:stopEvt time="9577"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3A8810-3235-29A4-D812-FE57355D28D1}"/>
              </a:ext>
            </a:extLst>
          </p:cNvPr>
          <p:cNvPicPr>
            <a:picLocks noChangeAspect="1"/>
          </p:cNvPicPr>
          <p:nvPr/>
        </p:nvPicPr>
        <p:blipFill rotWithShape="1">
          <a:blip r:embed="rId3"/>
          <a:srcRect r="4252"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a:extLst>
              <a:ext uri="{FF2B5EF4-FFF2-40B4-BE49-F238E27FC236}">
                <a16:creationId xmlns:a16="http://schemas.microsoft.com/office/drawing/2014/main" id="{1C49FAD9-BE79-FFF6-78E9-4AD2E0753E7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t>What are Assets?</a:t>
            </a:r>
          </a:p>
        </p:txBody>
      </p:sp>
      <p:sp>
        <p:nvSpPr>
          <p:cNvPr id="3" name="Content Placeholder 2">
            <a:extLst>
              <a:ext uri="{FF2B5EF4-FFF2-40B4-BE49-F238E27FC236}">
                <a16:creationId xmlns:a16="http://schemas.microsoft.com/office/drawing/2014/main" id="{47087B25-9342-E54A-3CE1-BCF5D8FC3612}"/>
              </a:ext>
            </a:extLst>
          </p:cNvPr>
          <p:cNvSpPr>
            <a:spLocks noGrp="1"/>
          </p:cNvSpPr>
          <p:nvPr>
            <p:ph type="body" idx="1"/>
          </p:nvPr>
        </p:nvSpPr>
        <p:spPr>
          <a:xfrm>
            <a:off x="335972" y="4587040"/>
            <a:ext cx="4307377" cy="1941441"/>
          </a:xfrm>
        </p:spPr>
        <p:txBody>
          <a:bodyPr vert="horz" lIns="91440" tIns="45720" rIns="91440" bIns="45720" rtlCol="0">
            <a:normAutofit fontScale="92500"/>
          </a:bodyPr>
          <a:lstStyle/>
          <a:p>
            <a:r>
              <a:rPr lang="en-US" sz="3200" cap="all" spc="200">
                <a:solidFill>
                  <a:schemeClr val="tx1"/>
                </a:solidFill>
              </a:rPr>
              <a:t>All the components needed to deliver safe </a:t>
            </a:r>
            <a:r>
              <a:rPr lang="en-US" sz="3500" cap="all" spc="200">
                <a:solidFill>
                  <a:schemeClr val="tx1"/>
                </a:solidFill>
              </a:rPr>
              <a:t>and</a:t>
            </a:r>
            <a:r>
              <a:rPr lang="en-US" sz="3200" cap="all" spc="200">
                <a:solidFill>
                  <a:schemeClr val="tx1"/>
                </a:solidFill>
              </a:rPr>
              <a:t> clean water</a:t>
            </a:r>
          </a:p>
          <a:p>
            <a:endParaRPr lang="en-US" sz="2000">
              <a:solidFill>
                <a:schemeClr val="tx1"/>
              </a:solidFill>
            </a:endParaRPr>
          </a:p>
        </p:txBody>
      </p:sp>
    </p:spTree>
    <p:extLst>
      <p:ext uri="{BB962C8B-B14F-4D97-AF65-F5344CB8AC3E}">
        <p14:creationId xmlns:p14="http://schemas.microsoft.com/office/powerpoint/2010/main" val="2196607758"/>
      </p:ext>
    </p:extLst>
  </p:cSld>
  <p:clrMapOvr>
    <a:masterClrMapping/>
  </p:clrMapOvr>
  <mc:AlternateContent xmlns:mc="http://schemas.openxmlformats.org/markup-compatibility/2006" xmlns:p14="http://schemas.microsoft.com/office/powerpoint/2010/main">
    <mc:Choice Requires="p14">
      <p:transition spd="slow" p14:dur="2000" advTm="66117"/>
    </mc:Choice>
    <mc:Fallback xmlns="">
      <p:transition spd="slow" advTm="6611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3DEF9-5948-FC86-6452-275BF6187615}"/>
              </a:ext>
            </a:extLst>
          </p:cNvPr>
          <p:cNvSpPr>
            <a:spLocks noGrp="1"/>
          </p:cNvSpPr>
          <p:nvPr>
            <p:ph type="title"/>
          </p:nvPr>
        </p:nvSpPr>
        <p:spPr>
          <a:xfrm>
            <a:off x="1085958" y="552616"/>
            <a:ext cx="10044023" cy="877729"/>
          </a:xfrm>
        </p:spPr>
        <p:txBody>
          <a:bodyPr anchor="ctr">
            <a:noAutofit/>
          </a:bodyPr>
          <a:lstStyle/>
          <a:p>
            <a:r>
              <a:rPr lang="en-US" sz="6600" b="1">
                <a:solidFill>
                  <a:schemeClr val="accent2"/>
                </a:solidFill>
              </a:rPr>
              <a:t>5 Core Components</a:t>
            </a:r>
          </a:p>
        </p:txBody>
      </p:sp>
      <p:graphicFrame>
        <p:nvGraphicFramePr>
          <p:cNvPr id="5" name="Content Placeholder 2">
            <a:extLst>
              <a:ext uri="{FF2B5EF4-FFF2-40B4-BE49-F238E27FC236}">
                <a16:creationId xmlns:a16="http://schemas.microsoft.com/office/drawing/2014/main" id="{980C2230-6B15-DC57-B9CD-99F40B2FD740}"/>
              </a:ext>
            </a:extLst>
          </p:cNvPr>
          <p:cNvGraphicFramePr>
            <a:graphicFrameLocks noGrp="1"/>
          </p:cNvGraphicFramePr>
          <p:nvPr>
            <p:ph idx="1"/>
            <p:extLst>
              <p:ext uri="{D42A27DB-BD31-4B8C-83A1-F6EECF244321}">
                <p14:modId xmlns:p14="http://schemas.microsoft.com/office/powerpoint/2010/main" val="30865008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3240343"/>
      </p:ext>
    </p:extLst>
  </p:cSld>
  <p:clrMapOvr>
    <a:masterClrMapping/>
  </p:clrMapOvr>
  <mc:AlternateContent xmlns:mc="http://schemas.openxmlformats.org/markup-compatibility/2006" xmlns:p14="http://schemas.microsoft.com/office/powerpoint/2010/main">
    <mc:Choice Requires="p14">
      <p:transition spd="slow" p14:dur="2000" advTm="80211"/>
    </mc:Choice>
    <mc:Fallback xmlns="">
      <p:transition spd="slow" advTm="8021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6" name="Rectangle 1045">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48" name="Straight Connector 1047">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Asset Management&quot; Images – Browse 17,837 Stock Photos, Vectors, and Video |  Adobe Stock">
            <a:extLst>
              <a:ext uri="{FF2B5EF4-FFF2-40B4-BE49-F238E27FC236}">
                <a16:creationId xmlns:a16="http://schemas.microsoft.com/office/drawing/2014/main" id="{05DC2390-07F8-AC3D-71B0-89A3404EE4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32" r="9292"/>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FD60447-13DF-8FDD-E460-05ECB14D34C8}"/>
              </a:ext>
            </a:extLst>
          </p:cNvPr>
          <p:cNvSpPr>
            <a:spLocks noGrp="1"/>
          </p:cNvSpPr>
          <p:nvPr>
            <p:ph type="title"/>
          </p:nvPr>
        </p:nvSpPr>
        <p:spPr>
          <a:xfrm>
            <a:off x="598502" y="5441033"/>
            <a:ext cx="10991850" cy="822960"/>
          </a:xfrm>
        </p:spPr>
        <p:txBody>
          <a:bodyPr vert="horz" lIns="91440" tIns="45720" rIns="91440" bIns="45720" rtlCol="0" anchor="b">
            <a:noAutofit/>
          </a:bodyPr>
          <a:lstStyle/>
          <a:p>
            <a:r>
              <a:rPr lang="en-US" sz="6000">
                <a:solidFill>
                  <a:srgbClr val="FFFFFF"/>
                </a:solidFill>
              </a:rPr>
              <a:t>Building an Asset Management Plan</a:t>
            </a:r>
          </a:p>
        </p:txBody>
      </p:sp>
      <p:sp>
        <p:nvSpPr>
          <p:cNvPr id="1052" name="Rectangle 1051">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80603971"/>
      </p:ext>
    </p:extLst>
  </p:cSld>
  <p:clrMapOvr>
    <a:masterClrMapping/>
  </p:clrMapOvr>
  <mc:AlternateContent xmlns:mc="http://schemas.openxmlformats.org/markup-compatibility/2006" xmlns:p14="http://schemas.microsoft.com/office/powerpoint/2010/main">
    <mc:Choice Requires="p14">
      <p:transition spd="slow" p14:dur="2000" advTm="8531"/>
    </mc:Choice>
    <mc:Fallback xmlns="">
      <p:transition spd="slow" advTm="853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B6F245-60D7-4CD9-8BCF-CB69CAD7F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1C7B01-41C3-A280-F08C-2EE5FC0686EE}"/>
              </a:ext>
            </a:extLst>
          </p:cNvPr>
          <p:cNvSpPr>
            <a:spLocks noGrp="1"/>
          </p:cNvSpPr>
          <p:nvPr>
            <p:ph type="title"/>
          </p:nvPr>
        </p:nvSpPr>
        <p:spPr>
          <a:xfrm>
            <a:off x="7534655" y="634946"/>
            <a:ext cx="4015087" cy="1450757"/>
          </a:xfrm>
        </p:spPr>
        <p:txBody>
          <a:bodyPr vert="horz" lIns="91440" tIns="45720" rIns="91440" bIns="45720" rtlCol="0" anchor="b">
            <a:noAutofit/>
          </a:bodyPr>
          <a:lstStyle/>
          <a:p>
            <a:r>
              <a:rPr lang="en-US" sz="6000"/>
              <a:t>Asset Inventory</a:t>
            </a:r>
          </a:p>
        </p:txBody>
      </p:sp>
      <p:pic>
        <p:nvPicPr>
          <p:cNvPr id="20" name="Picture 19">
            <a:extLst>
              <a:ext uri="{FF2B5EF4-FFF2-40B4-BE49-F238E27FC236}">
                <a16:creationId xmlns:a16="http://schemas.microsoft.com/office/drawing/2014/main" id="{C68B909A-BE03-D6D4-B4FB-9C15D423BC23}"/>
              </a:ext>
            </a:extLst>
          </p:cNvPr>
          <p:cNvPicPr>
            <a:picLocks noChangeAspect="1"/>
          </p:cNvPicPr>
          <p:nvPr/>
        </p:nvPicPr>
        <p:blipFill rotWithShape="1">
          <a:blip r:embed="rId3"/>
          <a:srcRect l="32405" r="29976" b="-2"/>
          <a:stretch/>
        </p:blipFill>
        <p:spPr>
          <a:xfrm>
            <a:off x="804670" y="798507"/>
            <a:ext cx="2370646" cy="4720304"/>
          </a:xfrm>
          <a:prstGeom prst="rect">
            <a:avLst/>
          </a:prstGeom>
        </p:spPr>
      </p:pic>
      <p:pic>
        <p:nvPicPr>
          <p:cNvPr id="16" name="Picture 15">
            <a:extLst>
              <a:ext uri="{FF2B5EF4-FFF2-40B4-BE49-F238E27FC236}">
                <a16:creationId xmlns:a16="http://schemas.microsoft.com/office/drawing/2014/main" id="{0217F523-38D6-F572-3B3C-E85D561520F5}"/>
              </a:ext>
            </a:extLst>
          </p:cNvPr>
          <p:cNvPicPr>
            <a:picLocks noChangeAspect="1"/>
          </p:cNvPicPr>
          <p:nvPr/>
        </p:nvPicPr>
        <p:blipFill rotWithShape="1">
          <a:blip r:embed="rId4"/>
          <a:srcRect l="11453" r="12762" b="3"/>
          <a:stretch/>
        </p:blipFill>
        <p:spPr>
          <a:xfrm>
            <a:off x="3339251" y="795786"/>
            <a:ext cx="3678284" cy="2778069"/>
          </a:xfrm>
          <a:prstGeom prst="rect">
            <a:avLst/>
          </a:prstGeom>
        </p:spPr>
      </p:pic>
      <p:cxnSp>
        <p:nvCxnSpPr>
          <p:cNvPr id="27" name="Straight Connector 26">
            <a:extLst>
              <a:ext uri="{FF2B5EF4-FFF2-40B4-BE49-F238E27FC236}">
                <a16:creationId xmlns:a16="http://schemas.microsoft.com/office/drawing/2014/main" id="{A3BEF99A-1C80-4DD9-8F86-B128CC292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5671"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4F50D4F-CE8B-0D9F-58CA-72721BD9BC60}"/>
              </a:ext>
            </a:extLst>
          </p:cNvPr>
          <p:cNvPicPr>
            <a:picLocks noChangeAspect="1"/>
          </p:cNvPicPr>
          <p:nvPr/>
        </p:nvPicPr>
        <p:blipFill rotWithShape="1">
          <a:blip r:embed="rId5"/>
          <a:srcRect l="34352" r="27229" b="4"/>
          <a:stretch/>
        </p:blipFill>
        <p:spPr>
          <a:xfrm>
            <a:off x="3337804" y="3722753"/>
            <a:ext cx="1228981" cy="1791319"/>
          </a:xfrm>
          <a:prstGeom prst="rect">
            <a:avLst/>
          </a:prstGeom>
        </p:spPr>
      </p:pic>
      <p:pic>
        <p:nvPicPr>
          <p:cNvPr id="14" name="Picture 13">
            <a:extLst>
              <a:ext uri="{FF2B5EF4-FFF2-40B4-BE49-F238E27FC236}">
                <a16:creationId xmlns:a16="http://schemas.microsoft.com/office/drawing/2014/main" id="{F69F9464-DB16-4FB2-604D-98BECCF9B640}"/>
              </a:ext>
            </a:extLst>
          </p:cNvPr>
          <p:cNvPicPr>
            <a:picLocks noChangeAspect="1"/>
          </p:cNvPicPr>
          <p:nvPr/>
        </p:nvPicPr>
        <p:blipFill rotWithShape="1">
          <a:blip r:embed="rId6"/>
          <a:srcRect l="23310" r="1233" b="-4"/>
          <a:stretch/>
        </p:blipFill>
        <p:spPr>
          <a:xfrm>
            <a:off x="4736305" y="3722753"/>
            <a:ext cx="2273529" cy="1791320"/>
          </a:xfrm>
          <a:prstGeom prst="rect">
            <a:avLst/>
          </a:prstGeom>
        </p:spPr>
      </p:pic>
      <p:sp>
        <p:nvSpPr>
          <p:cNvPr id="6" name="Content Placeholder 7">
            <a:extLst>
              <a:ext uri="{FF2B5EF4-FFF2-40B4-BE49-F238E27FC236}">
                <a16:creationId xmlns:a16="http://schemas.microsoft.com/office/drawing/2014/main" id="{D5431695-F14C-A98E-08B3-8287143F4612}"/>
              </a:ext>
            </a:extLst>
          </p:cNvPr>
          <p:cNvSpPr txBox="1">
            <a:spLocks/>
          </p:cNvSpPr>
          <p:nvPr/>
        </p:nvSpPr>
        <p:spPr>
          <a:xfrm>
            <a:off x="7534655" y="2254014"/>
            <a:ext cx="4015087" cy="36701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spcAft>
                <a:spcPts val="1200"/>
              </a:spcAft>
              <a:buNone/>
            </a:pPr>
            <a:r>
              <a:rPr lang="en-US" sz="3200"/>
              <a:t>Identify</a:t>
            </a:r>
          </a:p>
          <a:p>
            <a:pPr marL="201168" lvl="1" indent="0">
              <a:spcAft>
                <a:spcPts val="1200"/>
              </a:spcAft>
              <a:buNone/>
            </a:pPr>
            <a:r>
              <a:rPr lang="en-US" sz="3200"/>
              <a:t>Categorize</a:t>
            </a:r>
          </a:p>
        </p:txBody>
      </p:sp>
      <p:sp>
        <p:nvSpPr>
          <p:cNvPr id="29" name="Rectangle 28">
            <a:extLst>
              <a:ext uri="{FF2B5EF4-FFF2-40B4-BE49-F238E27FC236}">
                <a16:creationId xmlns:a16="http://schemas.microsoft.com/office/drawing/2014/main" id="{D32D6460-DEC0-4034-A56D-F284EF3BE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61DFB0D9-DBCB-4A65-8146-03122D53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88704976"/>
      </p:ext>
    </p:extLst>
  </p:cSld>
  <p:clrMapOvr>
    <a:masterClrMapping/>
  </p:clrMapOvr>
  <mc:AlternateContent xmlns:mc="http://schemas.openxmlformats.org/markup-compatibility/2006" xmlns:p14="http://schemas.microsoft.com/office/powerpoint/2010/main">
    <mc:Choice Requires="p14">
      <p:transition spd="slow" p14:dur="2000" advTm="84600"/>
    </mc:Choice>
    <mc:Fallback xmlns="">
      <p:transition spd="slow" advTm="846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DE3B93A-6105-4E0D-ABE7-1711117A8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EABD3-7C55-2736-3A41-2DE11C6B2960}"/>
              </a:ext>
            </a:extLst>
          </p:cNvPr>
          <p:cNvSpPr>
            <a:spLocks noGrp="1"/>
          </p:cNvSpPr>
          <p:nvPr>
            <p:ph type="title"/>
          </p:nvPr>
        </p:nvSpPr>
        <p:spPr>
          <a:xfrm>
            <a:off x="3589418" y="392076"/>
            <a:ext cx="5013162" cy="824593"/>
          </a:xfrm>
        </p:spPr>
        <p:txBody>
          <a:bodyPr anchor="t">
            <a:noAutofit/>
          </a:bodyPr>
          <a:lstStyle/>
          <a:p>
            <a:pPr algn="ctr"/>
            <a:r>
              <a:rPr lang="en-US" sz="6000" u="sng"/>
              <a:t>Evaluate Assets</a:t>
            </a:r>
          </a:p>
        </p:txBody>
      </p:sp>
      <p:sp>
        <p:nvSpPr>
          <p:cNvPr id="3" name="Content Placeholder 2">
            <a:extLst>
              <a:ext uri="{FF2B5EF4-FFF2-40B4-BE49-F238E27FC236}">
                <a16:creationId xmlns:a16="http://schemas.microsoft.com/office/drawing/2014/main" id="{E51E4DE4-E578-3656-0965-DE100385D38A}"/>
              </a:ext>
            </a:extLst>
          </p:cNvPr>
          <p:cNvSpPr>
            <a:spLocks noGrp="1"/>
          </p:cNvSpPr>
          <p:nvPr>
            <p:ph idx="1"/>
          </p:nvPr>
        </p:nvSpPr>
        <p:spPr>
          <a:xfrm>
            <a:off x="4273669" y="1283153"/>
            <a:ext cx="3644660" cy="1205592"/>
          </a:xfrm>
        </p:spPr>
        <p:txBody>
          <a:bodyPr>
            <a:normAutofit/>
          </a:bodyPr>
          <a:lstStyle/>
          <a:p>
            <a:pPr marL="0" indent="0" algn="ctr">
              <a:buNone/>
            </a:pPr>
            <a:r>
              <a:rPr lang="en-US" sz="3200"/>
              <a:t>Age and condition</a:t>
            </a:r>
          </a:p>
          <a:p>
            <a:pPr marL="0" indent="0" algn="ctr">
              <a:buNone/>
            </a:pPr>
            <a:r>
              <a:rPr lang="en-US" sz="3200"/>
              <a:t>Maintenance history</a:t>
            </a:r>
          </a:p>
        </p:txBody>
      </p:sp>
      <p:pic>
        <p:nvPicPr>
          <p:cNvPr id="4" name="Picture 3">
            <a:extLst>
              <a:ext uri="{FF2B5EF4-FFF2-40B4-BE49-F238E27FC236}">
                <a16:creationId xmlns:a16="http://schemas.microsoft.com/office/drawing/2014/main" id="{F5AC2423-0302-5B6F-2ADB-05285282015E}"/>
              </a:ext>
            </a:extLst>
          </p:cNvPr>
          <p:cNvPicPr>
            <a:picLocks noChangeAspect="1"/>
          </p:cNvPicPr>
          <p:nvPr/>
        </p:nvPicPr>
        <p:blipFill>
          <a:blip r:embed="rId3"/>
          <a:stretch>
            <a:fillRect/>
          </a:stretch>
        </p:blipFill>
        <p:spPr>
          <a:xfrm>
            <a:off x="1264767" y="2343149"/>
            <a:ext cx="9662465" cy="3695892"/>
          </a:xfrm>
          <a:prstGeom prst="rect">
            <a:avLst/>
          </a:prstGeom>
        </p:spPr>
      </p:pic>
      <p:sp>
        <p:nvSpPr>
          <p:cNvPr id="26" name="Rectangle 25">
            <a:extLst>
              <a:ext uri="{FF2B5EF4-FFF2-40B4-BE49-F238E27FC236}">
                <a16:creationId xmlns:a16="http://schemas.microsoft.com/office/drawing/2014/main" id="{1924D57B-FEC9-4779-B514-732685B87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55EFD2BD-6E0E-4450-A3FF-5D1EA322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63162681"/>
      </p:ext>
    </p:extLst>
  </p:cSld>
  <p:clrMapOvr>
    <a:masterClrMapping/>
  </p:clrMapOvr>
  <mc:AlternateContent xmlns:mc="http://schemas.openxmlformats.org/markup-compatibility/2006" xmlns:p14="http://schemas.microsoft.com/office/powerpoint/2010/main">
    <mc:Choice Requires="p14">
      <p:transition spd="slow" p14:dur="2000" advTm="37347"/>
    </mc:Choice>
    <mc:Fallback xmlns="">
      <p:transition spd="slow" advTm="3734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B3ED85-C387-FF60-380C-13EAC592F4B1}"/>
              </a:ext>
            </a:extLst>
          </p:cNvPr>
          <p:cNvSpPr>
            <a:spLocks noGrp="1"/>
          </p:cNvSpPr>
          <p:nvPr>
            <p:ph type="title"/>
          </p:nvPr>
        </p:nvSpPr>
        <p:spPr>
          <a:xfrm>
            <a:off x="6411685" y="634946"/>
            <a:ext cx="5127171" cy="1450757"/>
          </a:xfrm>
        </p:spPr>
        <p:txBody>
          <a:bodyPr>
            <a:normAutofit/>
          </a:bodyPr>
          <a:lstStyle/>
          <a:p>
            <a:r>
              <a:rPr lang="en-US" sz="6000"/>
              <a:t>Asset Criticality</a:t>
            </a:r>
          </a:p>
        </p:txBody>
      </p:sp>
      <p:pic>
        <p:nvPicPr>
          <p:cNvPr id="4" name="Picture 3">
            <a:extLst>
              <a:ext uri="{FF2B5EF4-FFF2-40B4-BE49-F238E27FC236}">
                <a16:creationId xmlns:a16="http://schemas.microsoft.com/office/drawing/2014/main" id="{B22009D3-20F6-9B70-CE07-3F559149A26A}"/>
              </a:ext>
            </a:extLst>
          </p:cNvPr>
          <p:cNvPicPr>
            <a:picLocks noChangeAspect="1"/>
          </p:cNvPicPr>
          <p:nvPr/>
        </p:nvPicPr>
        <p:blipFill>
          <a:blip r:embed="rId3"/>
          <a:stretch>
            <a:fillRect/>
          </a:stretch>
        </p:blipFill>
        <p:spPr>
          <a:xfrm>
            <a:off x="643192" y="1265507"/>
            <a:ext cx="5451627" cy="4006945"/>
          </a:xfrm>
          <a:prstGeom prst="rect">
            <a:avLst/>
          </a:prstGeom>
        </p:spPr>
      </p:pic>
      <p:cxnSp>
        <p:nvCxnSpPr>
          <p:cNvPr id="19"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951D30-9602-6A5C-CF58-651C996B6163}"/>
              </a:ext>
            </a:extLst>
          </p:cNvPr>
          <p:cNvSpPr>
            <a:spLocks noGrp="1"/>
          </p:cNvSpPr>
          <p:nvPr>
            <p:ph idx="1"/>
          </p:nvPr>
        </p:nvSpPr>
        <p:spPr>
          <a:xfrm>
            <a:off x="6411684" y="2198914"/>
            <a:ext cx="5127172" cy="3670180"/>
          </a:xfrm>
        </p:spPr>
        <p:txBody>
          <a:bodyPr>
            <a:normAutofit/>
          </a:bodyPr>
          <a:lstStyle/>
          <a:p>
            <a:r>
              <a:rPr lang="en-US" sz="3200"/>
              <a:t>Backups</a:t>
            </a:r>
          </a:p>
          <a:p>
            <a:pPr marL="0" indent="0">
              <a:buNone/>
            </a:pPr>
            <a:endParaRPr lang="en-US" sz="3200"/>
          </a:p>
          <a:p>
            <a:r>
              <a:rPr lang="en-US" sz="3200"/>
              <a:t>Consequence of Failure</a:t>
            </a:r>
          </a:p>
          <a:p>
            <a:endParaRPr lang="en-US" sz="3200"/>
          </a:p>
          <a:p>
            <a:r>
              <a:rPr lang="en-US" sz="3200"/>
              <a:t>Probability of failure</a:t>
            </a:r>
          </a:p>
        </p:txBody>
      </p:sp>
      <p:sp>
        <p:nvSpPr>
          <p:cNvPr id="20"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49518392"/>
      </p:ext>
    </p:extLst>
  </p:cSld>
  <p:clrMapOvr>
    <a:masterClrMapping/>
  </p:clrMapOvr>
  <mc:AlternateContent xmlns:mc="http://schemas.openxmlformats.org/markup-compatibility/2006" xmlns:p14="http://schemas.microsoft.com/office/powerpoint/2010/main">
    <mc:Choice Requires="p14">
      <p:transition spd="slow" p14:dur="2000" advTm="94538"/>
    </mc:Choice>
    <mc:Fallback xmlns="">
      <p:transition spd="slow" advTm="9453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FC21DB6-EF67-7089-3775-66F8F0E12551}"/>
              </a:ext>
            </a:extLst>
          </p:cNvPr>
          <p:cNvSpPr>
            <a:spLocks noGrp="1"/>
          </p:cNvSpPr>
          <p:nvPr>
            <p:ph type="title"/>
          </p:nvPr>
        </p:nvSpPr>
        <p:spPr>
          <a:xfrm>
            <a:off x="153535" y="221560"/>
            <a:ext cx="3762515" cy="1635815"/>
          </a:xfrm>
        </p:spPr>
        <p:txBody>
          <a:bodyPr>
            <a:noAutofit/>
          </a:bodyPr>
          <a:lstStyle/>
          <a:p>
            <a:r>
              <a:rPr lang="en-US" sz="6000">
                <a:solidFill>
                  <a:srgbClr val="FFFFFF"/>
                </a:solidFill>
              </a:rPr>
              <a:t>Sources of Information</a:t>
            </a:r>
          </a:p>
        </p:txBody>
      </p:sp>
      <p:sp>
        <p:nvSpPr>
          <p:cNvPr id="3" name="Content Placeholder 2">
            <a:extLst>
              <a:ext uri="{FF2B5EF4-FFF2-40B4-BE49-F238E27FC236}">
                <a16:creationId xmlns:a16="http://schemas.microsoft.com/office/drawing/2014/main" id="{0847F7EE-5FA6-6224-EC51-4688DACCE342}"/>
              </a:ext>
            </a:extLst>
          </p:cNvPr>
          <p:cNvSpPr>
            <a:spLocks noGrp="1"/>
          </p:cNvSpPr>
          <p:nvPr>
            <p:ph idx="1"/>
          </p:nvPr>
        </p:nvSpPr>
        <p:spPr>
          <a:xfrm>
            <a:off x="153535" y="1857376"/>
            <a:ext cx="3950544" cy="5000624"/>
          </a:xfrm>
        </p:spPr>
        <p:txBody>
          <a:bodyPr>
            <a:normAutofit fontScale="85000" lnSpcReduction="20000"/>
          </a:bodyPr>
          <a:lstStyle/>
          <a:p>
            <a:pPr>
              <a:buFont typeface="Arial" panose="020B0604020202020204" pitchFamily="34" charset="0"/>
              <a:buChar char="•"/>
            </a:pPr>
            <a:r>
              <a:rPr lang="en-US" sz="3800">
                <a:solidFill>
                  <a:srgbClr val="FFFFFF"/>
                </a:solidFill>
              </a:rPr>
              <a:t>Receipts (cost, purchase date, make &amp; model)</a:t>
            </a:r>
          </a:p>
          <a:p>
            <a:pPr>
              <a:buFont typeface="Arial" panose="020B0604020202020204" pitchFamily="34" charset="0"/>
              <a:buChar char="•"/>
            </a:pPr>
            <a:r>
              <a:rPr lang="en-US" sz="3800">
                <a:solidFill>
                  <a:srgbClr val="FFFFFF"/>
                </a:solidFill>
              </a:rPr>
              <a:t>Staff (current and previous)</a:t>
            </a:r>
          </a:p>
          <a:p>
            <a:pPr>
              <a:buFont typeface="Arial" panose="020B0604020202020204" pitchFamily="34" charset="0"/>
              <a:buChar char="•"/>
            </a:pPr>
            <a:r>
              <a:rPr lang="en-US" sz="3800">
                <a:solidFill>
                  <a:srgbClr val="FFFFFF"/>
                </a:solidFill>
              </a:rPr>
              <a:t>As‐built drawings </a:t>
            </a:r>
          </a:p>
          <a:p>
            <a:pPr>
              <a:buFont typeface="Arial" panose="020B0604020202020204" pitchFamily="34" charset="0"/>
              <a:buChar char="•"/>
            </a:pPr>
            <a:r>
              <a:rPr lang="en-US" sz="3800">
                <a:solidFill>
                  <a:srgbClr val="FFFFFF"/>
                </a:solidFill>
              </a:rPr>
              <a:t>Design drawings </a:t>
            </a:r>
          </a:p>
          <a:p>
            <a:pPr>
              <a:buFont typeface="Arial" panose="020B0604020202020204" pitchFamily="34" charset="0"/>
              <a:buChar char="•"/>
            </a:pPr>
            <a:r>
              <a:rPr lang="en-US" sz="3800">
                <a:solidFill>
                  <a:srgbClr val="FFFFFF"/>
                </a:solidFill>
              </a:rPr>
              <a:t>Manufacturers’ manuals </a:t>
            </a:r>
          </a:p>
          <a:p>
            <a:pPr>
              <a:buFont typeface="Arial" panose="020B0604020202020204" pitchFamily="34" charset="0"/>
              <a:buChar char="•"/>
            </a:pPr>
            <a:r>
              <a:rPr lang="en-US" sz="3800">
                <a:solidFill>
                  <a:srgbClr val="FFFFFF"/>
                </a:solidFill>
              </a:rPr>
              <a:t>Bid documents </a:t>
            </a:r>
          </a:p>
          <a:p>
            <a:pPr>
              <a:buFont typeface="Arial" panose="020B0604020202020204" pitchFamily="34" charset="0"/>
              <a:buChar char="•"/>
            </a:pPr>
            <a:r>
              <a:rPr lang="en-US" sz="3800">
                <a:solidFill>
                  <a:srgbClr val="FFFFFF"/>
                </a:solidFill>
              </a:rPr>
              <a:t>Photos and videos</a:t>
            </a:r>
          </a:p>
        </p:txBody>
      </p:sp>
      <p:sp>
        <p:nvSpPr>
          <p:cNvPr id="13" name="Rectangle 1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8DF5866F-04ED-2CE9-A173-96B40EDE538C}"/>
              </a:ext>
            </a:extLst>
          </p:cNvPr>
          <p:cNvPicPr>
            <a:picLocks noChangeAspect="1"/>
          </p:cNvPicPr>
          <p:nvPr/>
        </p:nvPicPr>
        <p:blipFill>
          <a:blip r:embed="rId3"/>
          <a:stretch>
            <a:fillRect/>
          </a:stretch>
        </p:blipFill>
        <p:spPr>
          <a:xfrm>
            <a:off x="4143509" y="1610071"/>
            <a:ext cx="8042806" cy="5247930"/>
          </a:xfrm>
          <a:prstGeom prst="rect">
            <a:avLst/>
          </a:prstGeom>
        </p:spPr>
      </p:pic>
    </p:spTree>
    <p:extLst>
      <p:ext uri="{BB962C8B-B14F-4D97-AF65-F5344CB8AC3E}">
        <p14:creationId xmlns:p14="http://schemas.microsoft.com/office/powerpoint/2010/main" val="2763993448"/>
      </p:ext>
    </p:extLst>
  </p:cSld>
  <p:clrMapOvr>
    <a:masterClrMapping/>
  </p:clrMapOvr>
  <mc:AlternateContent xmlns:mc="http://schemas.openxmlformats.org/markup-compatibility/2006" xmlns:p14="http://schemas.microsoft.com/office/powerpoint/2010/main">
    <mc:Choice Requires="p14">
      <p:transition spd="slow" p14:dur="2000" advTm="48702"/>
    </mc:Choice>
    <mc:Fallback xmlns="">
      <p:transition spd="slow" advTm="48702"/>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bc36753-4dc0-4d56-b073-d82b7bede056" xsi:nil="true"/>
    <lcf76f155ced4ddcb4097134ff3c332f xmlns="147db386-3956-4f45-8587-7e22e5b21f4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D3D69538A08A4CA9E62AA7E0505D5D" ma:contentTypeVersion="14" ma:contentTypeDescription="Create a new document." ma:contentTypeScope="" ma:versionID="1f40fd4e014088c5290581990241210e">
  <xsd:schema xmlns:xsd="http://www.w3.org/2001/XMLSchema" xmlns:xs="http://www.w3.org/2001/XMLSchema" xmlns:p="http://schemas.microsoft.com/office/2006/metadata/properties" xmlns:ns2="147db386-3956-4f45-8587-7e22e5b21f4e" xmlns:ns3="abc36753-4dc0-4d56-b073-d82b7bede056" targetNamespace="http://schemas.microsoft.com/office/2006/metadata/properties" ma:root="true" ma:fieldsID="c71b9cc443247a7e4fcf28b4c6755d3c" ns2:_="" ns3:_="">
    <xsd:import namespace="147db386-3956-4f45-8587-7e22e5b21f4e"/>
    <xsd:import namespace="abc36753-4dc0-4d56-b073-d82b7bede0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db386-3956-4f45-8587-7e22e5b21f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c36753-4dc0-4d56-b073-d82b7bede0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61b03e4-9f6c-4cae-a87b-84d90219ca1e}" ma:internalName="TaxCatchAll" ma:showField="CatchAllData" ma:web="abc36753-4dc0-4d56-b073-d82b7bede0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83F856-2E68-4F14-A270-3C52C0E1D46A}">
  <ds:schemaRefs>
    <ds:schemaRef ds:uri="http://schemas.microsoft.com/sharepoint/v3/contenttype/forms"/>
  </ds:schemaRefs>
</ds:datastoreItem>
</file>

<file path=customXml/itemProps2.xml><?xml version="1.0" encoding="utf-8"?>
<ds:datastoreItem xmlns:ds="http://schemas.openxmlformats.org/officeDocument/2006/customXml" ds:itemID="{3D63D59B-9493-4862-AF7E-42B432451F6A}">
  <ds:schemaRefs>
    <ds:schemaRef ds:uri="147db386-3956-4f45-8587-7e22e5b21f4e"/>
    <ds:schemaRef ds:uri="abc36753-4dc0-4d56-b073-d82b7bede0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AD6EAC3-3A7F-4053-A1FB-B4F38717E806}">
  <ds:schemaRefs>
    <ds:schemaRef ds:uri="147db386-3956-4f45-8587-7e22e5b21f4e"/>
    <ds:schemaRef ds:uri="abc36753-4dc0-4d56-b073-d82b7bede0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Retrospect</Template>
  <Application>Microsoft Office PowerPoint</Application>
  <PresentationFormat>Widescreen</PresentationFormat>
  <Slides>25</Slides>
  <Notes>25</Notes>
  <HiddenSlides>0</HiddenSlide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Retrospect</vt:lpstr>
      <vt:lpstr>Office Theme</vt:lpstr>
      <vt:lpstr>Asset Management</vt:lpstr>
      <vt:lpstr>Framework to help utilities</vt:lpstr>
      <vt:lpstr>What are Assets?</vt:lpstr>
      <vt:lpstr>5 Core Components</vt:lpstr>
      <vt:lpstr>Building an Asset Management Plan</vt:lpstr>
      <vt:lpstr>Asset Inventory</vt:lpstr>
      <vt:lpstr>Evaluate Assets</vt:lpstr>
      <vt:lpstr>Asset Criticality</vt:lpstr>
      <vt:lpstr>Sources of Information</vt:lpstr>
      <vt:lpstr>Assistance</vt:lpstr>
      <vt:lpstr>DEQ’s Asset Management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Asset Management</dc:title>
  <dc:creator>Siobhan Gibbons</dc:creator>
  <cp:revision>2</cp:revision>
  <dcterms:created xsi:type="dcterms:W3CDTF">2024-04-02T14:51:39Z</dcterms:created>
  <dcterms:modified xsi:type="dcterms:W3CDTF">2025-01-29T21:46:54Z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0x0101001DD3D69538A08A4CA9E62AA7E0505D5D</vt:lpwstr>
  </property>
  <property fmtid="{D5CDD505-2E9C-101B-9397-08002B2CF9AE}" pid="3" name="MediaServiceImageTags">
    <vt:lpwstr/>
  </property>
</Properties>
</file>