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4"/>
  </p:notesMasterIdLst>
  <p:handoutMasterIdLst>
    <p:handoutMasterId r:id="rId65"/>
  </p:handoutMasterIdLst>
  <p:sldIdLst>
    <p:sldId id="256" r:id="rId2"/>
    <p:sldId id="396" r:id="rId3"/>
    <p:sldId id="395" r:id="rId4"/>
    <p:sldId id="279" r:id="rId5"/>
    <p:sldId id="374" r:id="rId6"/>
    <p:sldId id="375" r:id="rId7"/>
    <p:sldId id="376" r:id="rId8"/>
    <p:sldId id="377" r:id="rId9"/>
    <p:sldId id="380" r:id="rId10"/>
    <p:sldId id="343" r:id="rId11"/>
    <p:sldId id="391" r:id="rId12"/>
    <p:sldId id="300" r:id="rId13"/>
    <p:sldId id="390" r:id="rId14"/>
    <p:sldId id="397" r:id="rId15"/>
    <p:sldId id="401" r:id="rId16"/>
    <p:sldId id="309" r:id="rId17"/>
    <p:sldId id="288" r:id="rId18"/>
    <p:sldId id="402" r:id="rId19"/>
    <p:sldId id="259" r:id="rId20"/>
    <p:sldId id="272" r:id="rId21"/>
    <p:sldId id="293" r:id="rId22"/>
    <p:sldId id="338" r:id="rId23"/>
    <p:sldId id="292" r:id="rId24"/>
    <p:sldId id="339" r:id="rId25"/>
    <p:sldId id="394" r:id="rId26"/>
    <p:sldId id="295" r:id="rId27"/>
    <p:sldId id="398" r:id="rId28"/>
    <p:sldId id="310" r:id="rId29"/>
    <p:sldId id="311" r:id="rId30"/>
    <p:sldId id="314" r:id="rId31"/>
    <p:sldId id="315" r:id="rId32"/>
    <p:sldId id="316" r:id="rId33"/>
    <p:sldId id="318" r:id="rId34"/>
    <p:sldId id="319" r:id="rId35"/>
    <p:sldId id="403" r:id="rId36"/>
    <p:sldId id="321" r:id="rId37"/>
    <p:sldId id="324" r:id="rId38"/>
    <p:sldId id="325" r:id="rId39"/>
    <p:sldId id="326" r:id="rId40"/>
    <p:sldId id="337" r:id="rId41"/>
    <p:sldId id="328" r:id="rId42"/>
    <p:sldId id="329" r:id="rId43"/>
    <p:sldId id="330" r:id="rId44"/>
    <p:sldId id="404" r:id="rId45"/>
    <p:sldId id="405" r:id="rId46"/>
    <p:sldId id="334" r:id="rId47"/>
    <p:sldId id="335" r:id="rId48"/>
    <p:sldId id="336" r:id="rId49"/>
    <p:sldId id="344" r:id="rId50"/>
    <p:sldId id="345" r:id="rId51"/>
    <p:sldId id="347" r:id="rId52"/>
    <p:sldId id="349" r:id="rId53"/>
    <p:sldId id="381" r:id="rId54"/>
    <p:sldId id="382" r:id="rId55"/>
    <p:sldId id="383" r:id="rId56"/>
    <p:sldId id="384" r:id="rId57"/>
    <p:sldId id="387" r:id="rId58"/>
    <p:sldId id="350" r:id="rId59"/>
    <p:sldId id="351" r:id="rId60"/>
    <p:sldId id="352" r:id="rId61"/>
    <p:sldId id="368" r:id="rId62"/>
    <p:sldId id="388"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94" autoAdjust="0"/>
    <p:restoredTop sz="71463" autoAdjust="0"/>
  </p:normalViewPr>
  <p:slideViewPr>
    <p:cSldViewPr>
      <p:cViewPr>
        <p:scale>
          <a:sx n="86" d="100"/>
          <a:sy n="86" d="100"/>
        </p:scale>
        <p:origin x="2604" y="660"/>
      </p:cViewPr>
      <p:guideLst>
        <p:guide orient="horz" pos="2160"/>
        <p:guide pos="2880"/>
      </p:guideLst>
    </p:cSldViewPr>
  </p:slideViewPr>
  <p:notesTextViewPr>
    <p:cViewPr>
      <p:scale>
        <a:sx n="1" d="1"/>
        <a:sy n="1" d="1"/>
      </p:scale>
      <p:origin x="0" y="0"/>
    </p:cViewPr>
  </p:notesTextViewPr>
  <p:sorterViewPr>
    <p:cViewPr>
      <p:scale>
        <a:sx n="150" d="100"/>
        <a:sy n="150" d="100"/>
      </p:scale>
      <p:origin x="0" y="147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6D407DA-618D-48D4-83FE-828767AE6F33}" type="datetimeFigureOut">
              <a:rPr lang="en-US" smtClean="0"/>
              <a:t>1/6/2026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35F5354-61CB-428A-9DF4-DF29BBAD63AC}" type="slidenum">
              <a:rPr lang="en-US" smtClean="0"/>
              <a:t>‹#›</a:t>
            </a:fld>
            <a:endParaRPr lang="en-US"/>
          </a:p>
        </p:txBody>
      </p:sp>
    </p:spTree>
    <p:extLst>
      <p:ext uri="{BB962C8B-B14F-4D97-AF65-F5344CB8AC3E}">
        <p14:creationId xmlns:p14="http://schemas.microsoft.com/office/powerpoint/2010/main" val="168963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4C2DDF-2978-414A-88FC-022FEC825FA9}" type="datetimeFigureOut">
              <a:rPr lang="en-US" smtClean="0"/>
              <a:t>1/6/2026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BF8D16B-7A93-4BBF-96A7-E9E14D2DFE4E}" type="slidenum">
              <a:rPr lang="en-US" smtClean="0"/>
              <a:t>‹#›</a:t>
            </a:fld>
            <a:endParaRPr lang="en-US"/>
          </a:p>
        </p:txBody>
      </p:sp>
    </p:spTree>
    <p:extLst>
      <p:ext uri="{BB962C8B-B14F-4D97-AF65-F5344CB8AC3E}">
        <p14:creationId xmlns:p14="http://schemas.microsoft.com/office/powerpoint/2010/main" val="395501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Introductions</a:t>
            </a:r>
          </a:p>
          <a:p>
            <a:pPr marL="228600" indent="-228600">
              <a:buAutoNum type="arabicPeriod"/>
            </a:pPr>
            <a:r>
              <a:rPr lang="en-US" dirty="0"/>
              <a:t>Has always been a goal of DF</a:t>
            </a:r>
            <a:r>
              <a:rPr lang="en-US" baseline="0" dirty="0"/>
              <a:t> to provide this kind of training</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1</a:t>
            </a:fld>
            <a:endParaRPr lang="en-US"/>
          </a:p>
        </p:txBody>
      </p:sp>
    </p:spTree>
    <p:extLst>
      <p:ext uri="{BB962C8B-B14F-4D97-AF65-F5344CB8AC3E}">
        <p14:creationId xmlns:p14="http://schemas.microsoft.com/office/powerpoint/2010/main" val="305498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11</a:t>
            </a:fld>
            <a:endParaRPr lang="en-US"/>
          </a:p>
        </p:txBody>
      </p:sp>
    </p:spTree>
    <p:extLst>
      <p:ext uri="{BB962C8B-B14F-4D97-AF65-F5344CB8AC3E}">
        <p14:creationId xmlns:p14="http://schemas.microsoft.com/office/powerpoint/2010/main" val="133020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12</a:t>
            </a:fld>
            <a:endParaRPr lang="en-US"/>
          </a:p>
        </p:txBody>
      </p:sp>
    </p:spTree>
    <p:extLst>
      <p:ext uri="{BB962C8B-B14F-4D97-AF65-F5344CB8AC3E}">
        <p14:creationId xmlns:p14="http://schemas.microsoft.com/office/powerpoint/2010/main" val="384263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13</a:t>
            </a:fld>
            <a:endParaRPr lang="en-US"/>
          </a:p>
        </p:txBody>
      </p:sp>
    </p:spTree>
    <p:extLst>
      <p:ext uri="{BB962C8B-B14F-4D97-AF65-F5344CB8AC3E}">
        <p14:creationId xmlns:p14="http://schemas.microsoft.com/office/powerpoint/2010/main" val="64965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BF8D16B-7A93-4BBF-96A7-E9E14D2DFE4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7660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15</a:t>
            </a:fld>
            <a:endParaRPr lang="en-US"/>
          </a:p>
        </p:txBody>
      </p:sp>
    </p:spTree>
    <p:extLst>
      <p:ext uri="{BB962C8B-B14F-4D97-AF65-F5344CB8AC3E}">
        <p14:creationId xmlns:p14="http://schemas.microsoft.com/office/powerpoint/2010/main" val="181762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16</a:t>
            </a:fld>
            <a:endParaRPr lang="en-US"/>
          </a:p>
        </p:txBody>
      </p:sp>
    </p:spTree>
    <p:extLst>
      <p:ext uri="{BB962C8B-B14F-4D97-AF65-F5344CB8AC3E}">
        <p14:creationId xmlns:p14="http://schemas.microsoft.com/office/powerpoint/2010/main" val="253610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BF8D16B-7A93-4BBF-96A7-E9E14D2DFE4E}" type="slidenum">
              <a:rPr lang="en-US" smtClean="0"/>
              <a:t>17</a:t>
            </a:fld>
            <a:endParaRPr lang="en-US"/>
          </a:p>
        </p:txBody>
      </p:sp>
    </p:spTree>
    <p:extLst>
      <p:ext uri="{BB962C8B-B14F-4D97-AF65-F5344CB8AC3E}">
        <p14:creationId xmlns:p14="http://schemas.microsoft.com/office/powerpoint/2010/main" val="237660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BF8D16B-7A93-4BBF-96A7-E9E14D2DFE4E}" type="slidenum">
              <a:rPr lang="en-US" smtClean="0"/>
              <a:t>18</a:t>
            </a:fld>
            <a:endParaRPr lang="en-US"/>
          </a:p>
        </p:txBody>
      </p:sp>
    </p:spTree>
    <p:extLst>
      <p:ext uri="{BB962C8B-B14F-4D97-AF65-F5344CB8AC3E}">
        <p14:creationId xmlns:p14="http://schemas.microsoft.com/office/powerpoint/2010/main" val="237660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19</a:t>
            </a:fld>
            <a:endParaRPr lang="en-US"/>
          </a:p>
        </p:txBody>
      </p:sp>
    </p:spTree>
    <p:extLst>
      <p:ext uri="{BB962C8B-B14F-4D97-AF65-F5344CB8AC3E}">
        <p14:creationId xmlns:p14="http://schemas.microsoft.com/office/powerpoint/2010/main" val="271671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20</a:t>
            </a:fld>
            <a:endParaRPr lang="en-US"/>
          </a:p>
        </p:txBody>
      </p:sp>
    </p:spTree>
    <p:extLst>
      <p:ext uri="{BB962C8B-B14F-4D97-AF65-F5344CB8AC3E}">
        <p14:creationId xmlns:p14="http://schemas.microsoft.com/office/powerpoint/2010/main" val="135994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of the reason for the training is to improve the quality of the applications that we receive. Some of the grants here at DAC were awarded “Renewal” awards for this year. That will not be the case for the upcoming grants – they return to a competitive scheme, so it is more important than ever that grant applications turned in for DAC grants are strengthened.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applying for grants at DAC, we encourage you NOT to cut and paste applications from past years.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while all of what we provide in these trainings is applicable to DAC grants – almost all of our grants are designed along the lines of federal grant applications. This means that the information translates to any grant application you may complete.</a:t>
            </a:r>
          </a:p>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a:t>
            </a:fld>
            <a:endParaRPr lang="en-US"/>
          </a:p>
        </p:txBody>
      </p:sp>
    </p:spTree>
    <p:extLst>
      <p:ext uri="{BB962C8B-B14F-4D97-AF65-F5344CB8AC3E}">
        <p14:creationId xmlns:p14="http://schemas.microsoft.com/office/powerpoint/2010/main" val="168536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BF8D16B-7A93-4BBF-96A7-E9E14D2DFE4E}" type="slidenum">
              <a:rPr lang="en-US" smtClean="0"/>
              <a:t>21</a:t>
            </a:fld>
            <a:endParaRPr lang="en-US"/>
          </a:p>
        </p:txBody>
      </p:sp>
    </p:spTree>
    <p:extLst>
      <p:ext uri="{BB962C8B-B14F-4D97-AF65-F5344CB8AC3E}">
        <p14:creationId xmlns:p14="http://schemas.microsoft.com/office/powerpoint/2010/main" val="237660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BF8D16B-7A93-4BBF-96A7-E9E14D2DFE4E}" type="slidenum">
              <a:rPr lang="en-US" smtClean="0"/>
              <a:t>22</a:t>
            </a:fld>
            <a:endParaRPr lang="en-US"/>
          </a:p>
        </p:txBody>
      </p:sp>
    </p:spTree>
    <p:extLst>
      <p:ext uri="{BB962C8B-B14F-4D97-AF65-F5344CB8AC3E}">
        <p14:creationId xmlns:p14="http://schemas.microsoft.com/office/powerpoint/2010/main" val="237660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23</a:t>
            </a:fld>
            <a:endParaRPr lang="en-US"/>
          </a:p>
        </p:txBody>
      </p:sp>
    </p:spTree>
    <p:extLst>
      <p:ext uri="{BB962C8B-B14F-4D97-AF65-F5344CB8AC3E}">
        <p14:creationId xmlns:p14="http://schemas.microsoft.com/office/powerpoint/2010/main" val="290405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24</a:t>
            </a:fld>
            <a:endParaRPr lang="en-US"/>
          </a:p>
        </p:txBody>
      </p:sp>
    </p:spTree>
    <p:extLst>
      <p:ext uri="{BB962C8B-B14F-4D97-AF65-F5344CB8AC3E}">
        <p14:creationId xmlns:p14="http://schemas.microsoft.com/office/powerpoint/2010/main" val="290405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25</a:t>
            </a:fld>
            <a:endParaRPr lang="en-US"/>
          </a:p>
        </p:txBody>
      </p:sp>
    </p:spTree>
    <p:extLst>
      <p:ext uri="{BB962C8B-B14F-4D97-AF65-F5344CB8AC3E}">
        <p14:creationId xmlns:p14="http://schemas.microsoft.com/office/powerpoint/2010/main" val="2904056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26</a:t>
            </a:fld>
            <a:endParaRPr lang="en-US"/>
          </a:p>
        </p:txBody>
      </p:sp>
    </p:spTree>
    <p:extLst>
      <p:ext uri="{BB962C8B-B14F-4D97-AF65-F5344CB8AC3E}">
        <p14:creationId xmlns:p14="http://schemas.microsoft.com/office/powerpoint/2010/main" val="2904056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27</a:t>
            </a:fld>
            <a:endParaRPr lang="en-US"/>
          </a:p>
        </p:txBody>
      </p:sp>
    </p:spTree>
    <p:extLst>
      <p:ext uri="{BB962C8B-B14F-4D97-AF65-F5344CB8AC3E}">
        <p14:creationId xmlns:p14="http://schemas.microsoft.com/office/powerpoint/2010/main" val="2536100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It is not unusual for the problem statement and project narrative/description to be in the same section.</a:t>
            </a: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28</a:t>
            </a:fld>
            <a:endParaRPr lang="en-US"/>
          </a:p>
        </p:txBody>
      </p:sp>
    </p:spTree>
    <p:extLst>
      <p:ext uri="{BB962C8B-B14F-4D97-AF65-F5344CB8AC3E}">
        <p14:creationId xmlns:p14="http://schemas.microsoft.com/office/powerpoint/2010/main" val="1915637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29</a:t>
            </a:fld>
            <a:endParaRPr lang="en-US"/>
          </a:p>
        </p:txBody>
      </p:sp>
    </p:spTree>
    <p:extLst>
      <p:ext uri="{BB962C8B-B14F-4D97-AF65-F5344CB8AC3E}">
        <p14:creationId xmlns:p14="http://schemas.microsoft.com/office/powerpoint/2010/main" val="3239403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goals and objectives you</a:t>
            </a:r>
            <a:r>
              <a:rPr lang="en-US" baseline="0" dirty="0"/>
              <a:t> outlined during the development stage?</a:t>
            </a:r>
          </a:p>
          <a:p>
            <a:r>
              <a:rPr lang="en-US" baseline="0" dirty="0"/>
              <a:t>Now you can take those ideas and custom-fit them for the grant application.</a:t>
            </a: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30</a:t>
            </a:fld>
            <a:endParaRPr lang="en-US"/>
          </a:p>
        </p:txBody>
      </p:sp>
    </p:spTree>
    <p:extLst>
      <p:ext uri="{BB962C8B-B14F-4D97-AF65-F5344CB8AC3E}">
        <p14:creationId xmlns:p14="http://schemas.microsoft.com/office/powerpoint/2010/main" val="137444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3</a:t>
            </a:fld>
            <a:endParaRPr lang="en-US"/>
          </a:p>
        </p:txBody>
      </p:sp>
    </p:spTree>
    <p:extLst>
      <p:ext uri="{BB962C8B-B14F-4D97-AF65-F5344CB8AC3E}">
        <p14:creationId xmlns:p14="http://schemas.microsoft.com/office/powerpoint/2010/main" val="3842637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31</a:t>
            </a:fld>
            <a:endParaRPr lang="en-US"/>
          </a:p>
        </p:txBody>
      </p:sp>
    </p:spTree>
    <p:extLst>
      <p:ext uri="{BB962C8B-B14F-4D97-AF65-F5344CB8AC3E}">
        <p14:creationId xmlns:p14="http://schemas.microsoft.com/office/powerpoint/2010/main" val="2399846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32</a:t>
            </a:fld>
            <a:endParaRPr lang="en-US"/>
          </a:p>
        </p:txBody>
      </p:sp>
    </p:spTree>
    <p:extLst>
      <p:ext uri="{BB962C8B-B14F-4D97-AF65-F5344CB8AC3E}">
        <p14:creationId xmlns:p14="http://schemas.microsoft.com/office/powerpoint/2010/main" val="401956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33</a:t>
            </a:fld>
            <a:endParaRPr lang="en-US"/>
          </a:p>
        </p:txBody>
      </p:sp>
    </p:spTree>
    <p:extLst>
      <p:ext uri="{BB962C8B-B14F-4D97-AF65-F5344CB8AC3E}">
        <p14:creationId xmlns:p14="http://schemas.microsoft.com/office/powerpoint/2010/main" val="3694586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34</a:t>
            </a:fld>
            <a:endParaRPr lang="en-US"/>
          </a:p>
        </p:txBody>
      </p:sp>
    </p:spTree>
    <p:extLst>
      <p:ext uri="{BB962C8B-B14F-4D97-AF65-F5344CB8AC3E}">
        <p14:creationId xmlns:p14="http://schemas.microsoft.com/office/powerpoint/2010/main" val="1275511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36</a:t>
            </a:fld>
            <a:endParaRPr lang="en-US"/>
          </a:p>
        </p:txBody>
      </p:sp>
    </p:spTree>
    <p:extLst>
      <p:ext uri="{BB962C8B-B14F-4D97-AF65-F5344CB8AC3E}">
        <p14:creationId xmlns:p14="http://schemas.microsoft.com/office/powerpoint/2010/main" val="4028954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37</a:t>
            </a:fld>
            <a:endParaRPr lang="en-US"/>
          </a:p>
        </p:txBody>
      </p:sp>
    </p:spTree>
    <p:extLst>
      <p:ext uri="{BB962C8B-B14F-4D97-AF65-F5344CB8AC3E}">
        <p14:creationId xmlns:p14="http://schemas.microsoft.com/office/powerpoint/2010/main" val="4126812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38</a:t>
            </a:fld>
            <a:endParaRPr lang="en-US"/>
          </a:p>
        </p:txBody>
      </p:sp>
    </p:spTree>
    <p:extLst>
      <p:ext uri="{BB962C8B-B14F-4D97-AF65-F5344CB8AC3E}">
        <p14:creationId xmlns:p14="http://schemas.microsoft.com/office/powerpoint/2010/main" val="677382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Those are all the components</a:t>
            </a:r>
            <a:r>
              <a:rPr lang="en-US" baseline="0" dirty="0"/>
              <a:t> of a typical grant application.</a:t>
            </a:r>
          </a:p>
          <a:p>
            <a:r>
              <a:rPr lang="en-US" baseline="0" dirty="0"/>
              <a:t>2. Leaving any of those out can get an application rejected before anyone even reads it.</a:t>
            </a:r>
          </a:p>
          <a:p>
            <a:r>
              <a:rPr lang="en-US" baseline="0" dirty="0"/>
              <a:t>	EXAMPLE: DAC</a:t>
            </a:r>
          </a:p>
          <a:p>
            <a:r>
              <a:rPr lang="en-US" baseline="0" dirty="0"/>
              <a:t>	</a:t>
            </a:r>
          </a:p>
          <a:p>
            <a:r>
              <a:rPr lang="en-US" baseline="0" dirty="0"/>
              <a:t>	The first thing we, as program specialists, do is check the applications to see if all sections are 	completed and the attachments are attached. </a:t>
            </a:r>
          </a:p>
          <a:p>
            <a:r>
              <a:rPr lang="en-US" baseline="0" dirty="0"/>
              <a:t>	It anything is missing, it is rejected and not even reviewed further. Never even gets entered into the 	computer database.</a:t>
            </a:r>
          </a:p>
          <a:p>
            <a:endParaRPr lang="en-US" baseline="0" dirty="0"/>
          </a:p>
          <a:p>
            <a:r>
              <a:rPr lang="en-US" baseline="0" dirty="0"/>
              <a:t>3. What a waste of time and effort! </a:t>
            </a:r>
          </a:p>
          <a:p>
            <a:r>
              <a:rPr lang="en-US" baseline="0" dirty="0"/>
              <a:t>4. Those are things that will get your application dismissed without review. Now we are going to talk about a few things that can have a negative impact on your application – even if what you turn in is complete.</a:t>
            </a:r>
          </a:p>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39</a:t>
            </a:fld>
            <a:endParaRPr lang="en-US"/>
          </a:p>
        </p:txBody>
      </p:sp>
    </p:spTree>
    <p:extLst>
      <p:ext uri="{BB962C8B-B14F-4D97-AF65-F5344CB8AC3E}">
        <p14:creationId xmlns:p14="http://schemas.microsoft.com/office/powerpoint/2010/main" val="3891431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is really the no-duh</a:t>
            </a:r>
            <a:r>
              <a:rPr lang="en-US" baseline="0" dirty="0"/>
              <a:t> stuff – but some of the most common mistakes applicants make and I can’t send you away from “Prep for Success” without mentioning them.</a:t>
            </a: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40</a:t>
            </a:fld>
            <a:endParaRPr lang="en-US"/>
          </a:p>
        </p:txBody>
      </p:sp>
    </p:spTree>
    <p:extLst>
      <p:ext uri="{BB962C8B-B14F-4D97-AF65-F5344CB8AC3E}">
        <p14:creationId xmlns:p14="http://schemas.microsoft.com/office/powerpoint/2010/main" val="3842637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41</a:t>
            </a:fld>
            <a:endParaRPr lang="en-US"/>
          </a:p>
        </p:txBody>
      </p:sp>
    </p:spTree>
    <p:extLst>
      <p:ext uri="{BB962C8B-B14F-4D97-AF65-F5344CB8AC3E}">
        <p14:creationId xmlns:p14="http://schemas.microsoft.com/office/powerpoint/2010/main" val="25011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1BF8D16B-7A93-4BBF-96A7-E9E14D2DFE4E}" type="slidenum">
              <a:rPr lang="en-US" smtClean="0"/>
              <a:t>4</a:t>
            </a:fld>
            <a:endParaRPr lang="en-US"/>
          </a:p>
        </p:txBody>
      </p:sp>
    </p:spTree>
    <p:extLst>
      <p:ext uri="{BB962C8B-B14F-4D97-AF65-F5344CB8AC3E}">
        <p14:creationId xmlns:p14="http://schemas.microsoft.com/office/powerpoint/2010/main" val="733152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have had grant</a:t>
            </a:r>
            <a:r>
              <a:rPr lang="en-US" baseline="0" dirty="0"/>
              <a:t> Boards that have gone ahead and funded agencies that have left out components of their applications. Those agencies are usually the ones with the worst compliance issues – incomplete work at the beginning meant incomplete work later.</a:t>
            </a:r>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42</a:t>
            </a:fld>
            <a:endParaRPr lang="en-US"/>
          </a:p>
        </p:txBody>
      </p:sp>
    </p:spTree>
    <p:extLst>
      <p:ext uri="{BB962C8B-B14F-4D97-AF65-F5344CB8AC3E}">
        <p14:creationId xmlns:p14="http://schemas.microsoft.com/office/powerpoint/2010/main" val="2816458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8D16B-7A93-4BBF-96A7-E9E14D2DFE4E}" type="slidenum">
              <a:rPr lang="en-US" smtClean="0"/>
              <a:t>43</a:t>
            </a:fld>
            <a:endParaRPr lang="en-US"/>
          </a:p>
        </p:txBody>
      </p:sp>
    </p:spTree>
    <p:extLst>
      <p:ext uri="{BB962C8B-B14F-4D97-AF65-F5344CB8AC3E}">
        <p14:creationId xmlns:p14="http://schemas.microsoft.com/office/powerpoint/2010/main" val="705381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46</a:t>
            </a:fld>
            <a:endParaRPr lang="en-US"/>
          </a:p>
        </p:txBody>
      </p:sp>
    </p:spTree>
    <p:extLst>
      <p:ext uri="{BB962C8B-B14F-4D97-AF65-F5344CB8AC3E}">
        <p14:creationId xmlns:p14="http://schemas.microsoft.com/office/powerpoint/2010/main" val="627466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47</a:t>
            </a:fld>
            <a:endParaRPr lang="en-US"/>
          </a:p>
        </p:txBody>
      </p:sp>
    </p:spTree>
    <p:extLst>
      <p:ext uri="{BB962C8B-B14F-4D97-AF65-F5344CB8AC3E}">
        <p14:creationId xmlns:p14="http://schemas.microsoft.com/office/powerpoint/2010/main" val="1150160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8D16B-7A93-4BBF-96A7-E9E14D2DFE4E}" type="slidenum">
              <a:rPr lang="en-US" smtClean="0"/>
              <a:t>48</a:t>
            </a:fld>
            <a:endParaRPr lang="en-US"/>
          </a:p>
        </p:txBody>
      </p:sp>
    </p:spTree>
    <p:extLst>
      <p:ext uri="{BB962C8B-B14F-4D97-AF65-F5344CB8AC3E}">
        <p14:creationId xmlns:p14="http://schemas.microsoft.com/office/powerpoint/2010/main" val="3157963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3322B-EEE3-4825-A770-B8A3583FD1E5}" type="slidenum">
              <a:rPr lang="en-US" smtClean="0"/>
              <a:t>53</a:t>
            </a:fld>
            <a:endParaRPr lang="en-US"/>
          </a:p>
        </p:txBody>
      </p:sp>
    </p:spTree>
    <p:extLst>
      <p:ext uri="{BB962C8B-B14F-4D97-AF65-F5344CB8AC3E}">
        <p14:creationId xmlns:p14="http://schemas.microsoft.com/office/powerpoint/2010/main" val="2020325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3322B-EEE3-4825-A770-B8A3583FD1E5}" type="slidenum">
              <a:rPr lang="en-US" smtClean="0"/>
              <a:t>54</a:t>
            </a:fld>
            <a:endParaRPr lang="en-US"/>
          </a:p>
        </p:txBody>
      </p:sp>
    </p:spTree>
    <p:extLst>
      <p:ext uri="{BB962C8B-B14F-4D97-AF65-F5344CB8AC3E}">
        <p14:creationId xmlns:p14="http://schemas.microsoft.com/office/powerpoint/2010/main" val="3817585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3322B-EEE3-4825-A770-B8A3583FD1E5}" type="slidenum">
              <a:rPr lang="en-US" smtClean="0"/>
              <a:t>55</a:t>
            </a:fld>
            <a:endParaRPr lang="en-US"/>
          </a:p>
        </p:txBody>
      </p:sp>
    </p:spTree>
    <p:extLst>
      <p:ext uri="{BB962C8B-B14F-4D97-AF65-F5344CB8AC3E}">
        <p14:creationId xmlns:p14="http://schemas.microsoft.com/office/powerpoint/2010/main" val="2218257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3322B-EEE3-4825-A770-B8A3583FD1E5}" type="slidenum">
              <a:rPr lang="en-US" smtClean="0"/>
              <a:t>56</a:t>
            </a:fld>
            <a:endParaRPr lang="en-US"/>
          </a:p>
        </p:txBody>
      </p:sp>
    </p:spTree>
    <p:extLst>
      <p:ext uri="{BB962C8B-B14F-4D97-AF65-F5344CB8AC3E}">
        <p14:creationId xmlns:p14="http://schemas.microsoft.com/office/powerpoint/2010/main" val="3599481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3322B-EEE3-4825-A770-B8A3583FD1E5}" type="slidenum">
              <a:rPr lang="en-US" smtClean="0"/>
              <a:t>57</a:t>
            </a:fld>
            <a:endParaRPr lang="en-US"/>
          </a:p>
        </p:txBody>
      </p:sp>
    </p:spTree>
    <p:extLst>
      <p:ext uri="{BB962C8B-B14F-4D97-AF65-F5344CB8AC3E}">
        <p14:creationId xmlns:p14="http://schemas.microsoft.com/office/powerpoint/2010/main" val="27750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F55D-B733-4098-8F3A-12EF3E5A0B48}" type="slidenum">
              <a:rPr lang="en-US" smtClean="0"/>
              <a:t>5</a:t>
            </a:fld>
            <a:endParaRPr lang="en-US"/>
          </a:p>
        </p:txBody>
      </p:sp>
    </p:spTree>
    <p:extLst>
      <p:ext uri="{BB962C8B-B14F-4D97-AF65-F5344CB8AC3E}">
        <p14:creationId xmlns:p14="http://schemas.microsoft.com/office/powerpoint/2010/main" val="1968332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69E23-6873-45F3-A99D-445E4C9E8276}" type="slidenum">
              <a:rPr lang="en-US" smtClean="0"/>
              <a:t>61</a:t>
            </a:fld>
            <a:endParaRPr lang="en-US"/>
          </a:p>
        </p:txBody>
      </p:sp>
    </p:spTree>
    <p:extLst>
      <p:ext uri="{BB962C8B-B14F-4D97-AF65-F5344CB8AC3E}">
        <p14:creationId xmlns:p14="http://schemas.microsoft.com/office/powerpoint/2010/main" val="178217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5F55D-B733-4098-8F3A-12EF3E5A0B48}" type="slidenum">
              <a:rPr lang="en-US" smtClean="0"/>
              <a:t>6</a:t>
            </a:fld>
            <a:endParaRPr lang="en-US"/>
          </a:p>
        </p:txBody>
      </p:sp>
    </p:spTree>
    <p:extLst>
      <p:ext uri="{BB962C8B-B14F-4D97-AF65-F5344CB8AC3E}">
        <p14:creationId xmlns:p14="http://schemas.microsoft.com/office/powerpoint/2010/main" val="341995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5F55D-B733-4098-8F3A-12EF3E5A0B48}" type="slidenum">
              <a:rPr lang="en-US" smtClean="0"/>
              <a:t>7</a:t>
            </a:fld>
            <a:endParaRPr lang="en-US"/>
          </a:p>
        </p:txBody>
      </p:sp>
    </p:spTree>
    <p:extLst>
      <p:ext uri="{BB962C8B-B14F-4D97-AF65-F5344CB8AC3E}">
        <p14:creationId xmlns:p14="http://schemas.microsoft.com/office/powerpoint/2010/main" val="413964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5F55D-B733-4098-8F3A-12EF3E5A0B48}" type="slidenum">
              <a:rPr lang="en-US" smtClean="0"/>
              <a:t>8</a:t>
            </a:fld>
            <a:endParaRPr lang="en-US"/>
          </a:p>
        </p:txBody>
      </p:sp>
    </p:spTree>
    <p:extLst>
      <p:ext uri="{BB962C8B-B14F-4D97-AF65-F5344CB8AC3E}">
        <p14:creationId xmlns:p14="http://schemas.microsoft.com/office/powerpoint/2010/main" val="150351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F55D-B733-4098-8F3A-12EF3E5A0B48}" type="slidenum">
              <a:rPr lang="en-US" smtClean="0"/>
              <a:t>9</a:t>
            </a:fld>
            <a:endParaRPr lang="en-US"/>
          </a:p>
        </p:txBody>
      </p:sp>
    </p:spTree>
    <p:extLst>
      <p:ext uri="{BB962C8B-B14F-4D97-AF65-F5344CB8AC3E}">
        <p14:creationId xmlns:p14="http://schemas.microsoft.com/office/powerpoint/2010/main" val="71824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2767FE-AEDB-4CC4-841D-F851A7DC898B}" type="datetimeFigureOut">
              <a:rPr lang="en-US" smtClean="0"/>
              <a:t>1/6/2026</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00AC562D-3BAD-4949-82A5-9996E0E5AA4C}"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767FE-AEDB-4CC4-841D-F851A7DC898B}"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562D-3BAD-4949-82A5-9996E0E5AA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767FE-AEDB-4CC4-841D-F851A7DC898B}"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00AC562D-3BAD-4949-82A5-9996E0E5AA4C}"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767FE-AEDB-4CC4-841D-F851A7DC898B}"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C562D-3BAD-4949-82A5-9996E0E5AA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2767FE-AEDB-4CC4-841D-F851A7DC898B}" type="datetimeFigureOut">
              <a:rPr lang="en-US" smtClean="0"/>
              <a:t>1/6/2026</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00AC562D-3BAD-4949-82A5-9996E0E5AA4C}"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2767FE-AEDB-4CC4-841D-F851A7DC898B}"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562D-3BAD-4949-82A5-9996E0E5AA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2767FE-AEDB-4CC4-841D-F851A7DC898B}"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C562D-3BAD-4949-82A5-9996E0E5AA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2767FE-AEDB-4CC4-841D-F851A7DC898B}"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C562D-3BAD-4949-82A5-9996E0E5AA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767FE-AEDB-4CC4-841D-F851A7DC898B}"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C562D-3BAD-4949-82A5-9996E0E5AA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2767FE-AEDB-4CC4-841D-F851A7DC898B}"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562D-3BAD-4949-82A5-9996E0E5AA4C}"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AB2767FE-AEDB-4CC4-841D-F851A7DC898B}"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C562D-3BAD-4949-82A5-9996E0E5AA4C}"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B2767FE-AEDB-4CC4-841D-F851A7DC898B}" type="datetimeFigureOut">
              <a:rPr lang="en-US" smtClean="0"/>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0AC562D-3BAD-4949-82A5-9996E0E5AA4C}"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k.gov/osbi/Publications/Crime_Statistic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hyperlink" Target="http://www.fbi.gov/about-us/cjis/ucr/ucr" TargetMode="External"/><Relationship Id="rId4" Type="http://schemas.openxmlformats.org/officeDocument/2006/relationships/hyperlink" Target="http://www.disastercenter.com/crime/okcrimn.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eighborhoodscout.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hyperlink" Target="http://bjs.ojp.usdoj.gov/" TargetMode="External"/><Relationship Id="rId4" Type="http://schemas.openxmlformats.org/officeDocument/2006/relationships/hyperlink" Target="http://spotcrime.com/o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edgov.dnb.com/webfor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hyperlink" Target="http://www.ccr.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hyperlink" Target="http://www.ok.gov/da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dictionary.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merriam-webster.co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cr.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odcr.com/" TargetMode="External"/><Relationship Id="rId2" Type="http://schemas.openxmlformats.org/officeDocument/2006/relationships/hyperlink" Target="http://www.oscn.net/" TargetMode="Externa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hyperlink" Target="http://www.fbi.gov/about-us/cjis/ucr/ucr" TargetMode="External"/><Relationship Id="rId4" Type="http://schemas.openxmlformats.org/officeDocument/2006/relationships/hyperlink" Target="http://www.ok.gov/osbi"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mn-lt"/>
              </a:rPr>
              <a:t>Grant Writing for Success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92" y="6310952"/>
            <a:ext cx="471371" cy="477191"/>
          </a:xfrm>
          <a:prstGeom prst="rect">
            <a:avLst/>
          </a:prstGeom>
        </p:spPr>
      </p:pic>
      <p:sp>
        <p:nvSpPr>
          <p:cNvPr id="7" name="TextBox 6"/>
          <p:cNvSpPr txBox="1"/>
          <p:nvPr/>
        </p:nvSpPr>
        <p:spPr>
          <a:xfrm>
            <a:off x="609202" y="6577412"/>
            <a:ext cx="8521158" cy="246221"/>
          </a:xfrm>
          <a:prstGeom prst="rect">
            <a:avLst/>
          </a:prstGeom>
          <a:noFill/>
        </p:spPr>
        <p:txBody>
          <a:bodyPr wrap="square" rtlCol="0">
            <a:spAutoFit/>
          </a:bodyPr>
          <a:lstStyle/>
          <a:p>
            <a:r>
              <a:rPr lang="en-US" sz="1000" b="1" dirty="0"/>
              <a:t>Federal Grants Division     District Attorneys Council     421 NW 13</a:t>
            </a:r>
            <a:r>
              <a:rPr lang="en-US" sz="1000" b="1" baseline="30000" dirty="0"/>
              <a:t>th</a:t>
            </a:r>
            <a:r>
              <a:rPr lang="en-US" sz="1000" b="1" dirty="0"/>
              <a:t>, Ste. 290     Oklahoma City, OK 73103     405.264.5008</a:t>
            </a:r>
          </a:p>
        </p:txBody>
      </p:sp>
    </p:spTree>
    <p:extLst>
      <p:ext uri="{BB962C8B-B14F-4D97-AF65-F5344CB8AC3E}">
        <p14:creationId xmlns:p14="http://schemas.microsoft.com/office/powerpoint/2010/main" val="169621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Keep in Mind</a:t>
            </a:r>
          </a:p>
          <a:p>
            <a:pPr lvl="1"/>
            <a:r>
              <a:rPr lang="en-US" dirty="0"/>
              <a:t>Decision Makers - Who makes the funding decisions?</a:t>
            </a:r>
          </a:p>
          <a:p>
            <a:pPr lvl="1"/>
            <a:r>
              <a:rPr lang="en-US" dirty="0"/>
              <a:t>Eligibility – Who can apply?</a:t>
            </a:r>
          </a:p>
          <a:p>
            <a:pPr lvl="1"/>
            <a:r>
              <a:rPr lang="en-US" dirty="0"/>
              <a:t>Grant Purpose Areas – What does this grant fund?</a:t>
            </a:r>
          </a:p>
          <a:p>
            <a:pPr lvl="1"/>
            <a:r>
              <a:rPr lang="en-US" dirty="0"/>
              <a:t>Grant Priorities – Is this grant the best fit for my project? </a:t>
            </a:r>
          </a:p>
          <a:p>
            <a:pPr lvl="1"/>
            <a:r>
              <a:rPr lang="en-US" dirty="0"/>
              <a:t>Allowable expenses – What the grant can buy?</a:t>
            </a:r>
          </a:p>
          <a:p>
            <a:pPr lvl="1"/>
            <a:r>
              <a:rPr lang="en-US" dirty="0"/>
              <a:t>Allowable activities – What you can do with the money?</a:t>
            </a:r>
          </a:p>
          <a:p>
            <a:pPr lvl="1"/>
            <a:r>
              <a:rPr lang="en-US" dirty="0"/>
              <a:t>Award amount – How much is available?</a:t>
            </a:r>
          </a:p>
          <a:p>
            <a:pPr lvl="1"/>
            <a:r>
              <a:rPr lang="en-US" dirty="0"/>
              <a:t>Restrictions – What can you NOT do? </a:t>
            </a:r>
          </a:p>
          <a:p>
            <a:pPr lvl="1"/>
            <a:r>
              <a:rPr lang="en-US" dirty="0"/>
              <a:t>Partnerships – What is required? </a:t>
            </a:r>
          </a:p>
          <a:p>
            <a:pPr lvl="1"/>
            <a:r>
              <a:rPr lang="en-US" dirty="0"/>
              <a:t>Deadlines – What are the deadlines?</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dirty="0">
                <a:latin typeface="+mn-lt"/>
              </a:rPr>
              <a:t>Grant Criteria</a:t>
            </a:r>
          </a:p>
        </p:txBody>
      </p:sp>
      <p:pic>
        <p:nvPicPr>
          <p:cNvPr id="3074" name="Picture 2" descr="C:\Documents and Settings\robersont\Local Settings\Temporary Internet Files\Content.IE5\E32HWYJG\MC900012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6232" y="4572000"/>
            <a:ext cx="2663495" cy="177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1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Before and After</a:t>
            </a:r>
          </a:p>
        </p:txBody>
      </p:sp>
      <p:sp>
        <p:nvSpPr>
          <p:cNvPr id="2" name="Content Placeholder 1"/>
          <p:cNvSpPr>
            <a:spLocks noGrp="1"/>
          </p:cNvSpPr>
          <p:nvPr>
            <p:ph idx="1"/>
          </p:nvPr>
        </p:nvSpPr>
        <p:spPr/>
        <p:txBody>
          <a:bodyPr>
            <a:normAutofit/>
          </a:bodyPr>
          <a:lstStyle/>
          <a:p>
            <a:r>
              <a:rPr lang="en-US" b="1" dirty="0"/>
              <a:t>Before the grant, </a:t>
            </a:r>
            <a:r>
              <a:rPr lang="en-US" dirty="0"/>
              <a:t>the grant contact person </a:t>
            </a:r>
            <a:r>
              <a:rPr lang="en-US" u="sng" dirty="0"/>
              <a:t>can</a:t>
            </a:r>
            <a:r>
              <a:rPr lang="en-US" dirty="0"/>
              <a:t> provide you with specific technical assistance about a project, such as</a:t>
            </a:r>
          </a:p>
          <a:p>
            <a:pPr lvl="1"/>
            <a:r>
              <a:rPr lang="en-US" dirty="0"/>
              <a:t>Key points to include in the narrative, budget, justifications</a:t>
            </a:r>
          </a:p>
          <a:p>
            <a:pPr lvl="1"/>
            <a:r>
              <a:rPr lang="en-US" dirty="0"/>
              <a:t>Specific goals and objectives</a:t>
            </a:r>
          </a:p>
          <a:p>
            <a:pPr lvl="1"/>
            <a:endParaRPr lang="en-US" dirty="0"/>
          </a:p>
          <a:p>
            <a:r>
              <a:rPr lang="en-US" b="1" dirty="0"/>
              <a:t>After the application is open</a:t>
            </a:r>
            <a:r>
              <a:rPr lang="en-US" dirty="0"/>
              <a:t>, the grant contact person: </a:t>
            </a:r>
          </a:p>
          <a:p>
            <a:pPr lvl="1"/>
            <a:r>
              <a:rPr lang="en-US" dirty="0"/>
              <a:t>Can tell you if a project seems allowable</a:t>
            </a:r>
          </a:p>
          <a:p>
            <a:pPr lvl="1"/>
            <a:r>
              <a:rPr lang="en-US" dirty="0"/>
              <a:t>Can tell you if a budget item is allowable</a:t>
            </a:r>
          </a:p>
          <a:p>
            <a:pPr lvl="1"/>
            <a:r>
              <a:rPr lang="en-US" u="sng" dirty="0"/>
              <a:t>Cannot</a:t>
            </a:r>
            <a:r>
              <a:rPr lang="en-US" dirty="0"/>
              <a:t> provide the technical assistance above</a:t>
            </a:r>
          </a:p>
          <a:p>
            <a:pPr lvl="1"/>
            <a:r>
              <a:rPr lang="en-US" u="sng" dirty="0"/>
              <a:t>Cannot</a:t>
            </a:r>
            <a:r>
              <a:rPr lang="en-US" dirty="0"/>
              <a:t> tell you whether or not a project “would” be funded</a:t>
            </a:r>
          </a:p>
          <a:p>
            <a:pPr lvl="1"/>
            <a:r>
              <a:rPr lang="en-US" u="sng" dirty="0"/>
              <a:t>Cannot</a:t>
            </a:r>
            <a:r>
              <a:rPr lang="en-US" dirty="0"/>
              <a:t> review applications prior to submission to make sure 	         all requirements are included </a:t>
            </a:r>
          </a:p>
          <a:p>
            <a:pPr lvl="1"/>
            <a:endParaRPr lang="en-US" dirty="0"/>
          </a:p>
          <a:p>
            <a:pPr marL="457200" lvl="1" indent="0">
              <a:buNone/>
            </a:pPr>
            <a:endParaRPr lang="en-US" dirty="0">
              <a:solidFill>
                <a:schemeClr val="tx1"/>
              </a:solidFill>
            </a:endParaRPr>
          </a:p>
          <a:p>
            <a:pPr lvl="1"/>
            <a:endParaRPr lang="en-US" dirty="0">
              <a:solidFill>
                <a:schemeClr val="tx1"/>
              </a:solidFill>
            </a:endParaRPr>
          </a:p>
          <a:p>
            <a:endParaRPr lang="en-US" dirty="0"/>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9929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Devil is in the Details</a:t>
            </a:r>
          </a:p>
        </p:txBody>
      </p:sp>
      <p:sp>
        <p:nvSpPr>
          <p:cNvPr id="3" name="Text Placeholder 2"/>
          <p:cNvSpPr>
            <a:spLocks noGrp="1"/>
          </p:cNvSpPr>
          <p:nvPr>
            <p:ph type="body" idx="1"/>
          </p:nvPr>
        </p:nvSpPr>
        <p:spPr/>
        <p:txBody>
          <a:bodyPr/>
          <a:lstStyle/>
          <a:p>
            <a:r>
              <a:rPr lang="en-US" dirty="0"/>
              <a:t>Grant Application Basics</a:t>
            </a:r>
          </a:p>
        </p:txBody>
      </p:sp>
    </p:spTree>
    <p:extLst>
      <p:ext uri="{BB962C8B-B14F-4D97-AF65-F5344CB8AC3E}">
        <p14:creationId xmlns:p14="http://schemas.microsoft.com/office/powerpoint/2010/main" val="28802455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Read the Materials</a:t>
            </a:r>
          </a:p>
        </p:txBody>
      </p:sp>
      <p:sp>
        <p:nvSpPr>
          <p:cNvPr id="2" name="Content Placeholder 1"/>
          <p:cNvSpPr>
            <a:spLocks noGrp="1"/>
          </p:cNvSpPr>
          <p:nvPr>
            <p:ph idx="1"/>
          </p:nvPr>
        </p:nvSpPr>
        <p:spPr/>
        <p:txBody>
          <a:bodyPr>
            <a:normAutofit/>
          </a:bodyPr>
          <a:lstStyle/>
          <a:p>
            <a:r>
              <a:rPr lang="en-US" dirty="0">
                <a:solidFill>
                  <a:schemeClr val="tx1"/>
                </a:solidFill>
              </a:rPr>
              <a:t>Only start completing the application AFTER you’ve read everything….TWICE</a:t>
            </a:r>
          </a:p>
          <a:p>
            <a:pPr lvl="1">
              <a:buClr>
                <a:srgbClr val="ABB19F"/>
              </a:buClr>
            </a:pPr>
            <a:r>
              <a:rPr lang="en-US" sz="2100" dirty="0">
                <a:solidFill>
                  <a:prstClr val="black"/>
                </a:solidFill>
              </a:rPr>
              <a:t>Read it once for content</a:t>
            </a:r>
          </a:p>
          <a:p>
            <a:pPr lvl="1">
              <a:buClr>
                <a:srgbClr val="ABB19F"/>
              </a:buClr>
            </a:pPr>
            <a:r>
              <a:rPr lang="en-US" sz="2100" dirty="0">
                <a:solidFill>
                  <a:prstClr val="black"/>
                </a:solidFill>
              </a:rPr>
              <a:t>Read it a second time with a highlighter</a:t>
            </a:r>
            <a:endParaRPr lang="en-US" dirty="0">
              <a:solidFill>
                <a:schemeClr val="tx1"/>
              </a:solidFill>
            </a:endParaRPr>
          </a:p>
          <a:p>
            <a:endParaRPr lang="en-US" dirty="0">
              <a:solidFill>
                <a:schemeClr val="tx1"/>
              </a:solidFill>
            </a:endParaRPr>
          </a:p>
          <a:p>
            <a:r>
              <a:rPr lang="en-US" dirty="0">
                <a:solidFill>
                  <a:schemeClr val="tx1"/>
                </a:solidFill>
              </a:rPr>
              <a:t>If you have questions regarding eligibility, allowable expenses, or anything else – call the contact person for the grant</a:t>
            </a:r>
          </a:p>
          <a:p>
            <a:pPr lvl="1"/>
            <a:r>
              <a:rPr lang="en-US" dirty="0">
                <a:solidFill>
                  <a:schemeClr val="tx1"/>
                </a:solidFill>
              </a:rPr>
              <a:t>Funders would rather answer a question up front than have to reject a grant for a preventable reason like eligibility or unallowable requests</a:t>
            </a:r>
          </a:p>
          <a:p>
            <a:pPr marL="457200" lvl="1" indent="0">
              <a:buNone/>
            </a:pPr>
            <a:endParaRPr lang="en-US" dirty="0">
              <a:solidFill>
                <a:schemeClr val="tx1"/>
              </a:solidFill>
            </a:endParaRPr>
          </a:p>
          <a:p>
            <a:pPr lvl="1"/>
            <a:endParaRPr lang="en-US" dirty="0">
              <a:solidFill>
                <a:schemeClr val="tx1"/>
              </a:solidFill>
            </a:endParaRPr>
          </a:p>
          <a:p>
            <a:endParaRPr lang="en-US" dirty="0"/>
          </a:p>
          <a:p>
            <a:pPr marL="109728" indent="0">
              <a:buNone/>
            </a:pPr>
            <a:endParaRPr lang="en-US" dirty="0"/>
          </a:p>
          <a:p>
            <a:pPr marL="109728" indent="0">
              <a:buNone/>
            </a:pPr>
            <a:endParaRPr lang="en-US" dirty="0"/>
          </a:p>
        </p:txBody>
      </p:sp>
      <p:pic>
        <p:nvPicPr>
          <p:cNvPr id="5" name="Picture 2" descr="C:\Documents and Settings\robersont\Local Settings\Temporary Internet Files\Content.IE5\HFX0680Z\MC9003897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676400"/>
            <a:ext cx="1266018" cy="222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6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Pieces of the Puzzle</a:t>
            </a:r>
          </a:p>
        </p:txBody>
      </p:sp>
      <p:sp>
        <p:nvSpPr>
          <p:cNvPr id="2" name="Content Placeholder 1"/>
          <p:cNvSpPr>
            <a:spLocks noGrp="1"/>
          </p:cNvSpPr>
          <p:nvPr>
            <p:ph idx="1"/>
          </p:nvPr>
        </p:nvSpPr>
        <p:spPr>
          <a:xfrm>
            <a:off x="457200" y="1676400"/>
            <a:ext cx="7848600" cy="4648200"/>
          </a:xfrm>
        </p:spPr>
        <p:txBody>
          <a:bodyPr>
            <a:normAutofit/>
          </a:bodyPr>
          <a:lstStyle/>
          <a:p>
            <a:r>
              <a:rPr lang="en-US" dirty="0"/>
              <a:t>Applications generally include:</a:t>
            </a:r>
          </a:p>
          <a:p>
            <a:pPr lvl="1"/>
            <a:r>
              <a:rPr lang="en-US" dirty="0"/>
              <a:t>Problem Statement</a:t>
            </a:r>
          </a:p>
          <a:p>
            <a:pPr lvl="1"/>
            <a:r>
              <a:rPr lang="en-US" dirty="0"/>
              <a:t>Project Narrative/Description</a:t>
            </a:r>
          </a:p>
          <a:p>
            <a:pPr lvl="1"/>
            <a:r>
              <a:rPr lang="en-US" dirty="0"/>
              <a:t>Goals and Objectives</a:t>
            </a:r>
          </a:p>
          <a:p>
            <a:pPr lvl="1"/>
            <a:r>
              <a:rPr lang="en-US" dirty="0"/>
              <a:t>Budget</a:t>
            </a:r>
          </a:p>
          <a:p>
            <a:pPr lvl="1"/>
            <a:r>
              <a:rPr lang="en-US" dirty="0"/>
              <a:t>Attachments</a:t>
            </a:r>
          </a:p>
          <a:p>
            <a:pPr lvl="1"/>
            <a:endParaRPr lang="en-US" dirty="0"/>
          </a:p>
          <a:p>
            <a:pPr lvl="1"/>
            <a:endParaRPr lang="en-US" dirty="0"/>
          </a:p>
          <a:p>
            <a:pPr lvl="1"/>
            <a:endParaRPr lang="en-US" dirty="0"/>
          </a:p>
          <a:p>
            <a:pPr marL="393192" lvl="1" indent="0">
              <a:buNone/>
            </a:pPr>
            <a:endParaRPr lang="en-US" dirty="0"/>
          </a:p>
          <a:p>
            <a:endParaRPr lang="en-US" dirty="0"/>
          </a:p>
          <a:p>
            <a:pPr lvl="1"/>
            <a:endParaRPr lang="en-US" dirty="0"/>
          </a:p>
          <a:p>
            <a:pPr marL="109728" indent="0">
              <a:buNone/>
            </a:pPr>
            <a:endParaRPr lang="en-US" dirty="0"/>
          </a:p>
          <a:p>
            <a:endParaRPr lang="en-US" dirty="0"/>
          </a:p>
          <a:p>
            <a:pPr marL="109728" indent="0">
              <a:buNone/>
            </a:pPr>
            <a:endParaRPr lang="en-US" dirty="0"/>
          </a:p>
        </p:txBody>
      </p:sp>
      <p:pic>
        <p:nvPicPr>
          <p:cNvPr id="25602" name="Picture 2" descr="C:\Documents and Settings\robersont\Local Settings\Temporary Internet Files\Content.IE5\GLNU2G1U\MC9003666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400299"/>
            <a:ext cx="3070991"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Grant Questions</a:t>
            </a:r>
          </a:p>
        </p:txBody>
      </p:sp>
      <p:sp>
        <p:nvSpPr>
          <p:cNvPr id="2" name="Content Placeholder 1"/>
          <p:cNvSpPr>
            <a:spLocks noGrp="1"/>
          </p:cNvSpPr>
          <p:nvPr>
            <p:ph idx="1"/>
          </p:nvPr>
        </p:nvSpPr>
        <p:spPr>
          <a:xfrm>
            <a:off x="457200" y="1524000"/>
            <a:ext cx="8229600" cy="4800600"/>
          </a:xfrm>
        </p:spPr>
        <p:txBody>
          <a:bodyPr>
            <a:normAutofit/>
          </a:bodyPr>
          <a:lstStyle/>
          <a:p>
            <a:r>
              <a:rPr lang="en-US" dirty="0"/>
              <a:t>Questions in the development of a grant project:</a:t>
            </a:r>
          </a:p>
          <a:p>
            <a:pPr lvl="1"/>
            <a:r>
              <a:rPr lang="en-US" dirty="0"/>
              <a:t>What’s the problem?</a:t>
            </a:r>
          </a:p>
          <a:p>
            <a:pPr lvl="2"/>
            <a:r>
              <a:rPr lang="en-US" dirty="0"/>
              <a:t>Identifying a problem or need</a:t>
            </a:r>
          </a:p>
          <a:p>
            <a:pPr lvl="1"/>
            <a:r>
              <a:rPr lang="en-US" dirty="0"/>
              <a:t>How do we fix it?</a:t>
            </a:r>
          </a:p>
          <a:p>
            <a:pPr lvl="2"/>
            <a:r>
              <a:rPr lang="en-US" dirty="0"/>
              <a:t>Identifying a solution to that problem or need</a:t>
            </a:r>
          </a:p>
          <a:p>
            <a:pPr lvl="1"/>
            <a:r>
              <a:rPr lang="en-US" dirty="0"/>
              <a:t>How serious is the problem?</a:t>
            </a:r>
          </a:p>
          <a:p>
            <a:pPr lvl="2"/>
            <a:r>
              <a:rPr lang="en-US" dirty="0"/>
              <a:t>Finding relevant and supportive research </a:t>
            </a:r>
          </a:p>
          <a:p>
            <a:pPr lvl="1"/>
            <a:r>
              <a:rPr lang="en-US" dirty="0"/>
              <a:t>How will it work?</a:t>
            </a:r>
          </a:p>
          <a:p>
            <a:pPr lvl="2"/>
            <a:r>
              <a:rPr lang="en-US" dirty="0"/>
              <a:t>Project development and implementation</a:t>
            </a:r>
          </a:p>
          <a:p>
            <a:pPr lvl="1"/>
            <a:r>
              <a:rPr lang="en-US" dirty="0"/>
              <a:t>How can it be funded?</a:t>
            </a:r>
          </a:p>
          <a:p>
            <a:pPr lvl="2"/>
            <a:r>
              <a:rPr lang="en-US" dirty="0"/>
              <a:t>Funding</a:t>
            </a:r>
          </a:p>
          <a:p>
            <a:pPr marL="393192" lvl="1" indent="0">
              <a:buNone/>
            </a:pPr>
            <a:endParaRPr lang="en-US" dirty="0"/>
          </a:p>
        </p:txBody>
      </p:sp>
      <p:pic>
        <p:nvPicPr>
          <p:cNvPr id="5122" name="Picture 2" descr="C:\Documents and Settings\robersont\Local Settings\Temporary Internet Files\Content.IE5\GQ7CCA6U\MC9004347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990" y="2667000"/>
            <a:ext cx="3428772" cy="342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latin typeface="+mn-lt"/>
              </a:rPr>
              <a:t>Problem Statement/Project Description</a:t>
            </a:r>
          </a:p>
        </p:txBody>
      </p:sp>
      <p:sp>
        <p:nvSpPr>
          <p:cNvPr id="2" name="Content Placeholder 1"/>
          <p:cNvSpPr>
            <a:spLocks noGrp="1"/>
          </p:cNvSpPr>
          <p:nvPr>
            <p:ph idx="1"/>
          </p:nvPr>
        </p:nvSpPr>
        <p:spPr>
          <a:xfrm>
            <a:off x="228600" y="1676400"/>
            <a:ext cx="8229600" cy="4648200"/>
          </a:xfrm>
        </p:spPr>
        <p:txBody>
          <a:bodyPr>
            <a:normAutofit/>
          </a:bodyPr>
          <a:lstStyle/>
          <a:p>
            <a:r>
              <a:rPr lang="en-US" dirty="0"/>
              <a:t>The Problem Statement is exactly what it sounds like – this is the problem/issue your project will address.</a:t>
            </a:r>
          </a:p>
          <a:p>
            <a:endParaRPr lang="en-US" dirty="0"/>
          </a:p>
          <a:p>
            <a:r>
              <a:rPr lang="en-US" dirty="0"/>
              <a:t>The Project Description is what will be done to address the problem. </a:t>
            </a:r>
          </a:p>
          <a:p>
            <a:endParaRPr lang="en-US" dirty="0"/>
          </a:p>
          <a:p>
            <a:r>
              <a:rPr lang="en-US" dirty="0"/>
              <a:t>We’re going to start with the premise that you’ve already identified the problem and answered the grant questions. </a:t>
            </a:r>
          </a:p>
          <a:p>
            <a:endParaRPr lang="en-US" dirty="0"/>
          </a:p>
          <a:p>
            <a:endParaRPr lang="en-US" dirty="0"/>
          </a:p>
        </p:txBody>
      </p:sp>
    </p:spTree>
    <p:extLst>
      <p:ext uri="{BB962C8B-B14F-4D97-AF65-F5344CB8AC3E}">
        <p14:creationId xmlns:p14="http://schemas.microsoft.com/office/powerpoint/2010/main" val="13136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Problem Statement/Project Narrative</a:t>
            </a:r>
          </a:p>
        </p:txBody>
      </p:sp>
      <p:sp>
        <p:nvSpPr>
          <p:cNvPr id="2" name="Content Placeholder 1"/>
          <p:cNvSpPr>
            <a:spLocks noGrp="1"/>
          </p:cNvSpPr>
          <p:nvPr>
            <p:ph idx="1"/>
          </p:nvPr>
        </p:nvSpPr>
        <p:spPr>
          <a:xfrm>
            <a:off x="457200" y="1676400"/>
            <a:ext cx="8229600" cy="4572000"/>
          </a:xfrm>
        </p:spPr>
        <p:txBody>
          <a:bodyPr>
            <a:normAutofit/>
          </a:bodyPr>
          <a:lstStyle/>
          <a:p>
            <a:r>
              <a:rPr lang="en-US" dirty="0"/>
              <a:t>Once the supporting research is gathered – it is time to decide:</a:t>
            </a:r>
          </a:p>
          <a:p>
            <a:pPr lvl="1"/>
            <a:r>
              <a:rPr lang="en-US" dirty="0"/>
              <a:t>How the project will operate</a:t>
            </a:r>
          </a:p>
          <a:p>
            <a:pPr lvl="1"/>
            <a:r>
              <a:rPr lang="en-US" dirty="0"/>
              <a:t>What are the expected outcomes</a:t>
            </a:r>
          </a:p>
          <a:p>
            <a:endParaRPr lang="en-US" dirty="0"/>
          </a:p>
          <a:p>
            <a:r>
              <a:rPr lang="en-US" dirty="0"/>
              <a:t>Goals and Objectives</a:t>
            </a:r>
          </a:p>
          <a:p>
            <a:pPr lvl="1"/>
            <a:r>
              <a:rPr lang="en-US" dirty="0"/>
              <a:t>Goals are broad, general statements</a:t>
            </a:r>
          </a:p>
          <a:p>
            <a:pPr lvl="2"/>
            <a:r>
              <a:rPr lang="en-US" dirty="0"/>
              <a:t>Realistic</a:t>
            </a:r>
          </a:p>
          <a:p>
            <a:pPr lvl="2"/>
            <a:r>
              <a:rPr lang="en-US" dirty="0"/>
              <a:t>Clearly stated</a:t>
            </a:r>
          </a:p>
          <a:p>
            <a:pPr lvl="1"/>
            <a:r>
              <a:rPr lang="en-US" dirty="0"/>
              <a:t>Objectives explain how the goals will be accomplished</a:t>
            </a:r>
          </a:p>
          <a:p>
            <a:pPr lvl="2"/>
            <a:r>
              <a:rPr lang="en-US" dirty="0"/>
              <a:t>Specific actions and timelines</a:t>
            </a:r>
          </a:p>
          <a:p>
            <a:pPr lvl="2"/>
            <a:r>
              <a:rPr lang="en-US" dirty="0"/>
              <a:t>Measurable</a:t>
            </a:r>
          </a:p>
          <a:p>
            <a:pPr marL="109728" indent="0">
              <a:buNone/>
            </a:pPr>
            <a:endParaRPr lang="en-US" dirty="0"/>
          </a:p>
          <a:p>
            <a:pPr marL="0" indent="0">
              <a:buNone/>
            </a:pPr>
            <a:endParaRPr lang="en-US" dirty="0"/>
          </a:p>
          <a:p>
            <a:pPr marL="109728" indent="0">
              <a:buNone/>
            </a:pPr>
            <a:endParaRPr lang="en-US" dirty="0"/>
          </a:p>
        </p:txBody>
      </p:sp>
      <p:pic>
        <p:nvPicPr>
          <p:cNvPr id="17411" name="Picture 3" descr="C:\Documents and Settings\robersont\Local Settings\Temporary Internet Files\Content.IE5\GQ7CCA6U\MC9001957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724400"/>
            <a:ext cx="1725473" cy="18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Goals and Objectives</a:t>
            </a:r>
          </a:p>
        </p:txBody>
      </p:sp>
      <p:sp>
        <p:nvSpPr>
          <p:cNvPr id="2" name="Content Placeholder 1"/>
          <p:cNvSpPr>
            <a:spLocks noGrp="1"/>
          </p:cNvSpPr>
          <p:nvPr>
            <p:ph idx="1"/>
          </p:nvPr>
        </p:nvSpPr>
        <p:spPr>
          <a:xfrm>
            <a:off x="457200" y="1676400"/>
            <a:ext cx="8229600" cy="4572000"/>
          </a:xfrm>
        </p:spPr>
        <p:txBody>
          <a:bodyPr>
            <a:normAutofit/>
          </a:bodyPr>
          <a:lstStyle/>
          <a:p>
            <a:r>
              <a:rPr lang="en-US" dirty="0"/>
              <a:t>Goals and Objectives</a:t>
            </a:r>
          </a:p>
          <a:p>
            <a:pPr lvl="1"/>
            <a:r>
              <a:rPr lang="en-US" dirty="0"/>
              <a:t>Goals are broad, general statements</a:t>
            </a:r>
          </a:p>
          <a:p>
            <a:pPr lvl="2"/>
            <a:r>
              <a:rPr lang="en-US" dirty="0"/>
              <a:t>Realistic</a:t>
            </a:r>
          </a:p>
          <a:p>
            <a:pPr lvl="2"/>
            <a:r>
              <a:rPr lang="en-US" dirty="0"/>
              <a:t>Clearly stated</a:t>
            </a:r>
          </a:p>
          <a:p>
            <a:pPr lvl="1"/>
            <a:r>
              <a:rPr lang="en-US" dirty="0"/>
              <a:t>Objectives explain how the goals will be accomplished</a:t>
            </a:r>
          </a:p>
          <a:p>
            <a:pPr lvl="2"/>
            <a:r>
              <a:rPr lang="en-US" dirty="0"/>
              <a:t>Specific actions and timelines</a:t>
            </a:r>
          </a:p>
          <a:p>
            <a:pPr lvl="2"/>
            <a:r>
              <a:rPr lang="en-US" dirty="0"/>
              <a:t>Measurable</a:t>
            </a:r>
          </a:p>
          <a:p>
            <a:pPr marL="109728" indent="0">
              <a:buNone/>
            </a:pPr>
            <a:endParaRPr lang="en-US" dirty="0"/>
          </a:p>
          <a:p>
            <a:pPr marL="0" indent="0">
              <a:buNone/>
            </a:pPr>
            <a:endParaRPr lang="en-US" dirty="0"/>
          </a:p>
          <a:p>
            <a:pPr marL="109728" indent="0">
              <a:buNone/>
            </a:pPr>
            <a:endParaRPr lang="en-US" dirty="0"/>
          </a:p>
        </p:txBody>
      </p:sp>
      <p:pic>
        <p:nvPicPr>
          <p:cNvPr id="17411" name="Picture 3" descr="C:\Documents and Settings\robersont\Local Settings\Temporary Internet Files\Content.IE5\GQ7CCA6U\MC9001957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724400"/>
            <a:ext cx="1725473" cy="18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481328"/>
            <a:ext cx="8229600" cy="4995672"/>
          </a:xfrm>
        </p:spPr>
        <p:txBody>
          <a:bodyPr>
            <a:normAutofit/>
          </a:bodyPr>
          <a:lstStyle/>
          <a:p>
            <a:r>
              <a:rPr lang="en-US" dirty="0"/>
              <a:t>Where to get stats:</a:t>
            </a:r>
          </a:p>
          <a:p>
            <a:pPr lvl="1"/>
            <a:r>
              <a:rPr lang="en-US" dirty="0">
                <a:hlinkClick r:id="rId3"/>
              </a:rPr>
              <a:t>http://www.ok.gov/osbi/Publications/Crime_Statistics.html</a:t>
            </a:r>
            <a:endParaRPr lang="en-US" dirty="0"/>
          </a:p>
          <a:p>
            <a:pPr lvl="2"/>
            <a:r>
              <a:rPr lang="en-US" dirty="0"/>
              <a:t>Uniform Crime Reports for Oklahoma</a:t>
            </a:r>
          </a:p>
          <a:p>
            <a:pPr marL="630936" lvl="2" indent="0">
              <a:buNone/>
            </a:pPr>
            <a:endParaRPr lang="en-US" dirty="0"/>
          </a:p>
          <a:p>
            <a:pPr lvl="1"/>
            <a:r>
              <a:rPr lang="en-US" dirty="0">
                <a:hlinkClick r:id="rId4"/>
              </a:rPr>
              <a:t>http://www.disastercenter.com/crime/okcrimn.htm</a:t>
            </a:r>
            <a:endParaRPr lang="en-US" dirty="0"/>
          </a:p>
          <a:p>
            <a:pPr lvl="2"/>
            <a:r>
              <a:rPr lang="en-US" dirty="0"/>
              <a:t>Oklahoma crime rates from 1960 onward</a:t>
            </a:r>
          </a:p>
          <a:p>
            <a:pPr lvl="1"/>
            <a:r>
              <a:rPr lang="en-US" dirty="0">
                <a:hlinkClick r:id="rId5"/>
              </a:rPr>
              <a:t>http://www.fbi.gov/about-us/cjis/ucr/ucr</a:t>
            </a:r>
            <a:endParaRPr lang="en-US" dirty="0"/>
          </a:p>
          <a:p>
            <a:pPr lvl="2"/>
            <a:r>
              <a:rPr lang="en-US" dirty="0"/>
              <a:t>FBI website</a:t>
            </a:r>
          </a:p>
          <a:p>
            <a:pPr lvl="2"/>
            <a:r>
              <a:rPr lang="en-US" dirty="0"/>
              <a:t>Lots of different kinds of statistics in convenient PDF formats</a:t>
            </a:r>
          </a:p>
          <a:p>
            <a:pPr marL="914400" lvl="2" indent="0">
              <a:buNone/>
            </a:pPr>
            <a:endParaRPr lang="en-US" dirty="0"/>
          </a:p>
          <a:p>
            <a:pPr marL="630936" lvl="2" indent="0">
              <a:buNone/>
            </a:pPr>
            <a:endParaRPr lang="en-US" dirty="0"/>
          </a:p>
        </p:txBody>
      </p:sp>
      <p:pic>
        <p:nvPicPr>
          <p:cNvPr id="13314" name="Picture 2" descr="C:\Documents and Settings\robersont\Local Settings\Temporary Internet Files\Content.IE5\GQ7CCA6U\MC90034041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220575">
            <a:off x="6520422" y="225264"/>
            <a:ext cx="1527048" cy="185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18454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Welcome</a:t>
            </a:r>
          </a:p>
        </p:txBody>
      </p:sp>
      <p:sp>
        <p:nvSpPr>
          <p:cNvPr id="2" name="Content Placeholder 1"/>
          <p:cNvSpPr>
            <a:spLocks noGrp="1"/>
          </p:cNvSpPr>
          <p:nvPr>
            <p:ph idx="1"/>
          </p:nvPr>
        </p:nvSpPr>
        <p:spPr/>
        <p:txBody>
          <a:bodyPr>
            <a:normAutofit/>
          </a:bodyPr>
          <a:lstStyle/>
          <a:p>
            <a:pPr lvl="0">
              <a:buClr>
                <a:srgbClr val="F4680B"/>
              </a:buClr>
            </a:pPr>
            <a:r>
              <a:rPr lang="en-US" dirty="0">
                <a:solidFill>
                  <a:srgbClr val="55554A"/>
                </a:solidFill>
              </a:rPr>
              <a:t>How many see areas of need within your organization that, </a:t>
            </a:r>
            <a:r>
              <a:rPr lang="en-US" b="1" dirty="0">
                <a:solidFill>
                  <a:srgbClr val="55554A"/>
                </a:solidFill>
              </a:rPr>
              <a:t>IF you had funding</a:t>
            </a:r>
            <a:r>
              <a:rPr lang="en-US" dirty="0">
                <a:solidFill>
                  <a:srgbClr val="55554A"/>
                </a:solidFill>
              </a:rPr>
              <a:t>, could improve the services that you provide?</a:t>
            </a:r>
          </a:p>
          <a:p>
            <a:endParaRPr lang="en-US" dirty="0"/>
          </a:p>
          <a:p>
            <a:pPr lvl="0">
              <a:buClr>
                <a:srgbClr val="F4680B"/>
              </a:buClr>
            </a:pPr>
            <a:r>
              <a:rPr lang="en-US" dirty="0">
                <a:solidFill>
                  <a:srgbClr val="55554A"/>
                </a:solidFill>
              </a:rPr>
              <a:t>As costs to provide services increase, agency budgets are decreasing, and federal funding is decreasing, an excellent grant application can be more important than ever. </a:t>
            </a:r>
          </a:p>
          <a:p>
            <a:endParaRPr lang="en-US" dirty="0"/>
          </a:p>
          <a:p>
            <a:r>
              <a:rPr lang="en-US" dirty="0"/>
              <a:t>This training is designed to provide practical information and interactive activities to assist you in preparing a grant application.  </a:t>
            </a:r>
          </a:p>
          <a:p>
            <a:endParaRPr lang="en-US" dirty="0"/>
          </a:p>
          <a:p>
            <a:endParaRPr lang="en-US" dirty="0"/>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131913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p:txBody>
          <a:bodyPr>
            <a:normAutofit fontScale="92500" lnSpcReduction="10000"/>
          </a:bodyPr>
          <a:lstStyle/>
          <a:p>
            <a:r>
              <a:rPr lang="en-US" dirty="0"/>
              <a:t>Where to get stats:</a:t>
            </a:r>
          </a:p>
          <a:p>
            <a:pPr lvl="1"/>
            <a:r>
              <a:rPr lang="en-US" dirty="0">
                <a:hlinkClick r:id="rId3"/>
              </a:rPr>
              <a:t>http://www.neighborhoodscout.com</a:t>
            </a:r>
            <a:endParaRPr lang="en-US" dirty="0"/>
          </a:p>
          <a:p>
            <a:pPr lvl="2"/>
            <a:r>
              <a:rPr lang="en-US" dirty="0"/>
              <a:t>Can search neighborhood areas for some locations</a:t>
            </a:r>
          </a:p>
          <a:p>
            <a:pPr lvl="2"/>
            <a:r>
              <a:rPr lang="en-US" dirty="0"/>
              <a:t>Can search crime rates for some locations</a:t>
            </a:r>
          </a:p>
          <a:p>
            <a:pPr lvl="2"/>
            <a:r>
              <a:rPr lang="en-US" dirty="0"/>
              <a:t>Not all small communities have complete information</a:t>
            </a:r>
          </a:p>
          <a:p>
            <a:pPr lvl="1"/>
            <a:r>
              <a:rPr lang="en-US" dirty="0">
                <a:hlinkClick r:id="rId4"/>
              </a:rPr>
              <a:t>http://spotcrime.com/ok</a:t>
            </a:r>
            <a:endParaRPr lang="en-US" dirty="0"/>
          </a:p>
          <a:p>
            <a:pPr lvl="2"/>
            <a:r>
              <a:rPr lang="en-US" dirty="0"/>
              <a:t>Contains local maps, crime reports, classifications, and real time interactive maps</a:t>
            </a:r>
          </a:p>
          <a:p>
            <a:pPr lvl="1"/>
            <a:r>
              <a:rPr lang="en-US" dirty="0">
                <a:hlinkClick r:id="rId5"/>
              </a:rPr>
              <a:t>http://bjs.ojp.usdoj.gov/</a:t>
            </a:r>
            <a:endParaRPr lang="en-US" dirty="0"/>
          </a:p>
          <a:p>
            <a:pPr lvl="2"/>
            <a:r>
              <a:rPr lang="en-US" dirty="0"/>
              <a:t>Bureau of Justice Statistics website</a:t>
            </a:r>
          </a:p>
          <a:p>
            <a:pPr lvl="2"/>
            <a:r>
              <a:rPr lang="en-US" dirty="0"/>
              <a:t>TONS of information</a:t>
            </a:r>
          </a:p>
          <a:p>
            <a:pPr lvl="2"/>
            <a:r>
              <a:rPr lang="en-US" dirty="0"/>
              <a:t>Not very user-friendly, but data can be found</a:t>
            </a:r>
          </a:p>
          <a:p>
            <a:pPr lvl="1"/>
            <a:r>
              <a:rPr lang="en-US" dirty="0"/>
              <a:t>PEOPLE</a:t>
            </a:r>
          </a:p>
          <a:p>
            <a:pPr lvl="2"/>
            <a:r>
              <a:rPr lang="en-US" dirty="0"/>
              <a:t>Other agencies and organizations can either provide what you need or point you in the right direction</a:t>
            </a:r>
          </a:p>
          <a:p>
            <a:pPr lvl="2"/>
            <a:endParaRPr lang="en-US" dirty="0"/>
          </a:p>
          <a:p>
            <a:pPr lvl="2"/>
            <a:endParaRPr lang="en-US" dirty="0"/>
          </a:p>
          <a:p>
            <a:pPr lvl="2"/>
            <a:endParaRPr lang="en-US" dirty="0"/>
          </a:p>
          <a:p>
            <a:pPr lvl="2"/>
            <a:endParaRPr lang="en-US" dirty="0"/>
          </a:p>
          <a:p>
            <a:pPr marL="630936" lvl="2" indent="0">
              <a:buNone/>
            </a:pPr>
            <a:endParaRPr lang="en-US" dirty="0"/>
          </a:p>
        </p:txBody>
      </p:sp>
      <p:pic>
        <p:nvPicPr>
          <p:cNvPr id="14338" name="Picture 2" descr="C:\Documents and Settings\robersont\Local Settings\Temporary Internet Files\Content.IE5\8WKYT4K0\MC90033541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81000"/>
            <a:ext cx="1641348" cy="18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4714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Planning for Implementation</a:t>
            </a:r>
          </a:p>
        </p:txBody>
      </p:sp>
      <p:sp>
        <p:nvSpPr>
          <p:cNvPr id="2" name="Content Placeholder 1"/>
          <p:cNvSpPr>
            <a:spLocks noGrp="1"/>
          </p:cNvSpPr>
          <p:nvPr>
            <p:ph idx="1"/>
          </p:nvPr>
        </p:nvSpPr>
        <p:spPr>
          <a:xfrm>
            <a:off x="457200" y="1676400"/>
            <a:ext cx="8229600" cy="4343400"/>
          </a:xfrm>
        </p:spPr>
        <p:txBody>
          <a:bodyPr>
            <a:normAutofit/>
          </a:bodyPr>
          <a:lstStyle/>
          <a:p>
            <a:r>
              <a:rPr lang="en-US" dirty="0"/>
              <a:t>Coordination</a:t>
            </a:r>
          </a:p>
          <a:p>
            <a:pPr lvl="1"/>
            <a:r>
              <a:rPr lang="en-US" dirty="0"/>
              <a:t>Are there community partners who would be needed or simply willing to participate?</a:t>
            </a:r>
          </a:p>
          <a:p>
            <a:pPr lvl="1"/>
            <a:r>
              <a:rPr lang="en-US" dirty="0"/>
              <a:t>From the beginning, let them know it is a possible grant project</a:t>
            </a:r>
          </a:p>
          <a:p>
            <a:pPr lvl="1"/>
            <a:endParaRPr lang="en-US" dirty="0"/>
          </a:p>
          <a:p>
            <a:r>
              <a:rPr lang="en-US" dirty="0"/>
              <a:t>Consult </a:t>
            </a:r>
          </a:p>
          <a:p>
            <a:pPr lvl="1"/>
            <a:r>
              <a:rPr lang="en-US" dirty="0"/>
              <a:t>Much easier and more meaningful to do when not under the pressure of an application deadline</a:t>
            </a:r>
          </a:p>
          <a:p>
            <a:pPr lvl="1"/>
            <a:r>
              <a:rPr lang="en-US" dirty="0"/>
              <a:t>Share ideas</a:t>
            </a:r>
          </a:p>
          <a:p>
            <a:pPr lvl="1"/>
            <a:r>
              <a:rPr lang="en-US" dirty="0"/>
              <a:t>Great way to make connections</a:t>
            </a:r>
            <a:br>
              <a:rPr lang="en-US" dirty="0"/>
            </a:br>
            <a:r>
              <a:rPr lang="en-US" dirty="0"/>
              <a:t>even if the project does not end</a:t>
            </a:r>
            <a:br>
              <a:rPr lang="en-US" dirty="0"/>
            </a:br>
            <a:r>
              <a:rPr lang="en-US" dirty="0"/>
              <a:t>up as a grant-funded project</a:t>
            </a:r>
          </a:p>
          <a:p>
            <a:pPr marL="109728" indent="0">
              <a:buNone/>
            </a:pPr>
            <a:endParaRPr lang="en-US" dirty="0"/>
          </a:p>
          <a:p>
            <a:endParaRPr lang="en-US" dirty="0"/>
          </a:p>
          <a:p>
            <a:pPr marL="109728" indent="0">
              <a:buNone/>
            </a:pPr>
            <a:endParaRPr lang="en-US" dirty="0"/>
          </a:p>
        </p:txBody>
      </p:sp>
      <p:pic>
        <p:nvPicPr>
          <p:cNvPr id="18434" name="Picture 2" descr="C:\Documents and Settings\robersont\Local Settings\Temporary Internet Files\Content.IE5\GQ7CCA6U\MC9004396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76800"/>
            <a:ext cx="407193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9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Planning for Implementation</a:t>
            </a:r>
          </a:p>
        </p:txBody>
      </p:sp>
      <p:sp>
        <p:nvSpPr>
          <p:cNvPr id="2" name="Content Placeholder 1"/>
          <p:cNvSpPr>
            <a:spLocks noGrp="1"/>
          </p:cNvSpPr>
          <p:nvPr>
            <p:ph idx="1"/>
          </p:nvPr>
        </p:nvSpPr>
        <p:spPr>
          <a:xfrm>
            <a:off x="457200" y="1676400"/>
            <a:ext cx="8229600" cy="4343400"/>
          </a:xfrm>
        </p:spPr>
        <p:txBody>
          <a:bodyPr>
            <a:normAutofit/>
          </a:bodyPr>
          <a:lstStyle/>
          <a:p>
            <a:r>
              <a:rPr lang="en-US" dirty="0"/>
              <a:t>DUNS numbers and CCR Registration</a:t>
            </a:r>
          </a:p>
          <a:p>
            <a:pPr lvl="1"/>
            <a:r>
              <a:rPr lang="en-US" dirty="0"/>
              <a:t>All grants require that applicants have a valid DUNS number and an “active” CCR Registration</a:t>
            </a:r>
          </a:p>
          <a:p>
            <a:pPr marL="0" indent="0">
              <a:buNone/>
            </a:pPr>
            <a:endParaRPr lang="en-US" dirty="0"/>
          </a:p>
          <a:p>
            <a:r>
              <a:rPr lang="en-US" dirty="0"/>
              <a:t>DUNS number is a nine-digit number that is assigned to your agency as a business</a:t>
            </a:r>
          </a:p>
          <a:p>
            <a:pPr lvl="1"/>
            <a:r>
              <a:rPr lang="en-US" dirty="0"/>
              <a:t>Can take several days to get a number assigned</a:t>
            </a:r>
          </a:p>
          <a:p>
            <a:pPr lvl="1"/>
            <a:endParaRPr lang="en-US" dirty="0"/>
          </a:p>
          <a:p>
            <a:r>
              <a:rPr lang="en-US" dirty="0"/>
              <a:t>Central Contractor Registry (CCR)</a:t>
            </a:r>
          </a:p>
          <a:p>
            <a:pPr lvl="1"/>
            <a:r>
              <a:rPr lang="en-US" dirty="0"/>
              <a:t>Can take up to four weeks to activate </a:t>
            </a:r>
          </a:p>
          <a:p>
            <a:pPr marL="109728" indent="0">
              <a:buNone/>
            </a:pPr>
            <a:endParaRPr lang="en-US" dirty="0"/>
          </a:p>
          <a:p>
            <a:endParaRPr lang="en-US" dirty="0"/>
          </a:p>
          <a:p>
            <a:pPr marL="109728" indent="0">
              <a:buNone/>
            </a:pPr>
            <a:endParaRPr lang="en-US" dirty="0"/>
          </a:p>
        </p:txBody>
      </p:sp>
      <p:pic>
        <p:nvPicPr>
          <p:cNvPr id="19458" name="Picture 2" descr="C:\Documents and Settings\robersont\Local Settings\Temporary Internet Files\Content.IE5\S0XL1QP3\MC900432663[1].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96000" y="4251960"/>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481328"/>
            <a:ext cx="8229600" cy="4919472"/>
          </a:xfrm>
        </p:spPr>
        <p:txBody>
          <a:bodyPr>
            <a:normAutofit/>
          </a:bodyPr>
          <a:lstStyle/>
          <a:p>
            <a:r>
              <a:rPr lang="en-US" dirty="0"/>
              <a:t>DUNS</a:t>
            </a:r>
          </a:p>
          <a:p>
            <a:pPr lvl="1"/>
            <a:r>
              <a:rPr lang="en-US" dirty="0">
                <a:hlinkClick r:id="rId3"/>
              </a:rPr>
              <a:t>http://fedgov.dnb.com/webform</a:t>
            </a:r>
            <a:endParaRPr lang="en-US" dirty="0"/>
          </a:p>
          <a:p>
            <a:pPr marL="393192" lvl="1" indent="0">
              <a:buNone/>
            </a:pPr>
            <a:endParaRPr lang="en-US" dirty="0"/>
          </a:p>
          <a:p>
            <a:r>
              <a:rPr lang="en-US" dirty="0"/>
              <a:t>CCR</a:t>
            </a:r>
          </a:p>
          <a:p>
            <a:pPr lvl="1"/>
            <a:r>
              <a:rPr lang="en-US" dirty="0">
                <a:hlinkClick r:id="rId4"/>
              </a:rPr>
              <a:t>www.ccr.gov</a:t>
            </a:r>
            <a:endParaRPr lang="en-US" dirty="0"/>
          </a:p>
          <a:p>
            <a:pPr lvl="2"/>
            <a:r>
              <a:rPr lang="en-US" dirty="0"/>
              <a:t>Must have a DUNS number to register here!!</a:t>
            </a:r>
          </a:p>
          <a:p>
            <a:pPr lvl="2"/>
            <a:endParaRPr lang="en-US" dirty="0"/>
          </a:p>
          <a:p>
            <a:r>
              <a:rPr lang="en-US" dirty="0"/>
              <a:t>Can take several weeks to get these things taken care of – so do it early!</a:t>
            </a:r>
          </a:p>
          <a:p>
            <a:pPr lvl="2"/>
            <a:endParaRPr lang="en-US" dirty="0"/>
          </a:p>
          <a:p>
            <a:pPr marL="630936" lvl="2" indent="0">
              <a:buNone/>
            </a:pPr>
            <a:endParaRPr lang="en-US" dirty="0"/>
          </a:p>
        </p:txBody>
      </p:sp>
      <p:pic>
        <p:nvPicPr>
          <p:cNvPr id="20482" name="Picture 2" descr="C:\Documents and Settings\robersont\Local Settings\Temporary Internet Files\Content.IE5\O3MAETX4\MC9003404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4620" y="457200"/>
            <a:ext cx="2057400" cy="292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467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481328"/>
            <a:ext cx="8229600" cy="4919472"/>
          </a:xfrm>
        </p:spPr>
        <p:txBody>
          <a:bodyPr>
            <a:normAutofit/>
          </a:bodyPr>
          <a:lstStyle/>
          <a:p>
            <a:r>
              <a:rPr lang="en-US" dirty="0"/>
              <a:t>Take notes when doing research</a:t>
            </a:r>
          </a:p>
          <a:p>
            <a:pPr lvl="1"/>
            <a:r>
              <a:rPr lang="en-US" dirty="0"/>
              <a:t>Watch out for goals, objectives, and activities others have utilized</a:t>
            </a:r>
          </a:p>
          <a:p>
            <a:pPr lvl="1"/>
            <a:r>
              <a:rPr lang="en-US" dirty="0"/>
              <a:t>Look for alternate ways to use those ideas</a:t>
            </a:r>
          </a:p>
          <a:p>
            <a:pPr lvl="1"/>
            <a:endParaRPr lang="en-US" dirty="0"/>
          </a:p>
          <a:p>
            <a:r>
              <a:rPr lang="en-US" dirty="0"/>
              <a:t>Use goals and objectives from previous projects</a:t>
            </a:r>
          </a:p>
          <a:p>
            <a:pPr lvl="1"/>
            <a:r>
              <a:rPr lang="en-US" dirty="0"/>
              <a:t>If it works – it works!</a:t>
            </a:r>
          </a:p>
          <a:p>
            <a:pPr lvl="1"/>
            <a:endParaRPr lang="en-US" dirty="0"/>
          </a:p>
          <a:p>
            <a:pPr lvl="2"/>
            <a:endParaRPr lang="en-US" dirty="0"/>
          </a:p>
          <a:p>
            <a:pPr lvl="1"/>
            <a:endParaRPr lang="en-US" dirty="0"/>
          </a:p>
          <a:p>
            <a:pPr lvl="2"/>
            <a:endParaRPr lang="en-US" dirty="0"/>
          </a:p>
          <a:p>
            <a:pPr marL="630936" lvl="2" indent="0">
              <a:buNone/>
            </a:pPr>
            <a:endParaRPr lang="en-US" dirty="0"/>
          </a:p>
        </p:txBody>
      </p:sp>
      <p:pic>
        <p:nvPicPr>
          <p:cNvPr id="1026" name="Picture 2" descr="C:\Documents and Settings\robersont\Local Settings\Temporary Internet Files\Content.IE5\HFX0680Z\MC9002132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9828">
            <a:off x="5577204" y="4314506"/>
            <a:ext cx="2174399" cy="219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6829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481328"/>
            <a:ext cx="8229600" cy="4919472"/>
          </a:xfrm>
        </p:spPr>
        <p:txBody>
          <a:bodyPr>
            <a:normAutofit/>
          </a:bodyPr>
          <a:lstStyle/>
          <a:p>
            <a:r>
              <a:rPr lang="en-US" dirty="0"/>
              <a:t>Take notes when doing research</a:t>
            </a:r>
          </a:p>
          <a:p>
            <a:pPr lvl="1"/>
            <a:r>
              <a:rPr lang="en-US" dirty="0"/>
              <a:t>Watch out for goals, objectives, and activities others have utilized</a:t>
            </a:r>
          </a:p>
          <a:p>
            <a:pPr lvl="1"/>
            <a:r>
              <a:rPr lang="en-US" dirty="0"/>
              <a:t>Look for alternate ways to use those ideas</a:t>
            </a:r>
          </a:p>
          <a:p>
            <a:pPr lvl="1"/>
            <a:endParaRPr lang="en-US" dirty="0"/>
          </a:p>
          <a:p>
            <a:r>
              <a:rPr lang="en-US" dirty="0"/>
              <a:t>Use goals and objectives from previous projects</a:t>
            </a:r>
          </a:p>
          <a:p>
            <a:pPr lvl="1"/>
            <a:r>
              <a:rPr lang="en-US" dirty="0"/>
              <a:t>If it works – it works!</a:t>
            </a:r>
          </a:p>
          <a:p>
            <a:pPr lvl="1"/>
            <a:endParaRPr lang="en-US" dirty="0"/>
          </a:p>
          <a:p>
            <a:pPr lvl="2"/>
            <a:endParaRPr lang="en-US" dirty="0"/>
          </a:p>
          <a:p>
            <a:pPr lvl="1"/>
            <a:endParaRPr lang="en-US" dirty="0"/>
          </a:p>
          <a:p>
            <a:pPr lvl="2"/>
            <a:endParaRPr lang="en-US" dirty="0"/>
          </a:p>
          <a:p>
            <a:pPr marL="630936" lvl="2" indent="0">
              <a:buNone/>
            </a:pPr>
            <a:endParaRPr lang="en-US" dirty="0"/>
          </a:p>
        </p:txBody>
      </p:sp>
      <p:pic>
        <p:nvPicPr>
          <p:cNvPr id="1026" name="Picture 2" descr="C:\Documents and Settings\robersont\Local Settings\Temporary Internet Files\Content.IE5\HFX0680Z\MC9002132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9828">
            <a:off x="5577204" y="4314506"/>
            <a:ext cx="2174399" cy="219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111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676400"/>
            <a:ext cx="8229600" cy="5105400"/>
          </a:xfrm>
        </p:spPr>
        <p:txBody>
          <a:bodyPr>
            <a:normAutofit/>
          </a:bodyPr>
          <a:lstStyle/>
          <a:p>
            <a:r>
              <a:rPr lang="en-US" dirty="0">
                <a:hlinkClick r:id="rId3"/>
              </a:rPr>
              <a:t>www.grants.gov</a:t>
            </a:r>
            <a:endParaRPr lang="en-US" dirty="0"/>
          </a:p>
          <a:p>
            <a:pPr lvl="1"/>
            <a:r>
              <a:rPr lang="en-US" dirty="0"/>
              <a:t>This is a listing of ALL available federal grants</a:t>
            </a:r>
          </a:p>
          <a:p>
            <a:pPr lvl="1"/>
            <a:r>
              <a:rPr lang="en-US" dirty="0"/>
              <a:t>Must register in advance to apply for grants</a:t>
            </a:r>
          </a:p>
          <a:p>
            <a:pPr lvl="2"/>
            <a:r>
              <a:rPr lang="en-US" dirty="0"/>
              <a:t>Can take a few days or a few weeks</a:t>
            </a:r>
          </a:p>
          <a:p>
            <a:pPr lvl="1"/>
            <a:r>
              <a:rPr lang="en-US" dirty="0"/>
              <a:t>Not very user-friendly</a:t>
            </a:r>
          </a:p>
          <a:p>
            <a:pPr lvl="1"/>
            <a:r>
              <a:rPr lang="en-US" dirty="0"/>
              <a:t>Can request notifications</a:t>
            </a:r>
          </a:p>
          <a:p>
            <a:pPr marL="393192" lvl="1" indent="0">
              <a:buNone/>
            </a:pPr>
            <a:endParaRPr lang="en-US" dirty="0"/>
          </a:p>
          <a:p>
            <a:r>
              <a:rPr lang="en-US" dirty="0">
                <a:hlinkClick r:id="rId4"/>
              </a:rPr>
              <a:t>www.ok.gov/dac</a:t>
            </a:r>
            <a:endParaRPr lang="en-US" dirty="0"/>
          </a:p>
          <a:p>
            <a:pPr lvl="1"/>
            <a:r>
              <a:rPr lang="en-US" dirty="0"/>
              <a:t>This lists the grants DAC has </a:t>
            </a:r>
            <a:br>
              <a:rPr lang="en-US" dirty="0"/>
            </a:br>
            <a:r>
              <a:rPr lang="en-US" dirty="0"/>
              <a:t>available and timelines </a:t>
            </a:r>
            <a:br>
              <a:rPr lang="en-US" dirty="0"/>
            </a:br>
            <a:r>
              <a:rPr lang="en-US" dirty="0"/>
              <a:t>for the applications</a:t>
            </a:r>
          </a:p>
          <a:p>
            <a:pPr lvl="1"/>
            <a:r>
              <a:rPr lang="en-US" dirty="0"/>
              <a:t>Can request notification</a:t>
            </a:r>
          </a:p>
          <a:p>
            <a:pPr lvl="1"/>
            <a:endParaRPr lang="en-US" dirty="0"/>
          </a:p>
          <a:p>
            <a:pPr lvl="1"/>
            <a:endParaRPr lang="en-US" dirty="0"/>
          </a:p>
          <a:p>
            <a:pPr lvl="2"/>
            <a:endParaRPr lang="en-US" dirty="0"/>
          </a:p>
          <a:p>
            <a:pPr lvl="1"/>
            <a:endParaRPr lang="en-US" dirty="0"/>
          </a:p>
          <a:p>
            <a:pPr lvl="2"/>
            <a:endParaRPr lang="en-US" dirty="0"/>
          </a:p>
          <a:p>
            <a:pPr marL="630936" lvl="2" indent="0">
              <a:buNone/>
            </a:pPr>
            <a:endParaRPr lang="en-US" dirty="0"/>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4876800"/>
            <a:ext cx="2924175" cy="1438275"/>
          </a:xfrm>
          <a:prstGeom prst="rect">
            <a:avLst/>
          </a:prstGeom>
        </p:spPr>
      </p:pic>
      <p:sp>
        <p:nvSpPr>
          <p:cNvPr id="5" name="Down Arrow 4"/>
          <p:cNvSpPr/>
          <p:nvPr/>
        </p:nvSpPr>
        <p:spPr>
          <a:xfrm>
            <a:off x="7100887" y="3733800"/>
            <a:ext cx="595313"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8460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par>
                          <p:cTn id="37" fill="hold">
                            <p:stCondLst>
                              <p:cond delay="500"/>
                            </p:stCondLst>
                            <p:childTnLst>
                              <p:par>
                                <p:cTn id="38" presetID="45"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anim calcmode="lin" valueType="num">
                                      <p:cBhvr>
                                        <p:cTn id="41" dur="2000" fill="hold"/>
                                        <p:tgtEl>
                                          <p:spTgt spid="5"/>
                                        </p:tgtEl>
                                        <p:attrNameLst>
                                          <p:attrName>ppt_w</p:attrName>
                                        </p:attrNameLst>
                                      </p:cBhvr>
                                      <p:tavLst>
                                        <p:tav tm="0" fmla="#ppt_w*sin(2.5*pi*$)">
                                          <p:val>
                                            <p:fltVal val="0"/>
                                          </p:val>
                                        </p:tav>
                                        <p:tav tm="100000">
                                          <p:val>
                                            <p:fltVal val="1"/>
                                          </p:val>
                                        </p:tav>
                                      </p:tavLst>
                                    </p:anim>
                                    <p:anim calcmode="lin" valueType="num">
                                      <p:cBhvr>
                                        <p:cTn id="4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Statements/Project Descriptions</a:t>
            </a:r>
          </a:p>
        </p:txBody>
      </p:sp>
      <p:sp>
        <p:nvSpPr>
          <p:cNvPr id="2" name="Content Placeholder 1"/>
          <p:cNvSpPr>
            <a:spLocks noGrp="1"/>
          </p:cNvSpPr>
          <p:nvPr>
            <p:ph idx="1"/>
          </p:nvPr>
        </p:nvSpPr>
        <p:spPr>
          <a:xfrm>
            <a:off x="228600" y="1676400"/>
            <a:ext cx="8229600" cy="4648200"/>
          </a:xfrm>
        </p:spPr>
        <p:txBody>
          <a:bodyPr>
            <a:normAutofit/>
          </a:bodyPr>
          <a:lstStyle/>
          <a:p>
            <a:r>
              <a:rPr lang="en-US" dirty="0"/>
              <a:t>Tell the reader about your agency. </a:t>
            </a:r>
          </a:p>
          <a:p>
            <a:pPr lvl="1"/>
            <a:r>
              <a:rPr lang="en-US" dirty="0"/>
              <a:t>Name of the Agency</a:t>
            </a:r>
          </a:p>
          <a:p>
            <a:pPr lvl="2"/>
            <a:r>
              <a:rPr lang="en-US"/>
              <a:t>The</a:t>
            </a:r>
            <a:endParaRPr lang="en-US" dirty="0"/>
          </a:p>
          <a:p>
            <a:pPr lvl="1"/>
            <a:r>
              <a:rPr lang="en-US" dirty="0"/>
              <a:t>Location</a:t>
            </a:r>
          </a:p>
          <a:p>
            <a:pPr lvl="1"/>
            <a:r>
              <a:rPr lang="en-US" dirty="0"/>
              <a:t>Areas Served</a:t>
            </a:r>
          </a:p>
          <a:p>
            <a:pPr lvl="1"/>
            <a:r>
              <a:rPr lang="en-US" dirty="0"/>
              <a:t>Purpose/Mission</a:t>
            </a:r>
          </a:p>
          <a:p>
            <a:pPr lvl="1"/>
            <a:endParaRPr lang="en-US" dirty="0"/>
          </a:p>
          <a:p>
            <a:pPr lvl="1"/>
            <a:endParaRPr lang="en-US" dirty="0"/>
          </a:p>
        </p:txBody>
      </p:sp>
    </p:spTree>
    <p:extLst>
      <p:ext uri="{BB962C8B-B14F-4D97-AF65-F5344CB8AC3E}">
        <p14:creationId xmlns:p14="http://schemas.microsoft.com/office/powerpoint/2010/main" val="27308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Descriptions</a:t>
            </a:r>
          </a:p>
        </p:txBody>
      </p:sp>
      <p:sp>
        <p:nvSpPr>
          <p:cNvPr id="2" name="Content Placeholder 1"/>
          <p:cNvSpPr>
            <a:spLocks noGrp="1"/>
          </p:cNvSpPr>
          <p:nvPr>
            <p:ph idx="1"/>
          </p:nvPr>
        </p:nvSpPr>
        <p:spPr>
          <a:xfrm>
            <a:off x="457200" y="1481328"/>
            <a:ext cx="8229600" cy="4767072"/>
          </a:xfrm>
        </p:spPr>
        <p:txBody>
          <a:bodyPr>
            <a:normAutofit/>
          </a:bodyPr>
          <a:lstStyle/>
          <a:p>
            <a:r>
              <a:rPr lang="en-US" dirty="0"/>
              <a:t>This is the place to describe your </a:t>
            </a:r>
            <a:br>
              <a:rPr lang="en-US" dirty="0"/>
            </a:br>
            <a:r>
              <a:rPr lang="en-US" dirty="0"/>
              <a:t>proposed solution to the problem </a:t>
            </a:r>
            <a:br>
              <a:rPr lang="en-US" dirty="0"/>
            </a:br>
            <a:r>
              <a:rPr lang="en-US" dirty="0"/>
              <a:t>statement</a:t>
            </a:r>
          </a:p>
          <a:p>
            <a:pPr marL="109728" indent="0">
              <a:buNone/>
            </a:pPr>
            <a:endParaRPr lang="en-US" dirty="0"/>
          </a:p>
          <a:p>
            <a:r>
              <a:rPr lang="en-US" dirty="0"/>
              <a:t>Don’t skimp on the details – grant readers want you to be a specific as possible about your plan</a:t>
            </a:r>
          </a:p>
          <a:p>
            <a:pPr marL="109728" indent="0">
              <a:buNone/>
            </a:pPr>
            <a:endParaRPr lang="en-US" dirty="0"/>
          </a:p>
          <a:p>
            <a:r>
              <a:rPr lang="en-US" dirty="0"/>
              <a:t>Make clear statements about projected accomplishments</a:t>
            </a:r>
          </a:p>
          <a:p>
            <a:endParaRPr lang="en-US" dirty="0"/>
          </a:p>
          <a:p>
            <a:r>
              <a:rPr lang="en-US" dirty="0"/>
              <a:t>This is a great place to tell funder why your agency is the one to execute this project</a:t>
            </a:r>
          </a:p>
          <a:p>
            <a:endParaRPr lang="en-US" dirty="0"/>
          </a:p>
          <a:p>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27650" name="Picture 2" descr="C:\Documents and Settings\robersont\Local Settings\Temporary Internet Files\Content.IE5\HFX0680Z\MC9004398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20" y="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600200"/>
            <a:ext cx="8229600" cy="4800600"/>
          </a:xfrm>
        </p:spPr>
        <p:txBody>
          <a:bodyPr>
            <a:normAutofit fontScale="92500"/>
          </a:bodyPr>
          <a:lstStyle/>
          <a:p>
            <a:r>
              <a:rPr lang="en-US" dirty="0"/>
              <a:t>Grab the reader’s attention, but don’t be</a:t>
            </a:r>
            <a:br>
              <a:rPr lang="en-US" dirty="0"/>
            </a:br>
            <a:r>
              <a:rPr lang="en-US" dirty="0"/>
              <a:t>wordy</a:t>
            </a:r>
          </a:p>
          <a:p>
            <a:r>
              <a:rPr lang="en-US" dirty="0"/>
              <a:t>If the problem statement and project description/narrative are in the same section, make a logical progression from problem to solution</a:t>
            </a:r>
          </a:p>
          <a:p>
            <a:r>
              <a:rPr lang="en-US" dirty="0"/>
              <a:t>Provide a brief description of the community and your agency</a:t>
            </a:r>
          </a:p>
          <a:p>
            <a:pPr lvl="1"/>
            <a:r>
              <a:rPr lang="en-US" dirty="0"/>
              <a:t>Gives the reader a context for the project</a:t>
            </a:r>
          </a:p>
          <a:p>
            <a:r>
              <a:rPr lang="en-US" dirty="0"/>
              <a:t>Be specific about implementation</a:t>
            </a:r>
          </a:p>
          <a:p>
            <a:pPr lvl="1"/>
            <a:r>
              <a:rPr lang="en-US" dirty="0"/>
              <a:t>Who is responsible?</a:t>
            </a:r>
          </a:p>
          <a:p>
            <a:pPr lvl="1"/>
            <a:r>
              <a:rPr lang="en-US" dirty="0"/>
              <a:t>What are the expected outcomes?</a:t>
            </a:r>
          </a:p>
          <a:p>
            <a:pPr lvl="1"/>
            <a:r>
              <a:rPr lang="en-US" dirty="0"/>
              <a:t>Do you have community partners? What is their role?</a:t>
            </a:r>
          </a:p>
          <a:p>
            <a:r>
              <a:rPr lang="en-US" dirty="0"/>
              <a:t>Address possible obstacles to your project</a:t>
            </a:r>
          </a:p>
          <a:p>
            <a:pPr lvl="1"/>
            <a:r>
              <a:rPr lang="en-US" dirty="0"/>
              <a:t>Provide information on how your agency will address them</a:t>
            </a:r>
          </a:p>
          <a:p>
            <a:endParaRPr lang="en-US" dirty="0"/>
          </a:p>
          <a:p>
            <a:endParaRPr lang="en-US" dirty="0"/>
          </a:p>
          <a:p>
            <a:pPr marL="630936" lvl="2" indent="0">
              <a:buNone/>
            </a:pPr>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8194" name="Picture 2" descr="C:\Documents and Settings\robersont\Local Settings\Temporary Internet Files\Content.IE5\GQ7CCA6U\MC9000404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8233">
            <a:off x="7162800" y="304800"/>
            <a:ext cx="158557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16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500"/>
                                        <p:tgtEl>
                                          <p:spTgt spid="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Off on the Right Foot </a:t>
            </a:r>
          </a:p>
        </p:txBody>
      </p:sp>
      <p:sp>
        <p:nvSpPr>
          <p:cNvPr id="3" name="Text Placeholder 2"/>
          <p:cNvSpPr>
            <a:spLocks noGrp="1"/>
          </p:cNvSpPr>
          <p:nvPr>
            <p:ph type="body" idx="1"/>
          </p:nvPr>
        </p:nvSpPr>
        <p:spPr/>
        <p:txBody>
          <a:bodyPr/>
          <a:lstStyle/>
          <a:p>
            <a:r>
              <a:rPr lang="en-US" dirty="0"/>
              <a:t>Pre-Application </a:t>
            </a:r>
          </a:p>
        </p:txBody>
      </p:sp>
    </p:spTree>
    <p:extLst>
      <p:ext uri="{BB962C8B-B14F-4D97-AF65-F5344CB8AC3E}">
        <p14:creationId xmlns:p14="http://schemas.microsoft.com/office/powerpoint/2010/main" val="39473248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and Objectives</a:t>
            </a:r>
          </a:p>
        </p:txBody>
      </p:sp>
      <p:sp>
        <p:nvSpPr>
          <p:cNvPr id="2" name="Content Placeholder 1"/>
          <p:cNvSpPr>
            <a:spLocks noGrp="1"/>
          </p:cNvSpPr>
          <p:nvPr>
            <p:ph idx="1"/>
          </p:nvPr>
        </p:nvSpPr>
        <p:spPr/>
        <p:txBody>
          <a:bodyPr>
            <a:normAutofit/>
          </a:bodyPr>
          <a:lstStyle/>
          <a:p>
            <a:r>
              <a:rPr lang="en-US" dirty="0"/>
              <a:t>Usually the most difficult section for the majority of applicants</a:t>
            </a:r>
          </a:p>
          <a:p>
            <a:r>
              <a:rPr lang="en-US" dirty="0"/>
              <a:t>Goals and objectives lay out exactly what your program will do and how well it will do it</a:t>
            </a:r>
          </a:p>
          <a:p>
            <a:r>
              <a:rPr lang="en-US" dirty="0"/>
              <a:t>How are you going to show your funder the project is successful?</a:t>
            </a:r>
          </a:p>
          <a:p>
            <a:pPr lvl="1"/>
            <a:r>
              <a:rPr lang="en-US" dirty="0"/>
              <a:t>Continued funding depends on successful implementation</a:t>
            </a:r>
          </a:p>
          <a:p>
            <a:pPr lvl="1"/>
            <a:r>
              <a:rPr lang="en-US" dirty="0"/>
              <a:t>Most federal reports want numbers</a:t>
            </a:r>
          </a:p>
          <a:p>
            <a:r>
              <a:rPr lang="en-US" dirty="0"/>
              <a:t>Goals and objectives are not the same thing</a:t>
            </a:r>
          </a:p>
          <a:p>
            <a:endParaRPr lang="en-US" dirty="0"/>
          </a:p>
          <a:p>
            <a:pPr marL="109728" indent="0">
              <a:buNone/>
            </a:pPr>
            <a:endParaRPr lang="en-US" dirty="0"/>
          </a:p>
          <a:p>
            <a:pPr marL="393192" lvl="1" indent="0">
              <a:buNone/>
            </a:pPr>
            <a:endParaRPr lang="en-US" dirty="0"/>
          </a:p>
        </p:txBody>
      </p:sp>
      <p:pic>
        <p:nvPicPr>
          <p:cNvPr id="28674" name="Picture 2" descr="C:\Documents and Settings\robersont\Local Settings\Temporary Internet Files\Content.IE5\HFX0680Z\MC90031899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22788">
            <a:off x="7291879" y="122403"/>
            <a:ext cx="1901038" cy="157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and objectives</a:t>
            </a:r>
          </a:p>
        </p:txBody>
      </p:sp>
      <p:sp>
        <p:nvSpPr>
          <p:cNvPr id="2" name="Content Placeholder 1"/>
          <p:cNvSpPr>
            <a:spLocks noGrp="1"/>
          </p:cNvSpPr>
          <p:nvPr>
            <p:ph idx="1"/>
          </p:nvPr>
        </p:nvSpPr>
        <p:spPr>
          <a:xfrm>
            <a:off x="457200" y="1905000"/>
            <a:ext cx="8336280" cy="5257800"/>
          </a:xfrm>
        </p:spPr>
        <p:txBody>
          <a:bodyPr>
            <a:normAutofit/>
          </a:bodyPr>
          <a:lstStyle/>
          <a:p>
            <a:r>
              <a:rPr lang="en-US" dirty="0"/>
              <a:t>Goal: a broad, general statement that identifies the long-range purpose of a project</a:t>
            </a:r>
          </a:p>
          <a:p>
            <a:pPr lvl="1"/>
            <a:r>
              <a:rPr lang="en-US" dirty="0"/>
              <a:t>Not measurable and not specific</a:t>
            </a:r>
          </a:p>
          <a:p>
            <a:pPr marL="109728" indent="0">
              <a:buNone/>
            </a:pPr>
            <a:endParaRPr lang="en-US" dirty="0"/>
          </a:p>
          <a:p>
            <a:r>
              <a:rPr lang="en-US" dirty="0"/>
              <a:t>Objectives: describe what is to be achieved or accomplished to meet the goal in specific, measurable terms</a:t>
            </a:r>
          </a:p>
          <a:p>
            <a:r>
              <a:rPr lang="en-US" dirty="0"/>
              <a:t>These are measurable</a:t>
            </a:r>
          </a:p>
          <a:p>
            <a:pPr lvl="1"/>
            <a:r>
              <a:rPr lang="en-US" dirty="0"/>
              <a:t>There should be a </a:t>
            </a:r>
            <a:r>
              <a:rPr lang="en-US" u="sng" dirty="0"/>
              <a:t>number</a:t>
            </a:r>
            <a:r>
              <a:rPr lang="en-US" dirty="0"/>
              <a:t> somewhere </a:t>
            </a:r>
            <a:br>
              <a:rPr lang="en-US" dirty="0"/>
            </a:br>
            <a:r>
              <a:rPr lang="en-US" dirty="0"/>
              <a:t>in the objective</a:t>
            </a:r>
          </a:p>
          <a:p>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10242" name="Picture 2" descr="C:\Documents and Settings\robersont\Local Settings\Temporary Internet Files\Content.IE5\GLNU2G1U\MP9003877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267200"/>
            <a:ext cx="163068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752600"/>
            <a:ext cx="5715000" cy="5029200"/>
          </a:xfrm>
        </p:spPr>
        <p:txBody>
          <a:bodyPr>
            <a:normAutofit/>
          </a:bodyPr>
          <a:lstStyle/>
          <a:p>
            <a:r>
              <a:rPr lang="en-US" dirty="0"/>
              <a:t>Don’t be vague or unrealistic</a:t>
            </a:r>
          </a:p>
          <a:p>
            <a:pPr lvl="1"/>
            <a:r>
              <a:rPr lang="en-US" dirty="0"/>
              <a:t>Goals and objectives need to be obtainable</a:t>
            </a:r>
          </a:p>
          <a:p>
            <a:r>
              <a:rPr lang="en-US" dirty="0"/>
              <a:t>Make sure the objectives are logical for the goal</a:t>
            </a:r>
          </a:p>
          <a:p>
            <a:r>
              <a:rPr lang="en-US" dirty="0"/>
              <a:t>Make sure they are relevant to the proposal</a:t>
            </a:r>
          </a:p>
          <a:p>
            <a:r>
              <a:rPr lang="en-US" dirty="0"/>
              <a:t>Make sure they are allowable</a:t>
            </a:r>
          </a:p>
          <a:p>
            <a:pPr marL="109728" indent="0">
              <a:buNone/>
            </a:pPr>
            <a:endParaRPr lang="en-US" dirty="0"/>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12290" name="Picture 2" descr="C:\Program Files\Microsoft Office\MEDIA\CAGCAT10\j025234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35209">
            <a:off x="5558186" y="3586363"/>
            <a:ext cx="3205344" cy="194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438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Budgets</a:t>
            </a:r>
          </a:p>
        </p:txBody>
      </p:sp>
      <p:sp>
        <p:nvSpPr>
          <p:cNvPr id="2" name="Content Placeholder 1"/>
          <p:cNvSpPr>
            <a:spLocks noGrp="1"/>
          </p:cNvSpPr>
          <p:nvPr>
            <p:ph idx="1"/>
          </p:nvPr>
        </p:nvSpPr>
        <p:spPr>
          <a:xfrm>
            <a:off x="457200" y="1828800"/>
            <a:ext cx="8229600" cy="5029200"/>
          </a:xfrm>
        </p:spPr>
        <p:txBody>
          <a:bodyPr>
            <a:normAutofit/>
          </a:bodyPr>
          <a:lstStyle/>
          <a:p>
            <a:r>
              <a:rPr lang="en-US" dirty="0"/>
              <a:t>A budget determines the cost to implement the project</a:t>
            </a:r>
          </a:p>
          <a:p>
            <a:endParaRPr lang="en-US" dirty="0"/>
          </a:p>
          <a:p>
            <a:r>
              <a:rPr lang="en-US" dirty="0"/>
              <a:t>Generally an estimate of costs – but will be close if you have done good research</a:t>
            </a:r>
          </a:p>
          <a:p>
            <a:endParaRPr lang="en-US" dirty="0"/>
          </a:p>
          <a:p>
            <a:r>
              <a:rPr lang="en-US" dirty="0"/>
              <a:t>Requesting obviously extra items or inflating costs – or padding budgets – is usually obvious to grant readers and funders</a:t>
            </a:r>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29698" name="Picture 2" descr="C:\Documents and Settings\robersont\Local Settings\Temporary Internet Files\Content.IE5\HFX0680Z\MC90031899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4953000"/>
            <a:ext cx="1901038" cy="157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7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Budgets</a:t>
            </a:r>
          </a:p>
        </p:txBody>
      </p:sp>
      <p:sp>
        <p:nvSpPr>
          <p:cNvPr id="2" name="Content Placeholder 1"/>
          <p:cNvSpPr>
            <a:spLocks noGrp="1"/>
          </p:cNvSpPr>
          <p:nvPr>
            <p:ph idx="1"/>
          </p:nvPr>
        </p:nvSpPr>
        <p:spPr>
          <a:xfrm>
            <a:off x="457200" y="1676400"/>
            <a:ext cx="8229600" cy="5029200"/>
          </a:xfrm>
        </p:spPr>
        <p:txBody>
          <a:bodyPr>
            <a:normAutofit/>
          </a:bodyPr>
          <a:lstStyle/>
          <a:p>
            <a:r>
              <a:rPr lang="en-US" dirty="0"/>
              <a:t>Budgets have several categories</a:t>
            </a:r>
          </a:p>
          <a:p>
            <a:pPr lvl="1"/>
            <a:r>
              <a:rPr lang="en-US" dirty="0"/>
              <a:t>Personnel</a:t>
            </a:r>
          </a:p>
          <a:p>
            <a:pPr lvl="1"/>
            <a:r>
              <a:rPr lang="en-US" dirty="0"/>
              <a:t>Benefits</a:t>
            </a:r>
          </a:p>
          <a:p>
            <a:pPr lvl="1"/>
            <a:r>
              <a:rPr lang="en-US" dirty="0"/>
              <a:t>Equipment</a:t>
            </a:r>
          </a:p>
          <a:p>
            <a:pPr lvl="1"/>
            <a:r>
              <a:rPr lang="en-US" dirty="0"/>
              <a:t>Supplies</a:t>
            </a:r>
          </a:p>
          <a:p>
            <a:pPr lvl="1"/>
            <a:r>
              <a:rPr lang="en-US" dirty="0"/>
              <a:t>And others</a:t>
            </a:r>
          </a:p>
          <a:p>
            <a:endParaRPr lang="en-US" dirty="0"/>
          </a:p>
          <a:p>
            <a:r>
              <a:rPr lang="en-US" dirty="0"/>
              <a:t>Each budget category requires a narrative justification for the amount requested</a:t>
            </a:r>
          </a:p>
          <a:p>
            <a:pPr lvl="1"/>
            <a:r>
              <a:rPr lang="en-US" dirty="0"/>
              <a:t>Federal grants generally require some sort of actual printed estimate for costs of equipment and supplies</a:t>
            </a:r>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14338" name="Picture 2" descr="C:\Documents and Settings\robersont\Local Settings\Temporary Internet Files\Content.IE5\H2RENWBE\MC9102171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62281"/>
            <a:ext cx="2565334" cy="186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495A-11D4-0A71-6536-AC11F3F0F8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67987-D085-EEAA-ED32-ED7FE2602BCA}"/>
              </a:ext>
            </a:extLst>
          </p:cNvPr>
          <p:cNvSpPr>
            <a:spLocks noGrp="1"/>
          </p:cNvSpPr>
          <p:nvPr>
            <p:ph idx="1"/>
          </p:nvPr>
        </p:nvSpPr>
        <p:spPr>
          <a:xfrm>
            <a:off x="457200" y="1752600"/>
            <a:ext cx="8229600" cy="5029200"/>
          </a:xfrm>
        </p:spPr>
        <p:txBody>
          <a:bodyPr>
            <a:normAutofit/>
          </a:bodyPr>
          <a:lstStyle/>
          <a:p>
            <a:r>
              <a:rPr lang="en-US" dirty="0"/>
              <a:t>Many grants require “Match” or matching funds</a:t>
            </a:r>
          </a:p>
          <a:p>
            <a:pPr lvl="1"/>
            <a:r>
              <a:rPr lang="en-US" dirty="0"/>
              <a:t>Different for every grant program</a:t>
            </a:r>
          </a:p>
          <a:p>
            <a:endParaRPr lang="en-US" dirty="0"/>
          </a:p>
          <a:p>
            <a:r>
              <a:rPr lang="en-US" dirty="0"/>
              <a:t>Matching funds are the funds your agency will be required dedicate to the grant project</a:t>
            </a:r>
          </a:p>
          <a:p>
            <a:pPr lvl="1"/>
            <a:r>
              <a:rPr lang="en-US" dirty="0"/>
              <a:t>Usually a percentage of an agency’s grant award</a:t>
            </a:r>
          </a:p>
          <a:p>
            <a:endParaRPr lang="en-US" dirty="0"/>
          </a:p>
          <a:p>
            <a:r>
              <a:rPr lang="en-US" dirty="0"/>
              <a:t>Types of Match:</a:t>
            </a:r>
          </a:p>
          <a:p>
            <a:pPr lvl="1"/>
            <a:r>
              <a:rPr lang="en-US" dirty="0"/>
              <a:t>In-kind</a:t>
            </a:r>
          </a:p>
          <a:p>
            <a:pPr lvl="1"/>
            <a:r>
              <a:rPr lang="en-US" dirty="0"/>
              <a:t>Cash</a:t>
            </a:r>
          </a:p>
          <a:p>
            <a:pPr marL="393192" lvl="1" indent="0">
              <a:buNone/>
            </a:pPr>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a:extLst>
              <a:ext uri="{FF2B5EF4-FFF2-40B4-BE49-F238E27FC236}">
                <a16:creationId xmlns:a16="http://schemas.microsoft.com/office/drawing/2014/main" id="{0CE0C919-3615-6253-E193-CE10B6632868}"/>
              </a:ext>
            </a:extLst>
          </p:cNvPr>
          <p:cNvSpPr>
            <a:spLocks noGrp="1"/>
          </p:cNvSpPr>
          <p:nvPr>
            <p:ph type="title"/>
          </p:nvPr>
        </p:nvSpPr>
        <p:spPr/>
        <p:txBody>
          <a:bodyPr/>
          <a:lstStyle/>
          <a:p>
            <a:r>
              <a:rPr lang="en-US" dirty="0"/>
              <a:t>Budgets</a:t>
            </a:r>
          </a:p>
        </p:txBody>
      </p:sp>
      <p:pic>
        <p:nvPicPr>
          <p:cNvPr id="15362" name="Picture 2" descr="C:\Documents and Settings\robersont\Local Settings\Temporary Internet Files\Content.IE5\GLNU2G1U\MC900054907[1].wmf">
            <a:extLst>
              <a:ext uri="{FF2B5EF4-FFF2-40B4-BE49-F238E27FC236}">
                <a16:creationId xmlns:a16="http://schemas.microsoft.com/office/drawing/2014/main" id="{23C12B7D-634A-F3E5-C675-71826D20F0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698720"/>
            <a:ext cx="2819400" cy="180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a:xfrm>
            <a:off x="457200" y="1828800"/>
            <a:ext cx="8610600" cy="5029200"/>
          </a:xfrm>
        </p:spPr>
        <p:txBody>
          <a:bodyPr>
            <a:normAutofit/>
          </a:bodyPr>
          <a:lstStyle/>
          <a:p>
            <a:r>
              <a:rPr lang="en-US" dirty="0"/>
              <a:t>Do not pad your budget</a:t>
            </a:r>
          </a:p>
          <a:p>
            <a:pPr lvl="1"/>
            <a:r>
              <a:rPr lang="en-US" dirty="0"/>
              <a:t>Ask for what you need to be successful</a:t>
            </a:r>
          </a:p>
          <a:p>
            <a:r>
              <a:rPr lang="en-US" dirty="0"/>
              <a:t>Pay attention to the amount of money available</a:t>
            </a:r>
          </a:p>
          <a:p>
            <a:pPr lvl="1"/>
            <a:r>
              <a:rPr lang="en-US" dirty="0"/>
              <a:t>Requesting more money than is even available tells funders and readers that the applicant did not read or prepare carefully</a:t>
            </a:r>
          </a:p>
          <a:p>
            <a:r>
              <a:rPr lang="en-US" dirty="0"/>
              <a:t>Do not request unallowable items</a:t>
            </a:r>
          </a:p>
          <a:p>
            <a:r>
              <a:rPr lang="en-US" dirty="0"/>
              <a:t>Do not skip the narratives</a:t>
            </a:r>
          </a:p>
          <a:p>
            <a:pPr lvl="1"/>
            <a:r>
              <a:rPr lang="en-US" dirty="0"/>
              <a:t>Funders will not fund categories without some sort of justification</a:t>
            </a:r>
          </a:p>
          <a:p>
            <a:pPr marL="109728" indent="0">
              <a:buNone/>
            </a:pPr>
            <a:endParaRPr lang="en-US" dirty="0"/>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16386" name="Picture 2" descr="C:\Documents and Settings\robersont\Local Settings\Temporary Internet Files\Content.IE5\HFX0680Z\MP9003870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
            <a:ext cx="130454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772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Attachments</a:t>
            </a:r>
          </a:p>
        </p:txBody>
      </p:sp>
      <p:sp>
        <p:nvSpPr>
          <p:cNvPr id="2" name="Content Placeholder 1"/>
          <p:cNvSpPr>
            <a:spLocks noGrp="1"/>
          </p:cNvSpPr>
          <p:nvPr>
            <p:ph idx="1"/>
          </p:nvPr>
        </p:nvSpPr>
        <p:spPr>
          <a:xfrm>
            <a:off x="457200" y="1524000"/>
            <a:ext cx="8229600" cy="4525963"/>
          </a:xfrm>
        </p:spPr>
        <p:txBody>
          <a:bodyPr>
            <a:normAutofit/>
          </a:bodyPr>
          <a:lstStyle/>
          <a:p>
            <a:r>
              <a:rPr lang="en-US" dirty="0"/>
              <a:t>Grant applications can have no </a:t>
            </a:r>
            <a:br>
              <a:rPr lang="en-US" dirty="0"/>
            </a:br>
            <a:r>
              <a:rPr lang="en-US" dirty="0"/>
              <a:t>attachments, one attachment, or 10 </a:t>
            </a:r>
            <a:br>
              <a:rPr lang="en-US" dirty="0"/>
            </a:br>
            <a:r>
              <a:rPr lang="en-US" dirty="0"/>
              <a:t>attachments</a:t>
            </a:r>
          </a:p>
          <a:p>
            <a:endParaRPr lang="en-US" dirty="0"/>
          </a:p>
          <a:p>
            <a:r>
              <a:rPr lang="en-US" dirty="0"/>
              <a:t>Most applications will include the list of attachments in more than one location</a:t>
            </a:r>
          </a:p>
          <a:p>
            <a:pPr lvl="1"/>
            <a:r>
              <a:rPr lang="en-US" dirty="0"/>
              <a:t>In the body of the solicitation</a:t>
            </a:r>
          </a:p>
          <a:p>
            <a:pPr lvl="1"/>
            <a:r>
              <a:rPr lang="en-US" dirty="0"/>
              <a:t>In the application in at least two places</a:t>
            </a:r>
          </a:p>
          <a:p>
            <a:pPr lvl="1"/>
            <a:endParaRPr lang="en-US" dirty="0"/>
          </a:p>
          <a:p>
            <a:r>
              <a:rPr lang="en-US" dirty="0"/>
              <a:t>Generally, there will be a checklist at the end of the application solicitation that lists all the attachments</a:t>
            </a:r>
          </a:p>
          <a:p>
            <a:endParaRPr lang="en-US" dirty="0"/>
          </a:p>
          <a:p>
            <a:endParaRPr lang="en-US" dirty="0"/>
          </a:p>
          <a:p>
            <a:pPr marL="109728" indent="0">
              <a:buNone/>
            </a:pPr>
            <a:endParaRPr lang="en-US" dirty="0"/>
          </a:p>
          <a:p>
            <a:pPr marL="393192" lvl="1" indent="0">
              <a:buNone/>
            </a:pPr>
            <a:endParaRPr lang="en-US" dirty="0"/>
          </a:p>
        </p:txBody>
      </p:sp>
      <p:pic>
        <p:nvPicPr>
          <p:cNvPr id="30722" name="Picture 2" descr="C:\Documents and Settings\robersont\Local Settings\Temporary Internet Files\Content.IE5\HFX0680Z\MC900318996[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46463">
            <a:off x="6499379" y="552974"/>
            <a:ext cx="2482142" cy="206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Attachments</a:t>
            </a:r>
          </a:p>
        </p:txBody>
      </p:sp>
      <p:sp>
        <p:nvSpPr>
          <p:cNvPr id="2" name="Content Placeholder 1"/>
          <p:cNvSpPr>
            <a:spLocks noGrp="1"/>
          </p:cNvSpPr>
          <p:nvPr>
            <p:ph idx="1"/>
          </p:nvPr>
        </p:nvSpPr>
        <p:spPr/>
        <p:txBody>
          <a:bodyPr>
            <a:normAutofit lnSpcReduction="10000"/>
          </a:bodyPr>
          <a:lstStyle/>
          <a:p>
            <a:r>
              <a:rPr lang="en-US" dirty="0"/>
              <a:t>CCR (Central Contractor Registry) Registration</a:t>
            </a:r>
          </a:p>
          <a:p>
            <a:r>
              <a:rPr lang="en-US" dirty="0"/>
              <a:t>Tax Exempt Status</a:t>
            </a:r>
          </a:p>
          <a:p>
            <a:r>
              <a:rPr lang="en-US" dirty="0"/>
              <a:t>Memorandums of Understanding</a:t>
            </a:r>
          </a:p>
          <a:p>
            <a:r>
              <a:rPr lang="en-US" dirty="0"/>
              <a:t>Documentation of Collaboration</a:t>
            </a:r>
          </a:p>
          <a:p>
            <a:r>
              <a:rPr lang="en-US" dirty="0"/>
              <a:t>Progress Reports</a:t>
            </a:r>
          </a:p>
          <a:p>
            <a:r>
              <a:rPr lang="en-US" dirty="0"/>
              <a:t>Past Budgets</a:t>
            </a:r>
          </a:p>
          <a:p>
            <a:r>
              <a:rPr lang="en-US" dirty="0"/>
              <a:t>Job Descriptions</a:t>
            </a:r>
          </a:p>
          <a:p>
            <a:r>
              <a:rPr lang="en-US" dirty="0"/>
              <a:t>Certifications</a:t>
            </a:r>
          </a:p>
          <a:p>
            <a:r>
              <a:rPr lang="en-US" dirty="0"/>
              <a:t>Organizational Charts</a:t>
            </a:r>
          </a:p>
          <a:p>
            <a:r>
              <a:rPr lang="en-US" dirty="0"/>
              <a:t>Board of Director Lists</a:t>
            </a:r>
          </a:p>
          <a:p>
            <a:r>
              <a:rPr lang="en-US" dirty="0"/>
              <a:t>Many others</a:t>
            </a:r>
          </a:p>
          <a:p>
            <a:pPr marL="109728" indent="0">
              <a:buNone/>
            </a:pPr>
            <a:endParaRPr lang="en-US" dirty="0"/>
          </a:p>
          <a:p>
            <a:pPr marL="109728" indent="0">
              <a:buNone/>
            </a:pPr>
            <a:endParaRPr lang="en-US" dirty="0"/>
          </a:p>
          <a:p>
            <a:pPr marL="393192" lvl="1" indent="0">
              <a:buNone/>
            </a:pPr>
            <a:endParaRPr lang="en-US" dirty="0"/>
          </a:p>
        </p:txBody>
      </p:sp>
      <p:pic>
        <p:nvPicPr>
          <p:cNvPr id="4" name="Picture 2" descr="C:\Documents and Settings\robersont\Local Settings\Temporary Internet Files\Content.IE5\8WKYT4K0\MC9004326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2819172" cy="28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p:txBody>
          <a:bodyPr/>
          <a:lstStyle/>
          <a:p>
            <a:r>
              <a:rPr lang="en-US" dirty="0"/>
              <a:t>Make a checklist of your own</a:t>
            </a:r>
          </a:p>
          <a:p>
            <a:endParaRPr lang="en-US" dirty="0"/>
          </a:p>
          <a:p>
            <a:r>
              <a:rPr lang="en-US" dirty="0"/>
              <a:t>Double-check it before uploading or mailing</a:t>
            </a:r>
          </a:p>
          <a:p>
            <a:endParaRPr lang="en-US" dirty="0"/>
          </a:p>
          <a:p>
            <a:r>
              <a:rPr lang="en-US" dirty="0"/>
              <a:t>Do not ignore the checklist</a:t>
            </a:r>
          </a:p>
          <a:p>
            <a:endParaRPr lang="en-US" dirty="0"/>
          </a:p>
          <a:p>
            <a:r>
              <a:rPr lang="en-US" dirty="0"/>
              <a:t>Be sure to keep a copy of the entire application with attachments</a:t>
            </a:r>
          </a:p>
          <a:p>
            <a:endParaRPr lang="en-US" dirty="0"/>
          </a:p>
          <a:p>
            <a:endParaRPr lang="en-US" dirty="0"/>
          </a:p>
          <a:p>
            <a:pPr marL="109728" indent="0">
              <a:buNone/>
            </a:pPr>
            <a:endParaRPr lang="en-US" dirty="0"/>
          </a:p>
          <a:p>
            <a:pPr marL="109728" indent="0">
              <a:buNone/>
            </a:pPr>
            <a:endParaRPr lang="en-US" dirty="0"/>
          </a:p>
          <a:p>
            <a:pPr marL="393192" lvl="1" indent="0">
              <a:buNone/>
            </a:pPr>
            <a:endParaRPr lang="en-US" dirty="0"/>
          </a:p>
        </p:txBody>
      </p:sp>
      <p:pic>
        <p:nvPicPr>
          <p:cNvPr id="22530" name="Picture 2" descr="C:\Documents and Settings\robersont\Local Settings\Temporary Internet Files\Content.IE5\HFX0680Z\MC9003224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43899">
            <a:off x="6060057" y="461405"/>
            <a:ext cx="2901636" cy="198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30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n-lt"/>
              </a:rPr>
              <a:t>Plan Ahead</a:t>
            </a:r>
          </a:p>
        </p:txBody>
      </p:sp>
      <p:sp>
        <p:nvSpPr>
          <p:cNvPr id="2" name="Content Placeholder 1"/>
          <p:cNvSpPr>
            <a:spLocks noGrp="1"/>
          </p:cNvSpPr>
          <p:nvPr>
            <p:ph idx="1"/>
          </p:nvPr>
        </p:nvSpPr>
        <p:spPr>
          <a:xfrm>
            <a:off x="304800" y="1828800"/>
            <a:ext cx="8534400" cy="5029200"/>
          </a:xfrm>
        </p:spPr>
        <p:txBody>
          <a:bodyPr>
            <a:normAutofit fontScale="92500" lnSpcReduction="10000"/>
          </a:bodyPr>
          <a:lstStyle/>
          <a:p>
            <a:r>
              <a:rPr lang="en-US" sz="1900" dirty="0">
                <a:solidFill>
                  <a:schemeClr val="tx1"/>
                </a:solidFill>
              </a:rPr>
              <a:t>Preparing a grant should not be a weekend project – you would want to have most of it fleshed out BEFORE the application becomes available.</a:t>
            </a:r>
          </a:p>
          <a:p>
            <a:pPr lvl="1"/>
            <a:r>
              <a:rPr lang="en-US" sz="1600" dirty="0">
                <a:solidFill>
                  <a:schemeClr val="tx1"/>
                </a:solidFill>
              </a:rPr>
              <a:t>good grant takes time and preparation.</a:t>
            </a:r>
          </a:p>
          <a:p>
            <a:pPr lvl="1"/>
            <a:r>
              <a:rPr lang="en-US" sz="1600" dirty="0">
                <a:solidFill>
                  <a:schemeClr val="tx1"/>
                </a:solidFill>
              </a:rPr>
              <a:t>There are usually short turn-around times – 4 to 6 weeks. </a:t>
            </a:r>
          </a:p>
          <a:p>
            <a:endParaRPr lang="en-US" dirty="0">
              <a:solidFill>
                <a:schemeClr val="tx1"/>
              </a:solidFill>
            </a:endParaRPr>
          </a:p>
          <a:p>
            <a:r>
              <a:rPr lang="en-US" sz="1900" dirty="0">
                <a:solidFill>
                  <a:schemeClr val="tx1"/>
                </a:solidFill>
              </a:rPr>
              <a:t>If you are an agency that utilizes grant funds – you know when grant applications come out</a:t>
            </a:r>
          </a:p>
          <a:p>
            <a:pPr lvl="1"/>
            <a:r>
              <a:rPr lang="en-US" sz="1600" dirty="0">
                <a:solidFill>
                  <a:schemeClr val="tx1"/>
                </a:solidFill>
              </a:rPr>
              <a:t>EXAMPLE: VAWA Grant applications generally become available in the early summer and due in the fall.</a:t>
            </a:r>
          </a:p>
          <a:p>
            <a:pPr lvl="1"/>
            <a:r>
              <a:rPr lang="en-US" sz="1600" dirty="0">
                <a:solidFill>
                  <a:schemeClr val="tx1"/>
                </a:solidFill>
              </a:rPr>
              <a:t>Start a folder for the next grant with the review comments from the previous one.</a:t>
            </a:r>
          </a:p>
          <a:p>
            <a:endParaRPr lang="en-US" sz="1800" dirty="0">
              <a:solidFill>
                <a:schemeClr val="tx1"/>
              </a:solidFill>
            </a:endParaRPr>
          </a:p>
          <a:p>
            <a:r>
              <a:rPr lang="en-US" sz="1900" dirty="0">
                <a:solidFill>
                  <a:schemeClr val="tx1"/>
                </a:solidFill>
              </a:rPr>
              <a:t>Creating an outline for your project before the application releases can help you be prepared for when it does.</a:t>
            </a:r>
          </a:p>
          <a:p>
            <a:endParaRPr lang="en-US" sz="1800" dirty="0">
              <a:solidFill>
                <a:schemeClr val="tx1"/>
              </a:solidFill>
            </a:endParaRPr>
          </a:p>
          <a:p>
            <a:pPr lvl="0">
              <a:buClr>
                <a:srgbClr val="F4680B"/>
              </a:buClr>
            </a:pPr>
            <a:r>
              <a:rPr lang="en-US" sz="1900" dirty="0">
                <a:solidFill>
                  <a:schemeClr val="tx1"/>
                </a:solidFill>
              </a:rPr>
              <a:t>Contact community partners to alert them that you are preparing an application</a:t>
            </a:r>
          </a:p>
          <a:p>
            <a:pPr lvl="1">
              <a:buClr>
                <a:srgbClr val="ABB19F"/>
              </a:buClr>
            </a:pPr>
            <a:r>
              <a:rPr lang="en-US" sz="1600" dirty="0">
                <a:solidFill>
                  <a:schemeClr val="tx1"/>
                </a:solidFill>
              </a:rPr>
              <a:t>Ask for a letter of support if it is required </a:t>
            </a:r>
          </a:p>
          <a:p>
            <a:pPr lvl="1">
              <a:buClr>
                <a:srgbClr val="ABB19F"/>
              </a:buClr>
            </a:pPr>
            <a:r>
              <a:rPr lang="en-US" sz="1600" dirty="0">
                <a:solidFill>
                  <a:schemeClr val="tx1"/>
                </a:solidFill>
              </a:rPr>
              <a:t>Provide examples of letters</a:t>
            </a:r>
          </a:p>
          <a:p>
            <a:pPr lvl="1">
              <a:buClr>
                <a:srgbClr val="ABB19F"/>
              </a:buClr>
            </a:pPr>
            <a:r>
              <a:rPr lang="en-US" sz="1600" dirty="0">
                <a:solidFill>
                  <a:schemeClr val="tx1"/>
                </a:solidFill>
              </a:rPr>
              <a:t>Give them as much time as possible to complete the letters – they are doing you a favor!</a:t>
            </a:r>
            <a:endParaRPr lang="en-US" dirty="0">
              <a:solidFill>
                <a:schemeClr val="tx1"/>
              </a:solidFill>
            </a:endParaRPr>
          </a:p>
        </p:txBody>
      </p:sp>
      <p:pic>
        <p:nvPicPr>
          <p:cNvPr id="5" name="Picture 2" descr="C:\Documents and Settings\robersont\Local Settings\Temporary Internet Files\Content.IE5\GQ7CCA6U\MC900055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50550">
            <a:off x="7320594" y="418402"/>
            <a:ext cx="1339880" cy="112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8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Really Basic Basics</a:t>
            </a:r>
          </a:p>
        </p:txBody>
      </p:sp>
      <p:sp>
        <p:nvSpPr>
          <p:cNvPr id="3" name="Text Placeholder 2"/>
          <p:cNvSpPr>
            <a:spLocks noGrp="1"/>
          </p:cNvSpPr>
          <p:nvPr>
            <p:ph type="body" idx="1"/>
          </p:nvPr>
        </p:nvSpPr>
        <p:spPr/>
        <p:txBody>
          <a:bodyPr/>
          <a:lstStyle/>
          <a:p>
            <a:r>
              <a:rPr lang="en-US" dirty="0"/>
              <a:t>The little things that can destroy your big idea</a:t>
            </a:r>
          </a:p>
        </p:txBody>
      </p:sp>
    </p:spTree>
    <p:extLst>
      <p:ext uri="{BB962C8B-B14F-4D97-AF65-F5344CB8AC3E}">
        <p14:creationId xmlns:p14="http://schemas.microsoft.com/office/powerpoint/2010/main" val="28988321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Spelling and Grammar</a:t>
            </a:r>
          </a:p>
        </p:txBody>
      </p:sp>
      <p:sp>
        <p:nvSpPr>
          <p:cNvPr id="2" name="Content Placeholder 1"/>
          <p:cNvSpPr>
            <a:spLocks noGrp="1"/>
          </p:cNvSpPr>
          <p:nvPr>
            <p:ph idx="1"/>
          </p:nvPr>
        </p:nvSpPr>
        <p:spPr/>
        <p:txBody>
          <a:bodyPr>
            <a:normAutofit/>
          </a:bodyPr>
          <a:lstStyle/>
          <a:p>
            <a:r>
              <a:rPr lang="en-US" dirty="0"/>
              <a:t>You don’t get a second chance to make a first impression</a:t>
            </a:r>
          </a:p>
          <a:p>
            <a:pPr lvl="1"/>
            <a:r>
              <a:rPr lang="en-US" dirty="0"/>
              <a:t>Your grant application may be the first time a grant reader has ever heard of your agency</a:t>
            </a:r>
          </a:p>
          <a:p>
            <a:endParaRPr lang="en-US" dirty="0"/>
          </a:p>
          <a:p>
            <a:r>
              <a:rPr lang="en-US" dirty="0"/>
              <a:t>Nothing indicates a poorly thought-out grant project like spelling and grammar mistakes</a:t>
            </a:r>
          </a:p>
          <a:p>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19458" name="Picture 2" descr="C:\Documents and Settings\robersont\Local Settings\Temporary Internet Files\Content.IE5\S0XL1QP3\MC900094799[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336382" cy="234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Spelling and Grammar</a:t>
            </a:r>
          </a:p>
        </p:txBody>
      </p:sp>
      <p:sp>
        <p:nvSpPr>
          <p:cNvPr id="2" name="Content Placeholder 1"/>
          <p:cNvSpPr>
            <a:spLocks noGrp="1"/>
          </p:cNvSpPr>
          <p:nvPr>
            <p:ph idx="1"/>
          </p:nvPr>
        </p:nvSpPr>
        <p:spPr>
          <a:xfrm>
            <a:off x="457200" y="1481328"/>
            <a:ext cx="8229600" cy="4995672"/>
          </a:xfrm>
        </p:spPr>
        <p:txBody>
          <a:bodyPr>
            <a:normAutofit/>
          </a:bodyPr>
          <a:lstStyle/>
          <a:p>
            <a:r>
              <a:rPr lang="en-US" dirty="0"/>
              <a:t>Poor spelling and grammar is probably the second biggest indicator that an agency will not do well managing a grant</a:t>
            </a:r>
          </a:p>
          <a:p>
            <a:pPr lvl="1"/>
            <a:r>
              <a:rPr lang="en-US" dirty="0"/>
              <a:t>The first is leaving sections unfinished or leaving them out all together</a:t>
            </a:r>
          </a:p>
          <a:p>
            <a:endParaRPr lang="en-US" dirty="0"/>
          </a:p>
          <a:p>
            <a:r>
              <a:rPr lang="en-US" dirty="0"/>
              <a:t>“But I am not a writer!”</a:t>
            </a:r>
          </a:p>
          <a:p>
            <a:pPr lvl="1"/>
            <a:r>
              <a:rPr lang="en-US" dirty="0"/>
              <a:t>Find someone who is a writer or at least a really good reader</a:t>
            </a:r>
          </a:p>
          <a:p>
            <a:pPr lvl="2"/>
            <a:r>
              <a:rPr lang="en-US" dirty="0"/>
              <a:t>They can spot needed corrections</a:t>
            </a:r>
          </a:p>
          <a:p>
            <a:pPr lvl="2"/>
            <a:endParaRPr lang="en-US" dirty="0"/>
          </a:p>
          <a:p>
            <a:endParaRPr lang="en-US" dirty="0"/>
          </a:p>
          <a:p>
            <a:endParaRPr lang="en-US" dirty="0"/>
          </a:p>
          <a:p>
            <a:pPr marL="109728" indent="0">
              <a:buNone/>
            </a:pPr>
            <a:endParaRPr lang="en-US" dirty="0"/>
          </a:p>
          <a:p>
            <a:pPr marL="393192" lvl="1" indent="0">
              <a:buNone/>
            </a:pPr>
            <a:endParaRPr lang="en-US" dirty="0"/>
          </a:p>
        </p:txBody>
      </p:sp>
      <p:pic>
        <p:nvPicPr>
          <p:cNvPr id="31746" name="Picture 2" descr="C:\Documents and Settings\robersont\Local Settings\Temporary Internet Files\Content.IE5\E32HWYJG\MC9000481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105400"/>
            <a:ext cx="1367028" cy="135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p:txBody>
          <a:bodyPr>
            <a:normAutofit/>
          </a:bodyPr>
          <a:lstStyle/>
          <a:p>
            <a:r>
              <a:rPr lang="en-US" dirty="0"/>
              <a:t>Read your application from beginning to end</a:t>
            </a:r>
          </a:p>
          <a:p>
            <a:endParaRPr lang="en-US" dirty="0"/>
          </a:p>
          <a:p>
            <a:r>
              <a:rPr lang="en-US" dirty="0"/>
              <a:t>Journalism tip:</a:t>
            </a:r>
          </a:p>
          <a:p>
            <a:pPr lvl="1"/>
            <a:r>
              <a:rPr lang="en-US" dirty="0"/>
              <a:t>Read it aloud – if it doesn’t flow when you read it aloud, it won’t flow for the next person who reads it</a:t>
            </a:r>
          </a:p>
          <a:p>
            <a:pPr marL="393192" lvl="1" indent="0">
              <a:buNone/>
            </a:pPr>
            <a:endParaRPr lang="en-US" dirty="0"/>
          </a:p>
          <a:p>
            <a:r>
              <a:rPr lang="en-US" dirty="0">
                <a:hlinkClick r:id="rId3"/>
              </a:rPr>
              <a:t>www.dictionary.com</a:t>
            </a:r>
            <a:endParaRPr lang="en-US" dirty="0"/>
          </a:p>
          <a:p>
            <a:pPr lvl="1"/>
            <a:r>
              <a:rPr lang="en-US" dirty="0"/>
              <a:t>Dictionary, thesaurus, quotes, translation</a:t>
            </a:r>
          </a:p>
          <a:p>
            <a:r>
              <a:rPr lang="en-US" dirty="0">
                <a:hlinkClick r:id="rId4"/>
              </a:rPr>
              <a:t>www.merriam-webster.com</a:t>
            </a:r>
            <a:endParaRPr lang="en-US" dirty="0"/>
          </a:p>
          <a:p>
            <a:pPr lvl="1"/>
            <a:r>
              <a:rPr lang="en-US" dirty="0"/>
              <a:t>Dictionary, thesaurus, Spanish-English	 </a:t>
            </a:r>
          </a:p>
          <a:p>
            <a:pPr marL="393192" lvl="1" indent="0">
              <a:buNone/>
            </a:pPr>
            <a:endParaRPr lang="en-US" dirty="0"/>
          </a:p>
          <a:p>
            <a:pPr marL="109728" indent="0">
              <a:buNone/>
            </a:pPr>
            <a:endParaRPr lang="en-US" dirty="0"/>
          </a:p>
          <a:p>
            <a:pPr marL="393192" lvl="1" indent="0">
              <a:buNone/>
            </a:pPr>
            <a:endParaRPr lang="en-US" dirty="0"/>
          </a:p>
        </p:txBody>
      </p:sp>
      <p:pic>
        <p:nvPicPr>
          <p:cNvPr id="20482" name="Picture 2" descr="C:\Documents and Settings\robersont\Local Settings\Temporary Internet Files\Content.IE5\HFX0680Z\MC90044039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43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7789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470ED-20F5-3399-FAA1-D497CC2A6E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322616-53DE-F4B0-BA11-52E5FF1D45F2}"/>
              </a:ext>
            </a:extLst>
          </p:cNvPr>
          <p:cNvSpPr>
            <a:spLocks noGrp="1"/>
          </p:cNvSpPr>
          <p:nvPr>
            <p:ph idx="1"/>
          </p:nvPr>
        </p:nvSpPr>
        <p:spPr/>
        <p:txBody>
          <a:bodyPr>
            <a:normAutofit/>
          </a:bodyPr>
          <a:lstStyle/>
          <a:p>
            <a:r>
              <a:rPr lang="en-US" dirty="0"/>
              <a:t>Most common mistakes:</a:t>
            </a:r>
          </a:p>
          <a:p>
            <a:pPr lvl="1"/>
            <a:r>
              <a:rPr lang="en-US" dirty="0"/>
              <a:t>Forgetting to complete a section</a:t>
            </a:r>
          </a:p>
          <a:p>
            <a:pPr lvl="1"/>
            <a:r>
              <a:rPr lang="en-US" dirty="0"/>
              <a:t>Forgetting an attachment</a:t>
            </a:r>
          </a:p>
          <a:p>
            <a:pPr lvl="1"/>
            <a:r>
              <a:rPr lang="en-US" dirty="0"/>
              <a:t>Not including the correct number of copies</a:t>
            </a:r>
          </a:p>
          <a:p>
            <a:pPr lvl="1"/>
            <a:r>
              <a:rPr lang="en-US" dirty="0"/>
              <a:t>Not including local statistical data</a:t>
            </a:r>
          </a:p>
          <a:p>
            <a:r>
              <a:rPr lang="en-US" dirty="0"/>
              <a:t>Applications may contain a Disqualification List</a:t>
            </a:r>
          </a:p>
          <a:p>
            <a:pPr lvl="1"/>
            <a:r>
              <a:rPr lang="en-US" dirty="0"/>
              <a:t>These are the items that will disqualify your application before it even makes it to a grant reader/reviewer</a:t>
            </a:r>
          </a:p>
          <a:p>
            <a:endParaRPr lang="en-US" dirty="0"/>
          </a:p>
          <a:p>
            <a:pPr marL="109728" indent="0">
              <a:buNone/>
            </a:pPr>
            <a:endParaRPr lang="en-US" dirty="0"/>
          </a:p>
          <a:p>
            <a:pPr marL="393192" lvl="1" indent="0">
              <a:buNone/>
            </a:pPr>
            <a:endParaRPr lang="en-US" dirty="0"/>
          </a:p>
        </p:txBody>
      </p:sp>
      <p:sp>
        <p:nvSpPr>
          <p:cNvPr id="3" name="Title 2">
            <a:extLst>
              <a:ext uri="{FF2B5EF4-FFF2-40B4-BE49-F238E27FC236}">
                <a16:creationId xmlns:a16="http://schemas.microsoft.com/office/drawing/2014/main" id="{2E4E02A8-5CBB-49EF-7BEC-7372D81E6695}"/>
              </a:ext>
            </a:extLst>
          </p:cNvPr>
          <p:cNvSpPr>
            <a:spLocks noGrp="1"/>
          </p:cNvSpPr>
          <p:nvPr>
            <p:ph type="title"/>
          </p:nvPr>
        </p:nvSpPr>
        <p:spPr/>
        <p:txBody>
          <a:bodyPr/>
          <a:lstStyle/>
          <a:p>
            <a:r>
              <a:rPr lang="en-US" dirty="0"/>
              <a:t>Incomplete Applications</a:t>
            </a:r>
          </a:p>
        </p:txBody>
      </p:sp>
      <p:pic>
        <p:nvPicPr>
          <p:cNvPr id="17410" name="Picture 2" descr="C:\Documents and Settings\robersont\Local Settings\Temporary Internet Files\Content.IE5\H2RENWBE\MP900442430[1].jpg">
            <a:extLst>
              <a:ext uri="{FF2B5EF4-FFF2-40B4-BE49-F238E27FC236}">
                <a16:creationId xmlns:a16="http://schemas.microsoft.com/office/drawing/2014/main" id="{AB9ED290-77F2-113E-D2B6-CD1A99FBBA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410200"/>
            <a:ext cx="1905000" cy="126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C011-A10B-1E86-8C35-AAACD8222E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B7BDA-71C9-A821-0355-1D38C861C5A5}"/>
              </a:ext>
            </a:extLst>
          </p:cNvPr>
          <p:cNvSpPr>
            <a:spLocks noGrp="1"/>
          </p:cNvSpPr>
          <p:nvPr>
            <p:ph idx="1"/>
          </p:nvPr>
        </p:nvSpPr>
        <p:spPr/>
        <p:txBody>
          <a:bodyPr>
            <a:normAutofit/>
          </a:bodyPr>
          <a:lstStyle/>
          <a:p>
            <a:r>
              <a:rPr lang="en-US" dirty="0"/>
              <a:t>Do the easy stuff first</a:t>
            </a:r>
          </a:p>
          <a:p>
            <a:pPr lvl="1"/>
            <a:r>
              <a:rPr lang="en-US" dirty="0"/>
              <a:t>Fill out the portions of the application that don’t require research and get them out of the way</a:t>
            </a:r>
          </a:p>
          <a:p>
            <a:r>
              <a:rPr lang="en-US" dirty="0"/>
              <a:t>Create a file system for required components</a:t>
            </a:r>
          </a:p>
          <a:p>
            <a:pPr lvl="1"/>
            <a:r>
              <a:rPr lang="en-US" dirty="0"/>
              <a:t>Make files for each section of the grant requirements</a:t>
            </a:r>
          </a:p>
          <a:p>
            <a:pPr lvl="1"/>
            <a:r>
              <a:rPr lang="en-US" dirty="0"/>
              <a:t>Keep track of the progress on the front of the file</a:t>
            </a:r>
          </a:p>
          <a:p>
            <a:r>
              <a:rPr lang="en-US" dirty="0"/>
              <a:t>Make a master checklist of required components</a:t>
            </a:r>
          </a:p>
          <a:p>
            <a:pPr lvl="1"/>
            <a:r>
              <a:rPr lang="en-US" dirty="0"/>
              <a:t>Gives you an immediate visual of what has not been done</a:t>
            </a:r>
          </a:p>
          <a:p>
            <a:endParaRPr lang="en-US" dirty="0"/>
          </a:p>
          <a:p>
            <a:endParaRPr lang="en-US" dirty="0"/>
          </a:p>
          <a:p>
            <a:pPr marL="109728" indent="0">
              <a:buNone/>
            </a:pPr>
            <a:endParaRPr lang="en-US" dirty="0"/>
          </a:p>
          <a:p>
            <a:pPr marL="393192" lvl="1" indent="0">
              <a:buNone/>
            </a:pPr>
            <a:endParaRPr lang="en-US" dirty="0"/>
          </a:p>
        </p:txBody>
      </p:sp>
      <p:sp>
        <p:nvSpPr>
          <p:cNvPr id="3" name="Title 2">
            <a:extLst>
              <a:ext uri="{FF2B5EF4-FFF2-40B4-BE49-F238E27FC236}">
                <a16:creationId xmlns:a16="http://schemas.microsoft.com/office/drawing/2014/main" id="{AD735547-79F5-1A56-AE41-A47896DA4DB2}"/>
              </a:ext>
            </a:extLst>
          </p:cNvPr>
          <p:cNvSpPr>
            <a:spLocks noGrp="1"/>
          </p:cNvSpPr>
          <p:nvPr>
            <p:ph type="title"/>
          </p:nvPr>
        </p:nvSpPr>
        <p:spPr/>
        <p:txBody>
          <a:bodyPr/>
          <a:lstStyle/>
          <a:p>
            <a:r>
              <a:rPr lang="en-US" dirty="0"/>
              <a:t>Tips and Tools</a:t>
            </a:r>
          </a:p>
        </p:txBody>
      </p:sp>
      <p:pic>
        <p:nvPicPr>
          <p:cNvPr id="18434" name="Picture 2" descr="C:\Documents and Settings\robersont\Local Settings\Temporary Internet Files\Content.IE5\HFX0680Z\MC900432556[1].png">
            <a:extLst>
              <a:ext uri="{FF2B5EF4-FFF2-40B4-BE49-F238E27FC236}">
                <a16:creationId xmlns:a16="http://schemas.microsoft.com/office/drawing/2014/main" id="{B7B9C909-261E-21E5-1830-D3BF743D21D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128" y="152399"/>
            <a:ext cx="1676257" cy="16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Deadlines</a:t>
            </a:r>
          </a:p>
        </p:txBody>
      </p:sp>
      <p:sp>
        <p:nvSpPr>
          <p:cNvPr id="2" name="Content Placeholder 1"/>
          <p:cNvSpPr>
            <a:spLocks noGrp="1"/>
          </p:cNvSpPr>
          <p:nvPr>
            <p:ph idx="1"/>
          </p:nvPr>
        </p:nvSpPr>
        <p:spPr/>
        <p:txBody>
          <a:bodyPr/>
          <a:lstStyle/>
          <a:p>
            <a:r>
              <a:rPr lang="en-US" dirty="0"/>
              <a:t>One of the most basic mistakes applicants make</a:t>
            </a:r>
          </a:p>
          <a:p>
            <a:endParaRPr lang="en-US" dirty="0"/>
          </a:p>
          <a:p>
            <a:r>
              <a:rPr lang="en-US" dirty="0"/>
              <a:t>One of the most avoidable mistakes</a:t>
            </a:r>
          </a:p>
          <a:p>
            <a:endParaRPr lang="en-US" dirty="0"/>
          </a:p>
          <a:p>
            <a:r>
              <a:rPr lang="en-US" dirty="0"/>
              <a:t>Grant deadlines are </a:t>
            </a:r>
            <a:br>
              <a:rPr lang="en-US" dirty="0"/>
            </a:br>
            <a:r>
              <a:rPr lang="en-US" dirty="0"/>
              <a:t>not flexible</a:t>
            </a:r>
          </a:p>
          <a:p>
            <a:pPr marL="109728" indent="0">
              <a:buNone/>
            </a:pPr>
            <a:endParaRPr lang="en-US" dirty="0"/>
          </a:p>
          <a:p>
            <a:pPr marL="109728" indent="0">
              <a:buNone/>
            </a:pPr>
            <a:endParaRPr lang="en-US" dirty="0"/>
          </a:p>
          <a:p>
            <a:pPr marL="393192" lvl="1" indent="0">
              <a:buNone/>
            </a:pPr>
            <a:endParaRPr lang="en-US" dirty="0"/>
          </a:p>
        </p:txBody>
      </p:sp>
      <p:pic>
        <p:nvPicPr>
          <p:cNvPr id="23554" name="Picture 2" descr="C:\Documents and Settings\robersont\Local Settings\Temporary Internet Files\Content.IE5\8WKYT4K0\MC900297127[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3429000"/>
            <a:ext cx="3449708" cy="320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500"/>
                                        <p:tgtEl>
                                          <p:spTgt spid="2355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Deadlines</a:t>
            </a:r>
          </a:p>
        </p:txBody>
      </p:sp>
      <p:sp>
        <p:nvSpPr>
          <p:cNvPr id="2" name="Content Placeholder 1"/>
          <p:cNvSpPr>
            <a:spLocks noGrp="1"/>
          </p:cNvSpPr>
          <p:nvPr>
            <p:ph idx="1"/>
          </p:nvPr>
        </p:nvSpPr>
        <p:spPr/>
        <p:txBody>
          <a:bodyPr>
            <a:normAutofit/>
          </a:bodyPr>
          <a:lstStyle/>
          <a:p>
            <a:r>
              <a:rPr lang="en-US" dirty="0"/>
              <a:t>Registration deadlines</a:t>
            </a:r>
          </a:p>
          <a:p>
            <a:pPr lvl="1"/>
            <a:r>
              <a:rPr lang="en-US" dirty="0"/>
              <a:t>Some grants, especially federal, ask for potential applicants to register about a month before the actual deadline</a:t>
            </a:r>
          </a:p>
          <a:p>
            <a:pPr lvl="2"/>
            <a:r>
              <a:rPr lang="en-US" dirty="0"/>
              <a:t>Usually not an obligation, but more of a heads-up</a:t>
            </a:r>
          </a:p>
          <a:p>
            <a:pPr marL="109728" indent="0">
              <a:buNone/>
            </a:pPr>
            <a:endParaRPr lang="en-US" dirty="0"/>
          </a:p>
          <a:p>
            <a:r>
              <a:rPr lang="en-US" dirty="0"/>
              <a:t>Application deadlines</a:t>
            </a:r>
          </a:p>
          <a:p>
            <a:pPr lvl="1"/>
            <a:r>
              <a:rPr lang="en-US" dirty="0"/>
              <a:t>This is usually found on the front page of a grant solicitation, on the front of the application, AND in the body of the instructions</a:t>
            </a:r>
          </a:p>
          <a:p>
            <a:pPr lvl="1"/>
            <a:r>
              <a:rPr lang="en-US" dirty="0"/>
              <a:t>Non-negotiable and not flexible – if you miss it your agency is out</a:t>
            </a:r>
          </a:p>
          <a:p>
            <a:pPr marL="109728" indent="0">
              <a:buNone/>
            </a:pPr>
            <a:endParaRPr lang="en-US" dirty="0"/>
          </a:p>
          <a:p>
            <a:pPr marL="393192" lvl="1" indent="0">
              <a:buNone/>
            </a:pPr>
            <a:endParaRPr lang="en-US" dirty="0"/>
          </a:p>
        </p:txBody>
      </p:sp>
      <p:pic>
        <p:nvPicPr>
          <p:cNvPr id="32770" name="Picture 2" descr="C:\Documents and Settings\robersont\Local Settings\Temporary Internet Files\Content.IE5\HFX0680Z\MC9002935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486400"/>
            <a:ext cx="1821485" cy="101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and Tools</a:t>
            </a:r>
          </a:p>
        </p:txBody>
      </p:sp>
      <p:sp>
        <p:nvSpPr>
          <p:cNvPr id="2" name="Content Placeholder 1"/>
          <p:cNvSpPr>
            <a:spLocks noGrp="1"/>
          </p:cNvSpPr>
          <p:nvPr>
            <p:ph idx="1"/>
          </p:nvPr>
        </p:nvSpPr>
        <p:spPr/>
        <p:txBody>
          <a:bodyPr>
            <a:normAutofit/>
          </a:bodyPr>
          <a:lstStyle/>
          <a:p>
            <a:r>
              <a:rPr lang="en-US" dirty="0"/>
              <a:t>The second you decide to apply, mark the deadlines on your calendar</a:t>
            </a:r>
          </a:p>
          <a:p>
            <a:pPr lvl="1"/>
            <a:r>
              <a:rPr lang="en-US" dirty="0"/>
              <a:t>Some federal grants have very short application periods</a:t>
            </a:r>
          </a:p>
          <a:p>
            <a:endParaRPr lang="en-US" dirty="0"/>
          </a:p>
          <a:p>
            <a:r>
              <a:rPr lang="en-US" dirty="0"/>
              <a:t>Create a timeline for your application</a:t>
            </a:r>
          </a:p>
          <a:p>
            <a:pPr lvl="1"/>
            <a:r>
              <a:rPr lang="en-US" dirty="0"/>
              <a:t>Do you need Memorandums of Understanding? Do you need support letters? When do you need to start gathering them in order to meet your deadline?</a:t>
            </a:r>
          </a:p>
          <a:p>
            <a:pPr lvl="1"/>
            <a:r>
              <a:rPr lang="en-US" dirty="0"/>
              <a:t>Are you registered at </a:t>
            </a:r>
            <a:r>
              <a:rPr lang="en-US" dirty="0">
                <a:hlinkClick r:id="rId3"/>
              </a:rPr>
              <a:t>www.ccr.gov</a:t>
            </a:r>
            <a:r>
              <a:rPr lang="en-US" dirty="0"/>
              <a:t>? </a:t>
            </a:r>
          </a:p>
          <a:p>
            <a:pPr lvl="1"/>
            <a:r>
              <a:rPr lang="en-US" dirty="0"/>
              <a:t>Don’t forget time for proofing and editing!</a:t>
            </a:r>
          </a:p>
          <a:p>
            <a:pPr lvl="1"/>
            <a:r>
              <a:rPr lang="en-US" dirty="0"/>
              <a:t>Whose signatures do you need? Are they planning any trips?</a:t>
            </a:r>
          </a:p>
          <a:p>
            <a:pPr lvl="1"/>
            <a:endParaRPr lang="en-US" dirty="0"/>
          </a:p>
          <a:p>
            <a:endParaRPr lang="en-US" dirty="0"/>
          </a:p>
          <a:p>
            <a:endParaRPr lang="en-US" dirty="0"/>
          </a:p>
          <a:p>
            <a:pPr marL="109728" indent="0">
              <a:buNone/>
            </a:pPr>
            <a:endParaRPr lang="en-US" dirty="0"/>
          </a:p>
          <a:p>
            <a:pPr marL="109728" indent="0">
              <a:buNone/>
            </a:pPr>
            <a:endParaRPr lang="en-US" dirty="0"/>
          </a:p>
          <a:p>
            <a:pPr marL="393192" lvl="1" indent="0">
              <a:buNone/>
            </a:pPr>
            <a:endParaRPr lang="en-US" dirty="0"/>
          </a:p>
        </p:txBody>
      </p:sp>
      <p:pic>
        <p:nvPicPr>
          <p:cNvPr id="24578" name="Picture 2" descr="C:\Documents and Settings\robersont\Local Settings\Temporary Internet Files\Content.IE5\GQ7CCA6U\MC9003403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81000"/>
            <a:ext cx="1833372" cy="129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480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fade">
                                      <p:cBhvr>
                                        <p:cTn id="10" dur="500"/>
                                        <p:tgtEl>
                                          <p:spTgt spid="2457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Grant readers love statistics – you will need numbers to back-up what you put in your application</a:t>
            </a:r>
          </a:p>
          <a:p>
            <a:endParaRPr lang="en-US" dirty="0"/>
          </a:p>
          <a:p>
            <a:r>
              <a:rPr lang="en-US" dirty="0"/>
              <a:t>Many grants require collaboration with other agencies and will require documentation that collaboration took place</a:t>
            </a:r>
          </a:p>
          <a:p>
            <a:endParaRPr lang="en-US" dirty="0"/>
          </a:p>
          <a:p>
            <a:endParaRPr lang="en-US" dirty="0"/>
          </a:p>
          <a:p>
            <a:pPr lvl="1"/>
            <a:endParaRPr lang="en-US" dirty="0"/>
          </a:p>
          <a:p>
            <a:pPr marL="109728" indent="0">
              <a:buNone/>
            </a:pPr>
            <a:endParaRPr lang="en-US" dirty="0"/>
          </a:p>
          <a:p>
            <a:endParaRPr lang="en-US" dirty="0"/>
          </a:p>
          <a:p>
            <a:pPr marL="109728" indent="0">
              <a:buNone/>
            </a:pPr>
            <a:endParaRPr lang="en-US" dirty="0"/>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dirty="0"/>
              <a:t>Project Development</a:t>
            </a:r>
          </a:p>
        </p:txBody>
      </p:sp>
      <p:pic>
        <p:nvPicPr>
          <p:cNvPr id="4098" name="Picture 2" descr="C:\Documents and Settings\robersont\Local Settings\Temporary Internet Files\Content.IE5\8WKYT4K0\MC9003526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419600"/>
            <a:ext cx="2514600" cy="192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724400"/>
          </a:xfrm>
        </p:spPr>
        <p:txBody>
          <a:bodyPr>
            <a:normAutofit/>
          </a:bodyPr>
          <a:lstStyle/>
          <a:p>
            <a:pPr marL="109728" indent="0">
              <a:buNone/>
            </a:pPr>
            <a:r>
              <a:rPr lang="en-US" dirty="0"/>
              <a:t>1.  Introduce your agency</a:t>
            </a:r>
          </a:p>
          <a:p>
            <a:pPr marL="822960" lvl="1" indent="-457200">
              <a:buAutoNum type="alphaUcPeriod"/>
            </a:pPr>
            <a:r>
              <a:rPr lang="en-US" dirty="0"/>
              <a:t>What are your agency’s general purposes and goals?</a:t>
            </a:r>
          </a:p>
          <a:p>
            <a:pPr marL="822960" lvl="1" indent="-457200">
              <a:buAutoNum type="alphaUcPeriod"/>
            </a:pPr>
            <a:r>
              <a:rPr lang="en-US" dirty="0"/>
              <a:t>How long have you been around?</a:t>
            </a:r>
          </a:p>
          <a:p>
            <a:pPr marL="822960" lvl="1" indent="-457200">
              <a:buAutoNum type="alphaUcPeriod"/>
            </a:pPr>
            <a:r>
              <a:rPr lang="en-US" dirty="0"/>
              <a:t>What’s changed since the beginning?</a:t>
            </a:r>
          </a:p>
          <a:p>
            <a:pPr marL="603504" lvl="2" indent="0">
              <a:buNone/>
            </a:pPr>
            <a:r>
              <a:rPr lang="en-US" dirty="0"/>
              <a:t>a. Have you grown?</a:t>
            </a:r>
          </a:p>
          <a:p>
            <a:pPr marL="603504" lvl="2" indent="0">
              <a:buNone/>
            </a:pPr>
            <a:r>
              <a:rPr lang="en-US" dirty="0"/>
              <a:t>b. Expanded services?</a:t>
            </a:r>
          </a:p>
          <a:p>
            <a:pPr marL="822960" lvl="1" indent="-457200">
              <a:buAutoNum type="alphaUcPeriod"/>
            </a:pPr>
            <a:r>
              <a:rPr lang="en-US" dirty="0"/>
              <a:t>What is your service area?</a:t>
            </a:r>
          </a:p>
          <a:p>
            <a:pPr marL="1060704" lvl="2" indent="-457200">
              <a:buAutoNum type="alphaLcPeriod"/>
            </a:pPr>
            <a:r>
              <a:rPr lang="en-US" dirty="0"/>
              <a:t>Population</a:t>
            </a:r>
          </a:p>
          <a:p>
            <a:pPr marL="1060704" lvl="2" indent="-457200">
              <a:buAutoNum type="alphaLcPeriod"/>
            </a:pPr>
            <a:r>
              <a:rPr lang="en-US" dirty="0"/>
              <a:t>Location</a:t>
            </a:r>
          </a:p>
          <a:p>
            <a:pPr marL="603504" lvl="2" indent="0">
              <a:buNone/>
            </a:pPr>
            <a:endParaRPr lang="en-US" dirty="0"/>
          </a:p>
          <a:p>
            <a:pPr marL="603504" lvl="2" indent="0">
              <a:buNone/>
            </a:pPr>
            <a:endParaRPr lang="en-US" dirty="0"/>
          </a:p>
          <a:p>
            <a:pPr marL="603504" lvl="2" indent="0">
              <a:buNone/>
            </a:pPr>
            <a:endParaRPr lang="en-US" dirty="0"/>
          </a:p>
          <a:p>
            <a:endParaRPr lang="en-US" dirty="0"/>
          </a:p>
          <a:p>
            <a:pPr marL="393192" lvl="1" indent="0">
              <a:buNone/>
            </a:pPr>
            <a:endParaRPr lang="en-US" dirty="0"/>
          </a:p>
          <a:p>
            <a:endParaRPr lang="en-US" dirty="0"/>
          </a:p>
        </p:txBody>
      </p:sp>
      <p:sp>
        <p:nvSpPr>
          <p:cNvPr id="3" name="Title 2"/>
          <p:cNvSpPr>
            <a:spLocks noGrp="1"/>
          </p:cNvSpPr>
          <p:nvPr>
            <p:ph type="title"/>
          </p:nvPr>
        </p:nvSpPr>
        <p:spPr/>
        <p:txBody>
          <a:bodyPr/>
          <a:lstStyle/>
          <a:p>
            <a:r>
              <a:rPr lang="en-US" dirty="0"/>
              <a:t>Sample Outline</a:t>
            </a:r>
          </a:p>
        </p:txBody>
      </p:sp>
      <p:pic>
        <p:nvPicPr>
          <p:cNvPr id="5122" name="Picture 2" descr="C:\Documents and Settings\robersont\Local Settings\Temporary Internet Files\Content.IE5\GQ7CCA6U\MC900439816[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810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p:spPr>
        <p:txBody>
          <a:bodyPr>
            <a:normAutofit/>
          </a:bodyPr>
          <a:lstStyle/>
          <a:p>
            <a:r>
              <a:rPr lang="en-US" dirty="0"/>
              <a:t>Grab the reader’s attention</a:t>
            </a:r>
          </a:p>
          <a:p>
            <a:r>
              <a:rPr lang="en-US" dirty="0"/>
              <a:t>Don’t be wordy</a:t>
            </a:r>
          </a:p>
          <a:p>
            <a:r>
              <a:rPr lang="en-US" dirty="0"/>
              <a:t>Use local data to back-up your claims</a:t>
            </a:r>
          </a:p>
          <a:p>
            <a:pPr lvl="1"/>
            <a:r>
              <a:rPr lang="en-US" dirty="0"/>
              <a:t>Anyone can use Google to pull up national statistics; use it to find local statistics</a:t>
            </a:r>
          </a:p>
          <a:p>
            <a:pPr lvl="1"/>
            <a:r>
              <a:rPr lang="en-US" dirty="0"/>
              <a:t>Check you local police department website</a:t>
            </a:r>
          </a:p>
          <a:p>
            <a:pPr lvl="1"/>
            <a:r>
              <a:rPr lang="en-US" dirty="0"/>
              <a:t>Make friends with the person who keeps statistics for your agency</a:t>
            </a:r>
          </a:p>
          <a:p>
            <a:pPr lvl="1"/>
            <a:r>
              <a:rPr lang="en-US" dirty="0"/>
              <a:t>Learn how to use online public records sites:</a:t>
            </a:r>
          </a:p>
          <a:p>
            <a:pPr lvl="2"/>
            <a:r>
              <a:rPr lang="en-US" dirty="0">
                <a:hlinkClick r:id="rId2"/>
              </a:rPr>
              <a:t>www.oscn.net</a:t>
            </a:r>
            <a:endParaRPr lang="en-US" dirty="0"/>
          </a:p>
          <a:p>
            <a:pPr lvl="2"/>
            <a:r>
              <a:rPr lang="en-US" dirty="0">
                <a:hlinkClick r:id="rId3"/>
              </a:rPr>
              <a:t>www.odcr.com</a:t>
            </a:r>
            <a:endParaRPr lang="en-US" dirty="0"/>
          </a:p>
          <a:p>
            <a:pPr lvl="1"/>
            <a:r>
              <a:rPr lang="en-US" dirty="0"/>
              <a:t>Look at the UCR Reports for your area:</a:t>
            </a:r>
          </a:p>
          <a:p>
            <a:pPr lvl="2"/>
            <a:r>
              <a:rPr lang="en-US" dirty="0">
                <a:hlinkClick r:id="rId4"/>
              </a:rPr>
              <a:t>www.ok.gov/osbi</a:t>
            </a:r>
            <a:endParaRPr lang="en-US" dirty="0"/>
          </a:p>
          <a:p>
            <a:pPr lvl="2"/>
            <a:r>
              <a:rPr lang="en-US" dirty="0">
                <a:hlinkClick r:id="rId5"/>
              </a:rPr>
              <a:t>www.fbi.gov/about-us/cjis/ucr/ucr</a:t>
            </a:r>
            <a:endParaRPr lang="en-US" dirty="0"/>
          </a:p>
          <a:p>
            <a:pPr marL="630936" lvl="2" indent="0">
              <a:buNone/>
            </a:pPr>
            <a:endParaRPr lang="en-US" dirty="0"/>
          </a:p>
          <a:p>
            <a:endParaRPr lang="en-US" dirty="0"/>
          </a:p>
          <a:p>
            <a:endParaRPr lang="en-US" dirty="0"/>
          </a:p>
          <a:p>
            <a:endParaRPr lang="en-US" dirty="0"/>
          </a:p>
          <a:p>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Tips and Tools</a:t>
            </a:r>
          </a:p>
        </p:txBody>
      </p:sp>
      <p:pic>
        <p:nvPicPr>
          <p:cNvPr id="8194" name="Picture 2" descr="C:\Documents and Settings\robersont\Local Settings\Temporary Internet Files\Content.IE5\GQ7CCA6U\MC90004045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228600"/>
            <a:ext cx="158557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500"/>
                                        <p:tgtEl>
                                          <p:spTgt spid="2">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This is the place to describe your proposed solution to the problem statement</a:t>
            </a:r>
          </a:p>
          <a:p>
            <a:r>
              <a:rPr lang="en-US" dirty="0"/>
              <a:t>Good program planning is obvious in this section</a:t>
            </a:r>
          </a:p>
          <a:p>
            <a:r>
              <a:rPr lang="en-US" dirty="0"/>
              <a:t>This is sometimes located in the same section as the Problem Statement</a:t>
            </a:r>
          </a:p>
          <a:p>
            <a:r>
              <a:rPr lang="en-US" dirty="0"/>
              <a:t>Don’t skimp on the details – grant readers want to know as much as possible about your plan</a:t>
            </a:r>
          </a:p>
          <a:p>
            <a:r>
              <a:rPr lang="en-US" dirty="0"/>
              <a:t>Make clear statements about projected accomplishments</a:t>
            </a:r>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Project Descriptions</a:t>
            </a:r>
          </a:p>
        </p:txBody>
      </p:sp>
    </p:spTree>
    <p:extLst>
      <p:ext uri="{BB962C8B-B14F-4D97-AF65-F5344CB8AC3E}">
        <p14:creationId xmlns:p14="http://schemas.microsoft.com/office/powerpoint/2010/main" val="15368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Goal: a broad, general statement that identifies the long-range purpose of a project</a:t>
            </a:r>
          </a:p>
          <a:p>
            <a:pPr lvl="1"/>
            <a:r>
              <a:rPr lang="en-US" dirty="0"/>
              <a:t>Example: To improve the response to domestic violence in the community.</a:t>
            </a:r>
          </a:p>
          <a:p>
            <a:pPr lvl="1"/>
            <a:r>
              <a:rPr lang="en-US" dirty="0"/>
              <a:t>Example: To investigate and disrupt the methamphetamine trafficking networks operating throughout the district.</a:t>
            </a:r>
          </a:p>
          <a:p>
            <a:r>
              <a:rPr lang="en-US" dirty="0"/>
              <a:t>Not measurable and not specific</a:t>
            </a:r>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Goals</a:t>
            </a:r>
          </a:p>
        </p:txBody>
      </p:sp>
      <p:pic>
        <p:nvPicPr>
          <p:cNvPr id="10242" name="Picture 2" descr="C:\Documents and Settings\robersont\Local Settings\Temporary Internet Files\Content.IE5\GLNU2G1U\MP9003877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191000"/>
            <a:ext cx="163068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a:t>Having trouble thinking of measurable objectives?</a:t>
            </a:r>
          </a:p>
          <a:p>
            <a:pPr lvl="1"/>
            <a:r>
              <a:rPr lang="en-US" dirty="0"/>
              <a:t>Job description</a:t>
            </a:r>
          </a:p>
          <a:p>
            <a:pPr lvl="1"/>
            <a:r>
              <a:rPr lang="en-US" dirty="0"/>
              <a:t>Federal Reporting requirements</a:t>
            </a:r>
          </a:p>
          <a:p>
            <a:endParaRPr lang="en-US" dirty="0"/>
          </a:p>
          <a:p>
            <a:r>
              <a:rPr lang="en-US" dirty="0"/>
              <a:t>Objectives need to be logically linked to the goal</a:t>
            </a:r>
          </a:p>
          <a:p>
            <a:pPr lvl="1"/>
            <a:r>
              <a:rPr lang="en-US" dirty="0"/>
              <a:t>EXAMPLE: If the goal is to increase the skill level of law enforcement officers through training, the objective cannot be “to report more cases of sexual assault to the prosecutor’s office”</a:t>
            </a:r>
          </a:p>
          <a:p>
            <a:pPr lvl="1"/>
            <a:endParaRPr lang="en-US" dirty="0"/>
          </a:p>
          <a:p>
            <a:endParaRPr lang="en-US" dirty="0"/>
          </a:p>
          <a:p>
            <a:endParaRPr lang="en-US" dirty="0"/>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6791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a:t>MEASURABLE</a:t>
            </a:r>
          </a:p>
          <a:p>
            <a:pPr lvl="1"/>
            <a:r>
              <a:rPr lang="en-US" dirty="0"/>
              <a:t>At the most basic level, this means there should be a </a:t>
            </a:r>
            <a:r>
              <a:rPr lang="en-US" u="sng" dirty="0"/>
              <a:t>number</a:t>
            </a:r>
            <a:r>
              <a:rPr lang="en-US" dirty="0"/>
              <a:t> somewhere in the objective</a:t>
            </a:r>
          </a:p>
          <a:p>
            <a:pPr lvl="2"/>
            <a:r>
              <a:rPr lang="en-US" dirty="0"/>
              <a:t>To assist 100 victims with protective orders</a:t>
            </a:r>
          </a:p>
          <a:p>
            <a:pPr lvl="2"/>
            <a:r>
              <a:rPr lang="en-US" dirty="0"/>
              <a:t>To investigate 15 reports of clandestine methamphetamine labs</a:t>
            </a:r>
          </a:p>
          <a:p>
            <a:pPr lvl="2"/>
            <a:r>
              <a:rPr lang="en-US" dirty="0"/>
              <a:t>To take photos of domestic violence victims in 25 cases</a:t>
            </a:r>
          </a:p>
          <a:p>
            <a:pPr lvl="2"/>
            <a:endParaRPr lang="en-US" dirty="0"/>
          </a:p>
          <a:p>
            <a:r>
              <a:rPr lang="en-US" dirty="0"/>
              <a:t>Do </a:t>
            </a:r>
            <a:r>
              <a:rPr lang="en-US" u="sng" dirty="0"/>
              <a:t>NOT</a:t>
            </a:r>
            <a:r>
              <a:rPr lang="en-US" dirty="0"/>
              <a:t> use percentages unless a baseline number is provided</a:t>
            </a:r>
          </a:p>
          <a:p>
            <a:pPr lvl="1"/>
            <a:r>
              <a:rPr lang="en-US" dirty="0"/>
              <a:t>To increase prosecutions of misdemeanor domestic violence cases by 20% means nothing</a:t>
            </a:r>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41144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a:bodyPr>
          <a:lstStyle/>
          <a:p>
            <a:r>
              <a:rPr lang="en-US" dirty="0"/>
              <a:t>Use quantifiable verbs when writing proposal objectives</a:t>
            </a:r>
          </a:p>
          <a:p>
            <a:pPr lvl="1"/>
            <a:r>
              <a:rPr lang="en-US" dirty="0"/>
              <a:t>Increase</a:t>
            </a:r>
          </a:p>
          <a:p>
            <a:pPr lvl="1"/>
            <a:r>
              <a:rPr lang="en-US" dirty="0"/>
              <a:t>Decrease</a:t>
            </a:r>
          </a:p>
          <a:p>
            <a:pPr lvl="1"/>
            <a:r>
              <a:rPr lang="en-US" dirty="0"/>
              <a:t>Reduce</a:t>
            </a:r>
          </a:p>
          <a:p>
            <a:pPr lvl="1"/>
            <a:r>
              <a:rPr lang="en-US" dirty="0"/>
              <a:t>Expand</a:t>
            </a:r>
          </a:p>
          <a:p>
            <a:pPr lvl="1"/>
            <a:r>
              <a:rPr lang="en-US" dirty="0"/>
              <a:t>Establish</a:t>
            </a:r>
          </a:p>
          <a:p>
            <a:pPr lvl="1"/>
            <a:r>
              <a:rPr lang="en-US" dirty="0"/>
              <a:t>Provide</a:t>
            </a:r>
          </a:p>
          <a:p>
            <a:pPr lvl="1"/>
            <a:endParaRPr lang="en-US" dirty="0"/>
          </a:p>
          <a:p>
            <a:r>
              <a:rPr lang="en-US" dirty="0"/>
              <a:t>Examples:</a:t>
            </a:r>
          </a:p>
          <a:p>
            <a:pPr lvl="1"/>
            <a:r>
              <a:rPr lang="en-US" dirty="0"/>
              <a:t>To respond to 75 domestic violence victims</a:t>
            </a:r>
          </a:p>
          <a:p>
            <a:pPr lvl="1"/>
            <a:r>
              <a:rPr lang="en-US" dirty="0"/>
              <a:t>To make at least 60 drug-related arrests within the district</a:t>
            </a:r>
          </a:p>
          <a:p>
            <a:endParaRPr lang="en-US" dirty="0"/>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7742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a:t>Objectives become the criteria by which the effectiveness of the program is judged</a:t>
            </a:r>
          </a:p>
          <a:p>
            <a:endParaRPr lang="en-US" dirty="0"/>
          </a:p>
          <a:p>
            <a:r>
              <a:rPr lang="en-US" dirty="0"/>
              <a:t>Objectives should tell funders:</a:t>
            </a:r>
          </a:p>
          <a:p>
            <a:pPr lvl="1"/>
            <a:r>
              <a:rPr lang="en-US" dirty="0"/>
              <a:t>What is going to be done</a:t>
            </a:r>
          </a:p>
          <a:p>
            <a:pPr lvl="1"/>
            <a:r>
              <a:rPr lang="en-US" dirty="0"/>
              <a:t>How it will be done</a:t>
            </a:r>
          </a:p>
          <a:p>
            <a:pPr lvl="1"/>
            <a:r>
              <a:rPr lang="en-US" dirty="0"/>
              <a:t>When it will be done</a:t>
            </a:r>
          </a:p>
          <a:p>
            <a:pPr lvl="1"/>
            <a:r>
              <a:rPr lang="en-US" dirty="0"/>
              <a:t>How the results will be measured</a:t>
            </a:r>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Objectives</a:t>
            </a:r>
          </a:p>
        </p:txBody>
      </p:sp>
      <p:pic>
        <p:nvPicPr>
          <p:cNvPr id="4" name="Picture 2" descr="C:\Documents and Settings\robersont\Local Settings\Temporary Internet Files\Content.IE5\S0XL1QP3\MC900293474[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8036" y="4800600"/>
            <a:ext cx="3548193" cy="195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5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610600" cy="5029200"/>
          </a:xfrm>
        </p:spPr>
        <p:txBody>
          <a:bodyPr>
            <a:normAutofit/>
          </a:bodyPr>
          <a:lstStyle/>
          <a:p>
            <a:r>
              <a:rPr lang="en-US" dirty="0"/>
              <a:t>One goal with several objectives is perfectly acceptable on small proposals</a:t>
            </a:r>
          </a:p>
          <a:p>
            <a:endParaRPr lang="en-US" dirty="0"/>
          </a:p>
          <a:p>
            <a:r>
              <a:rPr lang="en-US" dirty="0"/>
              <a:t>Do NOT list several objectives that pertain to attending or organizing meetings</a:t>
            </a:r>
          </a:p>
          <a:p>
            <a:pPr lvl="1"/>
            <a:r>
              <a:rPr lang="en-US" dirty="0"/>
              <a:t>On the VAWA/SASP grants, the funding board has specified core victim services as the priority for funding</a:t>
            </a:r>
          </a:p>
          <a:p>
            <a:pPr lvl="1"/>
            <a:r>
              <a:rPr lang="en-US" dirty="0"/>
              <a:t>CCR Teams are not supported by these funds</a:t>
            </a:r>
          </a:p>
          <a:p>
            <a:endParaRPr lang="en-US" dirty="0"/>
          </a:p>
          <a:p>
            <a:endParaRPr lang="en-US" dirty="0"/>
          </a:p>
          <a:p>
            <a:endParaRPr lang="en-US" dirty="0"/>
          </a:p>
          <a:p>
            <a:pPr marL="109728" indent="0">
              <a:buNone/>
            </a:pPr>
            <a:endParaRPr lang="en-US" dirty="0"/>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Tips and Tools</a:t>
            </a:r>
          </a:p>
        </p:txBody>
      </p:sp>
    </p:spTree>
    <p:extLst>
      <p:ext uri="{BB962C8B-B14F-4D97-AF65-F5344CB8AC3E}">
        <p14:creationId xmlns:p14="http://schemas.microsoft.com/office/powerpoint/2010/main" val="20386415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5029200"/>
          </a:xfrm>
        </p:spPr>
        <p:txBody>
          <a:bodyPr>
            <a:normAutofit fontScale="92500" lnSpcReduction="10000"/>
          </a:bodyPr>
          <a:lstStyle/>
          <a:p>
            <a:r>
              <a:rPr lang="en-US" dirty="0"/>
              <a:t>Objectives: describe what is to be achieved or accomplished to meet the goal in specific, measurable terms</a:t>
            </a:r>
          </a:p>
          <a:p>
            <a:pPr marL="109728" indent="0">
              <a:buNone/>
            </a:pPr>
            <a:endParaRPr lang="en-US" dirty="0"/>
          </a:p>
          <a:p>
            <a:r>
              <a:rPr lang="en-US" dirty="0"/>
              <a:t>These are measurable</a:t>
            </a:r>
          </a:p>
          <a:p>
            <a:pPr lvl="1"/>
            <a:r>
              <a:rPr lang="en-US" dirty="0"/>
              <a:t>There should be a </a:t>
            </a:r>
            <a:r>
              <a:rPr lang="en-US" u="sng" dirty="0"/>
              <a:t>number</a:t>
            </a:r>
            <a:r>
              <a:rPr lang="en-US" dirty="0"/>
              <a:t> somewhere in the objective</a:t>
            </a:r>
          </a:p>
          <a:p>
            <a:pPr lvl="1"/>
            <a:r>
              <a:rPr lang="en-US" dirty="0"/>
              <a:t>Do not use percentages unless you provide references</a:t>
            </a:r>
          </a:p>
          <a:p>
            <a:pPr marL="393192" lvl="1" indent="0">
              <a:buNone/>
            </a:pPr>
            <a:endParaRPr lang="en-US" dirty="0"/>
          </a:p>
          <a:p>
            <a:r>
              <a:rPr lang="en-US" dirty="0"/>
              <a:t>Use quantifiable verbs to describe the objectives</a:t>
            </a:r>
          </a:p>
          <a:p>
            <a:pPr lvl="1"/>
            <a:r>
              <a:rPr lang="en-US" dirty="0"/>
              <a:t>Increase</a:t>
            </a:r>
          </a:p>
          <a:p>
            <a:pPr lvl="1"/>
            <a:r>
              <a:rPr lang="en-US" dirty="0"/>
              <a:t>Decrease</a:t>
            </a:r>
          </a:p>
          <a:p>
            <a:pPr lvl="1"/>
            <a:r>
              <a:rPr lang="en-US" dirty="0"/>
              <a:t>Reduce</a:t>
            </a:r>
          </a:p>
          <a:p>
            <a:pPr lvl="1"/>
            <a:r>
              <a:rPr lang="en-US" dirty="0"/>
              <a:t>Expand</a:t>
            </a:r>
          </a:p>
          <a:p>
            <a:pPr lvl="1"/>
            <a:r>
              <a:rPr lang="en-US" dirty="0"/>
              <a:t>Establish</a:t>
            </a:r>
          </a:p>
          <a:p>
            <a:pPr lvl="1"/>
            <a:r>
              <a:rPr lang="en-US" dirty="0"/>
              <a:t>Provide</a:t>
            </a:r>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7878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a:t>Examples:</a:t>
            </a:r>
          </a:p>
          <a:p>
            <a:pPr lvl="1"/>
            <a:r>
              <a:rPr lang="en-US" dirty="0"/>
              <a:t>To respond to 75 domestic violence victims.</a:t>
            </a:r>
          </a:p>
          <a:p>
            <a:pPr lvl="1"/>
            <a:r>
              <a:rPr lang="en-US" dirty="0"/>
              <a:t>To make at least 60 drug-related arrests within the district.</a:t>
            </a:r>
          </a:p>
          <a:p>
            <a:r>
              <a:rPr lang="en-US" dirty="0"/>
              <a:t>There can be a number of objectives to one goal</a:t>
            </a:r>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Objectives</a:t>
            </a:r>
          </a:p>
        </p:txBody>
      </p:sp>
      <p:pic>
        <p:nvPicPr>
          <p:cNvPr id="4" name="Picture 2" descr="C:\Documents and Settings\robersont\Local Settings\Temporary Internet Files\Content.IE5\S0XL1QP3\MC900293474[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7800" y="4419600"/>
            <a:ext cx="3548193" cy="195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2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5562600"/>
            <a:ext cx="6629400" cy="762000"/>
          </a:xfrm>
        </p:spPr>
        <p:txBody>
          <a:bodyPr>
            <a:normAutofit fontScale="92500" lnSpcReduction="20000"/>
          </a:bodyPr>
          <a:lstStyle/>
          <a:p>
            <a:pPr marL="603504" lvl="2" indent="0" algn="ctr">
              <a:buNone/>
            </a:pPr>
            <a:r>
              <a:rPr lang="en-US" sz="2800" dirty="0"/>
              <a:t>REMEMBER: You are asking for these funds to help others!</a:t>
            </a:r>
          </a:p>
          <a:p>
            <a:pPr marL="2487168" lvl="8" indent="-457200">
              <a:buAutoNum type="alphaLcPeriod"/>
            </a:pPr>
            <a:endParaRPr lang="en-US" dirty="0"/>
          </a:p>
          <a:p>
            <a:pPr marL="603504" lvl="2" indent="0">
              <a:buNone/>
            </a:pPr>
            <a:endParaRPr lang="en-US" dirty="0"/>
          </a:p>
          <a:p>
            <a:pPr marL="603504" lvl="2" indent="0">
              <a:buNone/>
            </a:pPr>
            <a:endParaRPr lang="en-US" dirty="0"/>
          </a:p>
          <a:p>
            <a:pPr marL="603504" lvl="2" indent="0">
              <a:buNone/>
            </a:pPr>
            <a:endParaRPr lang="en-US" dirty="0"/>
          </a:p>
          <a:p>
            <a:endParaRPr lang="en-US" dirty="0"/>
          </a:p>
          <a:p>
            <a:pPr marL="393192" lvl="1" indent="0">
              <a:buNone/>
            </a:pPr>
            <a:endParaRPr lang="en-US" dirty="0"/>
          </a:p>
          <a:p>
            <a:endParaRPr lang="en-US" dirty="0"/>
          </a:p>
        </p:txBody>
      </p:sp>
      <p:sp>
        <p:nvSpPr>
          <p:cNvPr id="3" name="Title 2"/>
          <p:cNvSpPr>
            <a:spLocks noGrp="1"/>
          </p:cNvSpPr>
          <p:nvPr>
            <p:ph type="title"/>
          </p:nvPr>
        </p:nvSpPr>
        <p:spPr/>
        <p:txBody>
          <a:bodyPr/>
          <a:lstStyle/>
          <a:p>
            <a:r>
              <a:rPr lang="en-US" dirty="0"/>
              <a:t>Sample Outline</a:t>
            </a:r>
          </a:p>
        </p:txBody>
      </p:sp>
      <p:sp>
        <p:nvSpPr>
          <p:cNvPr id="5" name="Content Placeholder 1"/>
          <p:cNvSpPr txBox="1">
            <a:spLocks/>
          </p:cNvSpPr>
          <p:nvPr/>
        </p:nvSpPr>
        <p:spPr>
          <a:xfrm>
            <a:off x="609600" y="1524000"/>
            <a:ext cx="8229600" cy="3733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en-US" dirty="0"/>
              <a:t>2. What’s the problem?</a:t>
            </a:r>
          </a:p>
          <a:p>
            <a:pPr marL="822960" lvl="1" indent="-457200">
              <a:buFont typeface="Verdana"/>
              <a:buAutoNum type="alphaUcPeriod"/>
            </a:pPr>
            <a:r>
              <a:rPr lang="en-US" dirty="0"/>
              <a:t>Keep your problem narrowly defined</a:t>
            </a:r>
          </a:p>
          <a:p>
            <a:pPr marL="1060704" lvl="2" indent="-457200">
              <a:buFont typeface="Wingdings 2"/>
              <a:buAutoNum type="alphaLcPeriod"/>
            </a:pPr>
            <a:r>
              <a:rPr lang="en-US" dirty="0"/>
              <a:t>This makes it clear that an agency your size can make an impact on the problem</a:t>
            </a:r>
          </a:p>
          <a:p>
            <a:pPr marL="1060704" lvl="2" indent="-457200">
              <a:buFont typeface="Wingdings 2"/>
              <a:buAutoNum type="alphaLcPeriod"/>
            </a:pPr>
            <a:r>
              <a:rPr lang="en-US" dirty="0"/>
              <a:t>Make sure you establish a logical connection between the problem and the work you do</a:t>
            </a:r>
          </a:p>
          <a:p>
            <a:pPr marL="822960" lvl="1" indent="-457200">
              <a:buFont typeface="Verdana"/>
              <a:buAutoNum type="alphaUcPeriod"/>
            </a:pPr>
            <a:r>
              <a:rPr lang="en-US" dirty="0"/>
              <a:t>Define the problem as the community’s problem</a:t>
            </a:r>
          </a:p>
          <a:p>
            <a:pPr marL="1060704" lvl="2" indent="-457200">
              <a:buFont typeface="Wingdings 2"/>
              <a:buAutoNum type="alphaLcPeriod"/>
            </a:pPr>
            <a:r>
              <a:rPr lang="en-US" dirty="0"/>
              <a:t>Don’t focus so much on </a:t>
            </a:r>
            <a:r>
              <a:rPr lang="en-US" u="sng" dirty="0"/>
              <a:t>your need</a:t>
            </a:r>
            <a:r>
              <a:rPr lang="en-US" dirty="0"/>
              <a:t> for funds</a:t>
            </a:r>
          </a:p>
          <a:p>
            <a:pPr marL="1060704" lvl="2" indent="-457200">
              <a:buFont typeface="Wingdings 2"/>
              <a:buAutoNum type="alphaLcPeriod"/>
            </a:pPr>
            <a:r>
              <a:rPr lang="en-US" dirty="0"/>
              <a:t>Focus on the need to solve this problem for the community</a:t>
            </a:r>
          </a:p>
        </p:txBody>
      </p:sp>
      <p:pic>
        <p:nvPicPr>
          <p:cNvPr id="6146" name="Picture 2" descr="C:\Documents and Settings\robersont\Local Settings\Temporary Internet Files\Content.IE5\GQ7CCA6U\MC900439816[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64137">
            <a:off x="6797286" y="213830"/>
            <a:ext cx="2038183" cy="203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610600" cy="5029200"/>
          </a:xfrm>
        </p:spPr>
        <p:txBody>
          <a:bodyPr>
            <a:normAutofit/>
          </a:bodyPr>
          <a:lstStyle/>
          <a:p>
            <a:r>
              <a:rPr lang="en-US" dirty="0"/>
              <a:t>Don’t be vague or unrealistic</a:t>
            </a:r>
          </a:p>
          <a:p>
            <a:pPr lvl="1"/>
            <a:r>
              <a:rPr lang="en-US" dirty="0"/>
              <a:t>Goals and objectives need to be obtainable</a:t>
            </a:r>
          </a:p>
          <a:p>
            <a:r>
              <a:rPr lang="en-US" dirty="0"/>
              <a:t>Make sure the objectives are logical for the goal</a:t>
            </a:r>
          </a:p>
          <a:p>
            <a:r>
              <a:rPr lang="en-US" dirty="0"/>
              <a:t>Make sure they are relevant to the proposal</a:t>
            </a:r>
          </a:p>
          <a:p>
            <a:r>
              <a:rPr lang="en-US" dirty="0"/>
              <a:t>Make sure they are allowable</a:t>
            </a:r>
          </a:p>
          <a:p>
            <a:r>
              <a:rPr lang="en-US" dirty="0"/>
              <a:t>Request a blank copy of the required federal reports</a:t>
            </a:r>
          </a:p>
          <a:p>
            <a:pPr lvl="1"/>
            <a:r>
              <a:rPr lang="en-US" dirty="0"/>
              <a:t>You have to keep the statistics set forth in those reports, so why not use them as a guide for your goals and objectives?</a:t>
            </a:r>
          </a:p>
          <a:p>
            <a:pPr marL="109728" indent="0">
              <a:buNone/>
            </a:pPr>
            <a:endParaRPr lang="en-US" dirty="0"/>
          </a:p>
          <a:p>
            <a:endParaRPr lang="en-US" dirty="0"/>
          </a:p>
          <a:p>
            <a:pPr marL="109728" indent="0">
              <a:buNone/>
            </a:pPr>
            <a:endParaRPr lang="en-US" dirty="0"/>
          </a:p>
          <a:p>
            <a:endParaRPr lang="en-US" dirty="0"/>
          </a:p>
          <a:p>
            <a:endParaRPr lang="en-US" dirty="0"/>
          </a:p>
          <a:p>
            <a:pPr marL="109728" indent="0">
              <a:buNone/>
            </a:pPr>
            <a:endParaRPr lang="en-US" dirty="0"/>
          </a:p>
          <a:p>
            <a:pPr marL="393192" lvl="1" indent="0">
              <a:buNone/>
            </a:pPr>
            <a:endParaRPr lang="en-US" dirty="0"/>
          </a:p>
        </p:txBody>
      </p:sp>
      <p:sp>
        <p:nvSpPr>
          <p:cNvPr id="3" name="Title 2"/>
          <p:cNvSpPr>
            <a:spLocks noGrp="1"/>
          </p:cNvSpPr>
          <p:nvPr>
            <p:ph type="title"/>
          </p:nvPr>
        </p:nvSpPr>
        <p:spPr/>
        <p:txBody>
          <a:bodyPr/>
          <a:lstStyle/>
          <a:p>
            <a:r>
              <a:rPr lang="en-US" dirty="0"/>
              <a:t>Tips and Tools</a:t>
            </a:r>
          </a:p>
        </p:txBody>
      </p:sp>
      <p:pic>
        <p:nvPicPr>
          <p:cNvPr id="12290" name="Picture 2" descr="C:\Program Files\Microsoft Office\MEDIA\CAGCAT10\j02523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57200"/>
            <a:ext cx="1826971" cy="111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6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914400" y="1371600"/>
            <a:ext cx="7467600" cy="3048000"/>
          </a:xfrm>
          <a:prstGeom prst="wedgeEllipse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481329"/>
            <a:ext cx="8229600" cy="4081272"/>
          </a:xfrm>
        </p:spPr>
        <p:txBody>
          <a:bodyPr>
            <a:normAutofit/>
          </a:bodyPr>
          <a:lstStyle/>
          <a:p>
            <a:pPr marL="109728" indent="0" algn="ctr">
              <a:buNone/>
            </a:pPr>
            <a:endParaRPr lang="en-US" sz="3600" dirty="0"/>
          </a:p>
          <a:p>
            <a:pPr marL="109728" indent="0" algn="ctr">
              <a:buNone/>
            </a:pPr>
            <a:r>
              <a:rPr lang="en-US" sz="3600" i="1" dirty="0"/>
              <a:t>“Whether you think you can </a:t>
            </a:r>
          </a:p>
          <a:p>
            <a:pPr marL="109728" indent="0" algn="ctr">
              <a:buNone/>
            </a:pPr>
            <a:r>
              <a:rPr lang="en-US" sz="3600" i="1" dirty="0"/>
              <a:t>or you think you can’t, </a:t>
            </a:r>
          </a:p>
          <a:p>
            <a:pPr marL="109728" indent="0" algn="ctr">
              <a:buNone/>
            </a:pPr>
            <a:r>
              <a:rPr lang="en-US" sz="3600" i="1" dirty="0"/>
              <a:t>you are right.”</a:t>
            </a:r>
          </a:p>
        </p:txBody>
      </p:sp>
      <p:sp>
        <p:nvSpPr>
          <p:cNvPr id="3" name="Title 2"/>
          <p:cNvSpPr>
            <a:spLocks noGrp="1"/>
          </p:cNvSpPr>
          <p:nvPr>
            <p:ph type="title"/>
          </p:nvPr>
        </p:nvSpPr>
        <p:spPr/>
        <p:txBody>
          <a:bodyPr/>
          <a:lstStyle/>
          <a:p>
            <a:r>
              <a:rPr lang="en-US" dirty="0"/>
              <a:t>Final Thoughts</a:t>
            </a:r>
          </a:p>
        </p:txBody>
      </p:sp>
      <p:sp>
        <p:nvSpPr>
          <p:cNvPr id="5" name="TextBox 4"/>
          <p:cNvSpPr txBox="1"/>
          <p:nvPr/>
        </p:nvSpPr>
        <p:spPr>
          <a:xfrm>
            <a:off x="1524000" y="4953000"/>
            <a:ext cx="3581400" cy="707886"/>
          </a:xfrm>
          <a:prstGeom prst="rect">
            <a:avLst/>
          </a:prstGeom>
          <a:noFill/>
        </p:spPr>
        <p:txBody>
          <a:bodyPr wrap="square" rtlCol="0">
            <a:spAutoFit/>
          </a:bodyPr>
          <a:lstStyle/>
          <a:p>
            <a:r>
              <a:rPr lang="en-US" sz="4000" b="1" dirty="0"/>
              <a:t>HENRY FORD</a:t>
            </a:r>
          </a:p>
        </p:txBody>
      </p:sp>
    </p:spTree>
    <p:extLst>
      <p:ext uri="{BB962C8B-B14F-4D97-AF65-F5344CB8AC3E}">
        <p14:creationId xmlns:p14="http://schemas.microsoft.com/office/powerpoint/2010/main" val="291959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Show Us the Money</a:t>
            </a:r>
          </a:p>
        </p:txBody>
      </p:sp>
      <p:sp>
        <p:nvSpPr>
          <p:cNvPr id="3" name="Subtitle 2"/>
          <p:cNvSpPr>
            <a:spLocks noGrp="1"/>
          </p:cNvSpPr>
          <p:nvPr>
            <p:ph type="subTitle" idx="1"/>
          </p:nvPr>
        </p:nvSpPr>
        <p:spPr/>
        <p:txBody>
          <a:bodyPr>
            <a:normAutofit/>
          </a:bodyPr>
          <a:lstStyle/>
          <a:p>
            <a:r>
              <a:rPr lang="en-US" sz="2400" dirty="0"/>
              <a:t>Budgets</a:t>
            </a:r>
          </a:p>
        </p:txBody>
      </p:sp>
      <p:sp>
        <p:nvSpPr>
          <p:cNvPr id="4" name="Text Box 2"/>
          <p:cNvSpPr txBox="1">
            <a:spLocks noChangeArrowheads="1"/>
          </p:cNvSpPr>
          <p:nvPr/>
        </p:nvSpPr>
        <p:spPr bwMode="auto">
          <a:xfrm>
            <a:off x="2514600" y="0"/>
            <a:ext cx="3981450" cy="517525"/>
          </a:xfrm>
          <a:prstGeom prst="rect">
            <a:avLst/>
          </a:prstGeom>
          <a:solidFill>
            <a:schemeClr val="tx2">
              <a:lumMod val="40000"/>
              <a:lumOff val="60000"/>
            </a:schemeClr>
          </a:solidFill>
          <a:ln w="12700" algn="in">
            <a:solidFill>
              <a:schemeClr val="tx2">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Franklin Gothic Demi" pitchFamily="34" charset="0"/>
              </a:rPr>
              <a:t>GRANT WRITING 101</a:t>
            </a:r>
            <a:endParaRPr kumimoji="0" lang="en-US" sz="1800" b="0" i="0" u="none" strike="noStrike" cap="none" normalizeH="0" baseline="0" dirty="0">
              <a:ln>
                <a:noFill/>
              </a:ln>
              <a:solidFill>
                <a:schemeClr val="tx1"/>
              </a:solidFill>
              <a:effectLst/>
              <a:latin typeface="Arial" pitchFamily="34" charset="0"/>
            </a:endParaRPr>
          </a:p>
        </p:txBody>
      </p:sp>
      <p:sp>
        <p:nvSpPr>
          <p:cNvPr id="5" name="Text Box 3"/>
          <p:cNvSpPr txBox="1">
            <a:spLocks noChangeArrowheads="1"/>
          </p:cNvSpPr>
          <p:nvPr/>
        </p:nvSpPr>
        <p:spPr bwMode="auto">
          <a:xfrm>
            <a:off x="3830480" y="457200"/>
            <a:ext cx="3994245" cy="324134"/>
          </a:xfrm>
          <a:prstGeom prst="rect">
            <a:avLst/>
          </a:prstGeom>
          <a:solidFill>
            <a:srgbClr val="DAE6E7"/>
          </a:solidFill>
          <a:ln w="12700" algn="in">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Franklin Gothic Demi" pitchFamily="34" charset="0"/>
              </a:rPr>
              <a:t>Tips and Tools</a:t>
            </a:r>
            <a:r>
              <a:rPr kumimoji="0" lang="en-US" sz="1400" b="0" i="0" u="none" strike="noStrike" cap="none" normalizeH="0" dirty="0">
                <a:ln>
                  <a:noFill/>
                </a:ln>
                <a:solidFill>
                  <a:srgbClr val="000000"/>
                </a:solidFill>
                <a:effectLst/>
                <a:latin typeface="Franklin Gothic Demi" pitchFamily="34" charset="0"/>
              </a:rPr>
              <a:t> for Writing Successful Grants</a:t>
            </a:r>
            <a:endParaRPr kumimoji="0" lang="en-US" sz="1800" b="0" i="0" u="none" strike="noStrike" cap="none" normalizeH="0" baseline="0" dirty="0">
              <a:ln>
                <a:noFill/>
              </a:ln>
              <a:solidFill>
                <a:schemeClr val="tx1"/>
              </a:solidFill>
              <a:effectLst/>
              <a:latin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92" y="6310952"/>
            <a:ext cx="471371" cy="477191"/>
          </a:xfrm>
          <a:prstGeom prst="rect">
            <a:avLst/>
          </a:prstGeom>
        </p:spPr>
      </p:pic>
      <p:sp>
        <p:nvSpPr>
          <p:cNvPr id="7" name="TextBox 6"/>
          <p:cNvSpPr txBox="1"/>
          <p:nvPr/>
        </p:nvSpPr>
        <p:spPr>
          <a:xfrm>
            <a:off x="609202" y="6577412"/>
            <a:ext cx="8521158" cy="246221"/>
          </a:xfrm>
          <a:prstGeom prst="rect">
            <a:avLst/>
          </a:prstGeom>
          <a:noFill/>
        </p:spPr>
        <p:txBody>
          <a:bodyPr wrap="square" rtlCol="0">
            <a:spAutoFit/>
          </a:bodyPr>
          <a:lstStyle/>
          <a:p>
            <a:r>
              <a:rPr lang="en-US" sz="1000" b="1" dirty="0"/>
              <a:t>Federal Grants Division     District Attorneys Council     421 NW 13</a:t>
            </a:r>
            <a:r>
              <a:rPr lang="en-US" sz="1000" b="1" baseline="30000" dirty="0"/>
              <a:t>th</a:t>
            </a:r>
            <a:r>
              <a:rPr lang="en-US" sz="1000" b="1" dirty="0"/>
              <a:t>, Ste. 290     Oklahoma City, OK 73103     405.264.5008</a:t>
            </a:r>
          </a:p>
        </p:txBody>
      </p:sp>
      <p:cxnSp>
        <p:nvCxnSpPr>
          <p:cNvPr id="11" name="Straight Connector 10"/>
          <p:cNvCxnSpPr>
            <a:stCxn id="4" idx="3"/>
          </p:cNvCxnSpPr>
          <p:nvPr/>
        </p:nvCxnSpPr>
        <p:spPr>
          <a:xfrm flipV="1">
            <a:off x="6496050" y="258762"/>
            <a:ext cx="5905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258762"/>
            <a:ext cx="0" cy="198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517525"/>
            <a:ext cx="0" cy="16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685800"/>
            <a:ext cx="108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79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24400"/>
          </a:xfrm>
        </p:spPr>
        <p:txBody>
          <a:bodyPr>
            <a:normAutofit/>
          </a:bodyPr>
          <a:lstStyle/>
          <a:p>
            <a:pPr marL="109728" indent="0">
              <a:buNone/>
            </a:pPr>
            <a:r>
              <a:rPr lang="en-US" dirty="0"/>
              <a:t>3. Prove there is a problem</a:t>
            </a:r>
          </a:p>
          <a:p>
            <a:pPr marL="822960" lvl="1" indent="-457200">
              <a:buAutoNum type="alphaUcPeriod"/>
            </a:pPr>
            <a:r>
              <a:rPr lang="en-US" dirty="0"/>
              <a:t>Support your statements with relevant LOCAL data</a:t>
            </a:r>
          </a:p>
          <a:p>
            <a:pPr marL="1060704" lvl="2" indent="-457200">
              <a:buAutoNum type="alphaLcPeriod"/>
            </a:pPr>
            <a:r>
              <a:rPr lang="en-US" dirty="0"/>
              <a:t>A brief mention of a national statistic is fine, however, this is about YOUR community</a:t>
            </a:r>
          </a:p>
          <a:p>
            <a:pPr marL="1060704" lvl="2" indent="-457200">
              <a:buAutoNum type="alphaLcPeriod"/>
            </a:pPr>
            <a:r>
              <a:rPr lang="en-US" dirty="0"/>
              <a:t>Don’t overdo it – look for statistics with the most impact</a:t>
            </a:r>
          </a:p>
          <a:p>
            <a:pPr marL="822960" lvl="1" indent="-457200">
              <a:buAutoNum type="alphaUcPeriod"/>
            </a:pPr>
            <a:r>
              <a:rPr lang="en-US" dirty="0"/>
              <a:t>Tell funders why this is a problem in your area</a:t>
            </a:r>
          </a:p>
          <a:p>
            <a:pPr marL="1060704" lvl="2" indent="-457200">
              <a:buAutoNum type="alphaLcPeriod"/>
            </a:pPr>
            <a:r>
              <a:rPr lang="en-US" dirty="0"/>
              <a:t>Economic hardships, high unemployment?</a:t>
            </a:r>
          </a:p>
          <a:p>
            <a:pPr marL="1060704" lvl="2" indent="-457200">
              <a:buAutoNum type="alphaLcPeriod"/>
            </a:pPr>
            <a:r>
              <a:rPr lang="en-US" dirty="0"/>
              <a:t>Cultural factors?</a:t>
            </a:r>
          </a:p>
          <a:p>
            <a:pPr marL="822960" lvl="1" indent="-457200">
              <a:buAutoNum type="alphaUcPeriod"/>
            </a:pPr>
            <a:r>
              <a:rPr lang="en-US" dirty="0"/>
              <a:t>Explain what has been done in the past to address the problem</a:t>
            </a:r>
          </a:p>
          <a:p>
            <a:pPr marL="1060704" lvl="2" indent="-457200">
              <a:buAutoNum type="alphaLcPeriod"/>
            </a:pPr>
            <a:r>
              <a:rPr lang="en-US" dirty="0"/>
              <a:t>Explain how your project is going to build on previous successes or how it is better than previous attempts </a:t>
            </a:r>
          </a:p>
          <a:p>
            <a:pPr marL="1060704" lvl="2" indent="-457200">
              <a:buAutoNum type="alphaLcPeriod"/>
            </a:pPr>
            <a:endParaRPr lang="en-US" dirty="0"/>
          </a:p>
          <a:p>
            <a:pPr marL="603504" lvl="2" indent="0">
              <a:buNone/>
            </a:pPr>
            <a:endParaRPr lang="en-US" dirty="0"/>
          </a:p>
          <a:p>
            <a:pPr marL="603504" lvl="2" indent="0">
              <a:buNone/>
            </a:pPr>
            <a:endParaRPr lang="en-US" dirty="0"/>
          </a:p>
          <a:p>
            <a:pPr marL="603504" lvl="2" indent="0">
              <a:buNone/>
            </a:pPr>
            <a:endParaRPr lang="en-US" dirty="0"/>
          </a:p>
          <a:p>
            <a:endParaRPr lang="en-US" dirty="0"/>
          </a:p>
          <a:p>
            <a:pPr marL="393192" lvl="1" indent="0">
              <a:buNone/>
            </a:pPr>
            <a:endParaRPr lang="en-US" dirty="0"/>
          </a:p>
          <a:p>
            <a:endParaRPr lang="en-US" dirty="0"/>
          </a:p>
        </p:txBody>
      </p:sp>
      <p:sp>
        <p:nvSpPr>
          <p:cNvPr id="3" name="Title 2"/>
          <p:cNvSpPr>
            <a:spLocks noGrp="1"/>
          </p:cNvSpPr>
          <p:nvPr>
            <p:ph type="title"/>
          </p:nvPr>
        </p:nvSpPr>
        <p:spPr/>
        <p:txBody>
          <a:bodyPr/>
          <a:lstStyle/>
          <a:p>
            <a:r>
              <a:rPr lang="en-US" dirty="0"/>
              <a:t>Sample Outline</a:t>
            </a:r>
          </a:p>
        </p:txBody>
      </p:sp>
      <p:pic>
        <p:nvPicPr>
          <p:cNvPr id="7170" name="Picture 2" descr="C:\Documents and Settings\robersont\Local Settings\Temporary Internet Files\Content.IE5\GQ7CCA6U\MC900439816[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0400" y="762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24400"/>
          </a:xfrm>
        </p:spPr>
        <p:txBody>
          <a:bodyPr>
            <a:normAutofit/>
          </a:bodyPr>
          <a:lstStyle/>
          <a:p>
            <a:pPr marL="109728" indent="0">
              <a:buNone/>
            </a:pPr>
            <a:r>
              <a:rPr lang="en-US" sz="2400" dirty="0"/>
              <a:t>4. Why is your agency the best choice to address this problem?</a:t>
            </a:r>
          </a:p>
          <a:p>
            <a:pPr marL="822960" lvl="1" indent="-457200">
              <a:buAutoNum type="alphaUcPeriod"/>
            </a:pPr>
            <a:r>
              <a:rPr lang="en-US" dirty="0"/>
              <a:t>History</a:t>
            </a:r>
          </a:p>
          <a:p>
            <a:pPr marL="822960" lvl="1" indent="-457200">
              <a:buAutoNum type="alphaUcPeriod"/>
            </a:pPr>
            <a:r>
              <a:rPr lang="en-US" dirty="0"/>
              <a:t>Expertise</a:t>
            </a:r>
          </a:p>
          <a:p>
            <a:pPr marL="603504" lvl="2" indent="0">
              <a:buNone/>
            </a:pPr>
            <a:r>
              <a:rPr lang="en-US" dirty="0"/>
              <a:t>a.	Are you the only agency in a 5-county area?</a:t>
            </a:r>
          </a:p>
          <a:p>
            <a:pPr marL="822960" lvl="1" indent="-457200">
              <a:buAutoNum type="alphaUcPeriod"/>
            </a:pPr>
            <a:r>
              <a:rPr lang="en-US" dirty="0"/>
              <a:t>Prior successes</a:t>
            </a:r>
          </a:p>
          <a:p>
            <a:pPr marL="365760" lvl="1" indent="0">
              <a:buNone/>
            </a:pPr>
            <a:endParaRPr lang="en-US" dirty="0"/>
          </a:p>
          <a:p>
            <a:pPr marL="109728" indent="0">
              <a:buNone/>
            </a:pPr>
            <a:r>
              <a:rPr lang="en-US" dirty="0"/>
              <a:t>5. </a:t>
            </a:r>
            <a:r>
              <a:rPr lang="en-US" sz="2400" dirty="0"/>
              <a:t>Why is </a:t>
            </a:r>
            <a:r>
              <a:rPr lang="en-US" sz="2400" u="sng" dirty="0"/>
              <a:t>THIS</a:t>
            </a:r>
            <a:r>
              <a:rPr lang="en-US" sz="2400" dirty="0"/>
              <a:t> grant the best fit for your project?</a:t>
            </a:r>
          </a:p>
          <a:p>
            <a:pPr marL="365760" lvl="1" indent="0">
              <a:buNone/>
            </a:pPr>
            <a:endParaRPr lang="en-US" dirty="0"/>
          </a:p>
          <a:p>
            <a:pPr marL="603504" lvl="2" indent="0">
              <a:buNone/>
            </a:pPr>
            <a:endParaRPr lang="en-US" dirty="0"/>
          </a:p>
          <a:p>
            <a:pPr marL="603504" lvl="2" indent="0">
              <a:buNone/>
            </a:pPr>
            <a:endParaRPr lang="en-US" dirty="0"/>
          </a:p>
          <a:p>
            <a:pPr marL="603504" lvl="2" indent="0">
              <a:buNone/>
            </a:pPr>
            <a:endParaRPr lang="en-US" dirty="0"/>
          </a:p>
          <a:p>
            <a:endParaRPr lang="en-US" dirty="0"/>
          </a:p>
          <a:p>
            <a:pPr marL="393192" lvl="1" indent="0">
              <a:buNone/>
            </a:pPr>
            <a:endParaRPr lang="en-US" dirty="0"/>
          </a:p>
          <a:p>
            <a:endParaRPr lang="en-US" dirty="0"/>
          </a:p>
        </p:txBody>
      </p:sp>
      <p:sp>
        <p:nvSpPr>
          <p:cNvPr id="3" name="Title 2"/>
          <p:cNvSpPr>
            <a:spLocks noGrp="1"/>
          </p:cNvSpPr>
          <p:nvPr>
            <p:ph type="title"/>
          </p:nvPr>
        </p:nvSpPr>
        <p:spPr/>
        <p:txBody>
          <a:bodyPr/>
          <a:lstStyle/>
          <a:p>
            <a:r>
              <a:rPr lang="en-US" dirty="0"/>
              <a:t>Sample Outline</a:t>
            </a:r>
          </a:p>
        </p:txBody>
      </p:sp>
      <p:pic>
        <p:nvPicPr>
          <p:cNvPr id="8194" name="Picture 2" descr="C:\Documents and Settings\robersont\Local Settings\Temporary Internet Files\Content.IE5\GQ7CCA6U\MC900439816[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4343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600"/>
                                        <p:tgtEl>
                                          <p:spTgt spid="2">
                                            <p:txEl>
                                              <p:pRg st="1" end="1"/>
                                            </p:txEl>
                                          </p:spTgt>
                                        </p:tgtEl>
                                      </p:cBhvr>
                                    </p:animEffect>
                                  </p:childTnLst>
                                </p:cTn>
                              </p:par>
                            </p:childTnLst>
                          </p:cTn>
                        </p:par>
                        <p:par>
                          <p:cTn id="12" fill="hold">
                            <p:stCondLst>
                              <p:cond delay="11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par>
                          <p:cTn id="19" fill="hold">
                            <p:stCondLst>
                              <p:cond delay="1600"/>
                            </p:stCondLst>
                            <p:childTnLst>
                              <p:par>
                                <p:cTn id="20" presetID="10" presetClass="entr" presetSubtype="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9562" y="457201"/>
            <a:ext cx="4040188" cy="838200"/>
          </a:xfrm>
        </p:spPr>
        <p:txBody>
          <a:bodyPr>
            <a:normAutofit/>
          </a:bodyPr>
          <a:lstStyle/>
          <a:p>
            <a:pPr algn="ctr"/>
            <a:r>
              <a:rPr lang="en-US" sz="4800" b="1" dirty="0"/>
              <a:t>Dos</a:t>
            </a:r>
          </a:p>
        </p:txBody>
      </p:sp>
      <p:sp>
        <p:nvSpPr>
          <p:cNvPr id="4" name="Text Placeholder 3"/>
          <p:cNvSpPr>
            <a:spLocks noGrp="1"/>
          </p:cNvSpPr>
          <p:nvPr>
            <p:ph type="body" sz="half" idx="3"/>
          </p:nvPr>
        </p:nvSpPr>
        <p:spPr>
          <a:xfrm>
            <a:off x="4572000" y="457201"/>
            <a:ext cx="4041775" cy="838200"/>
          </a:xfrm>
        </p:spPr>
        <p:txBody>
          <a:bodyPr>
            <a:noAutofit/>
          </a:bodyPr>
          <a:lstStyle/>
          <a:p>
            <a:pPr algn="ctr"/>
            <a:r>
              <a:rPr lang="en-US" sz="4800" b="1" dirty="0"/>
              <a:t>Don’ts</a:t>
            </a:r>
          </a:p>
        </p:txBody>
      </p:sp>
      <p:sp>
        <p:nvSpPr>
          <p:cNvPr id="5" name="Content Placeholder 4"/>
          <p:cNvSpPr>
            <a:spLocks noGrp="1"/>
          </p:cNvSpPr>
          <p:nvPr>
            <p:ph sz="quarter" idx="2"/>
          </p:nvPr>
        </p:nvSpPr>
        <p:spPr>
          <a:xfrm>
            <a:off x="457200" y="1676400"/>
            <a:ext cx="4040188" cy="4852657"/>
          </a:xfrm>
        </p:spPr>
        <p:txBody>
          <a:bodyPr/>
          <a:lstStyle/>
          <a:p>
            <a:r>
              <a:rPr lang="en-US" dirty="0"/>
              <a:t>DO break up the narrative into organized, complete paragraphs</a:t>
            </a:r>
          </a:p>
          <a:p>
            <a:r>
              <a:rPr lang="en-US" dirty="0"/>
              <a:t>DO make the problem statement long enough to convey the information</a:t>
            </a:r>
          </a:p>
          <a:p>
            <a:r>
              <a:rPr lang="en-US" dirty="0"/>
              <a:t>DO have someone proofread for clarity</a:t>
            </a:r>
          </a:p>
          <a:p>
            <a:r>
              <a:rPr lang="en-US" dirty="0"/>
              <a:t>DO provide an anecdotal story </a:t>
            </a:r>
          </a:p>
        </p:txBody>
      </p:sp>
      <p:sp>
        <p:nvSpPr>
          <p:cNvPr id="6" name="Content Placeholder 5"/>
          <p:cNvSpPr>
            <a:spLocks noGrp="1"/>
          </p:cNvSpPr>
          <p:nvPr>
            <p:ph sz="quarter" idx="4"/>
          </p:nvPr>
        </p:nvSpPr>
        <p:spPr>
          <a:xfrm>
            <a:off x="4800600" y="1523999"/>
            <a:ext cx="4041775" cy="4876800"/>
          </a:xfrm>
        </p:spPr>
        <p:txBody>
          <a:bodyPr/>
          <a:lstStyle/>
          <a:p>
            <a:r>
              <a:rPr lang="en-US" dirty="0"/>
              <a:t>DON’T complain about previous applications that weren’t funded</a:t>
            </a:r>
          </a:p>
          <a:p>
            <a:r>
              <a:rPr lang="en-US" dirty="0"/>
              <a:t>DON’T use acronyms without defining them</a:t>
            </a:r>
          </a:p>
          <a:p>
            <a:r>
              <a:rPr lang="en-US" dirty="0"/>
              <a:t>DON’T assume funders can figure out what you are trying to say</a:t>
            </a:r>
          </a:p>
          <a:p>
            <a:r>
              <a:rPr lang="en-US" dirty="0"/>
              <a:t>DON’T overstate the problem</a:t>
            </a:r>
          </a:p>
          <a:p>
            <a:r>
              <a:rPr lang="en-US" dirty="0"/>
              <a:t>DON’T assume that grant readers know your agency</a:t>
            </a:r>
          </a:p>
          <a:p>
            <a:endParaRPr lang="en-US" dirty="0"/>
          </a:p>
        </p:txBody>
      </p:sp>
    </p:spTree>
    <p:extLst>
      <p:ext uri="{BB962C8B-B14F-4D97-AF65-F5344CB8AC3E}">
        <p14:creationId xmlns:p14="http://schemas.microsoft.com/office/powerpoint/2010/main" val="391206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2427</TotalTime>
  <Words>3912</Words>
  <Application>Microsoft Office PowerPoint</Application>
  <PresentationFormat>On-screen Show (4:3)</PresentationFormat>
  <Paragraphs>752</Paragraphs>
  <Slides>62</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Bodoni MT Condensed</vt:lpstr>
      <vt:lpstr>Calibri</vt:lpstr>
      <vt:lpstr>Courier New</vt:lpstr>
      <vt:lpstr>Franklin Gothic Book</vt:lpstr>
      <vt:lpstr>Franklin Gothic Demi</vt:lpstr>
      <vt:lpstr>Verdana</vt:lpstr>
      <vt:lpstr>Wingdings</vt:lpstr>
      <vt:lpstr>Wingdings 2</vt:lpstr>
      <vt:lpstr>Wingdings 3</vt:lpstr>
      <vt:lpstr>Decatur</vt:lpstr>
      <vt:lpstr>Grant Writing for Success</vt:lpstr>
      <vt:lpstr>Welcome</vt:lpstr>
      <vt:lpstr>Starting Off on the Right Foot </vt:lpstr>
      <vt:lpstr>Plan Ahead</vt:lpstr>
      <vt:lpstr>Sample Outline</vt:lpstr>
      <vt:lpstr>Sample Outline</vt:lpstr>
      <vt:lpstr>Sample Outline</vt:lpstr>
      <vt:lpstr>Sample Outline</vt:lpstr>
      <vt:lpstr>PowerPoint Presentation</vt:lpstr>
      <vt:lpstr>Grant Criteria</vt:lpstr>
      <vt:lpstr>Before and After</vt:lpstr>
      <vt:lpstr>The Devil is in the Details</vt:lpstr>
      <vt:lpstr>Read the Materials</vt:lpstr>
      <vt:lpstr>Pieces of the Puzzle</vt:lpstr>
      <vt:lpstr>Grant Questions</vt:lpstr>
      <vt:lpstr>Problem Statement/Project Description</vt:lpstr>
      <vt:lpstr>Problem Statement/Project Narrative</vt:lpstr>
      <vt:lpstr>Goals and Objectives</vt:lpstr>
      <vt:lpstr>Tips and Tools</vt:lpstr>
      <vt:lpstr>Tips and Tools</vt:lpstr>
      <vt:lpstr>Planning for Implementation</vt:lpstr>
      <vt:lpstr>Planning for Implementation</vt:lpstr>
      <vt:lpstr>Tips and Tools</vt:lpstr>
      <vt:lpstr>Tips and Tools</vt:lpstr>
      <vt:lpstr>Tips and Tools</vt:lpstr>
      <vt:lpstr>Tips and Tools</vt:lpstr>
      <vt:lpstr>Problem Statements/Project Descriptions</vt:lpstr>
      <vt:lpstr>Project Descriptions</vt:lpstr>
      <vt:lpstr>Tips and Tools</vt:lpstr>
      <vt:lpstr>Goals and Objectives</vt:lpstr>
      <vt:lpstr>Goals and objectives</vt:lpstr>
      <vt:lpstr>Tips and Tools</vt:lpstr>
      <vt:lpstr>Budgets</vt:lpstr>
      <vt:lpstr>Budgets</vt:lpstr>
      <vt:lpstr>Budgets</vt:lpstr>
      <vt:lpstr>Tips and Tools</vt:lpstr>
      <vt:lpstr>Attachments</vt:lpstr>
      <vt:lpstr>Attachments</vt:lpstr>
      <vt:lpstr>Tips and Tools</vt:lpstr>
      <vt:lpstr>Really Basic Basics</vt:lpstr>
      <vt:lpstr>Spelling and Grammar</vt:lpstr>
      <vt:lpstr>Spelling and Grammar</vt:lpstr>
      <vt:lpstr>Tips and Tools</vt:lpstr>
      <vt:lpstr>Incomplete Applications</vt:lpstr>
      <vt:lpstr>Tips and Tools</vt:lpstr>
      <vt:lpstr>Deadlines</vt:lpstr>
      <vt:lpstr>Types of Deadlines</vt:lpstr>
      <vt:lpstr>Tips and Tools</vt:lpstr>
      <vt:lpstr>Project Development</vt:lpstr>
      <vt:lpstr>Tips and Tools</vt:lpstr>
      <vt:lpstr>Project Descriptions</vt:lpstr>
      <vt:lpstr>Goals</vt:lpstr>
      <vt:lpstr>Objectives</vt:lpstr>
      <vt:lpstr>Objectives</vt:lpstr>
      <vt:lpstr>Objectives</vt:lpstr>
      <vt:lpstr>Objectives</vt:lpstr>
      <vt:lpstr>Tips and Tools</vt:lpstr>
      <vt:lpstr>Objectives</vt:lpstr>
      <vt:lpstr>Objectives</vt:lpstr>
      <vt:lpstr>Tips and Tools</vt:lpstr>
      <vt:lpstr>Final Thoughts</vt:lpstr>
      <vt:lpstr>Show Us the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Bad Practices</dc:title>
  <dc:creator>Roberson, Tara</dc:creator>
  <cp:lastModifiedBy>Olds, Cecil</cp:lastModifiedBy>
  <cp:revision>111</cp:revision>
  <cp:lastPrinted>2015-01-09T22:17:06Z</cp:lastPrinted>
  <dcterms:created xsi:type="dcterms:W3CDTF">2011-01-26T19:28:37Z</dcterms:created>
  <dcterms:modified xsi:type="dcterms:W3CDTF">2026-01-06T20:41:26Z</dcterms:modified>
</cp:coreProperties>
</file>