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74" r:id="rId6"/>
    <p:sldId id="260" r:id="rId7"/>
    <p:sldId id="275" r:id="rId8"/>
    <p:sldId id="276" r:id="rId9"/>
    <p:sldId id="277"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8" r:id="rId23"/>
    <p:sldId id="273"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27"/>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9" d="100"/>
          <a:sy n="119" d="100"/>
        </p:scale>
        <p:origin x="96"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Vaccine Effectiveness Since Last Dose (</a:t>
            </a:r>
            <a:r>
              <a:rPr lang="en-US" b="1">
                <a:solidFill>
                  <a:schemeClr val="tx1"/>
                </a:solidFill>
              </a:rPr>
              <a:t>days since last dose)*</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Vaccine Effectiveness</c:v>
                </c:pt>
              </c:strCache>
            </c:strRef>
          </c:tx>
          <c:spPr>
            <a:solidFill>
              <a:srgbClr val="740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2-doses (&gt;= 150 days)</c:v>
                </c:pt>
                <c:pt idx="1">
                  <c:v>3-doses (7-119 days)</c:v>
                </c:pt>
                <c:pt idx="2">
                  <c:v>3-doses (&gt;= 120 days)</c:v>
                </c:pt>
                <c:pt idx="3">
                  <c:v>4-doses (&gt;=7 days)</c:v>
                </c:pt>
              </c:strCache>
            </c:strRef>
          </c:cat>
          <c:val>
            <c:numRef>
              <c:f>Sheet1!$B$2:$B$5</c:f>
              <c:numCache>
                <c:formatCode>General</c:formatCode>
                <c:ptCount val="4"/>
                <c:pt idx="0">
                  <c:v>22</c:v>
                </c:pt>
                <c:pt idx="1">
                  <c:v>73</c:v>
                </c:pt>
                <c:pt idx="2">
                  <c:v>55</c:v>
                </c:pt>
                <c:pt idx="3">
                  <c:v>80</c:v>
                </c:pt>
              </c:numCache>
            </c:numRef>
          </c:val>
          <c:extLst>
            <c:ext xmlns:c16="http://schemas.microsoft.com/office/drawing/2014/chart" uri="{C3380CC4-5D6E-409C-BE32-E72D297353CC}">
              <c16:uniqueId val="{00000000-40E3-4D9A-BF3C-FFA912CA33C5}"/>
            </c:ext>
          </c:extLst>
        </c:ser>
        <c:dLbls>
          <c:showLegendKey val="0"/>
          <c:showVal val="0"/>
          <c:showCatName val="0"/>
          <c:showSerName val="0"/>
          <c:showPercent val="0"/>
          <c:showBubbleSize val="0"/>
        </c:dLbls>
        <c:gapWidth val="219"/>
        <c:overlap val="-27"/>
        <c:axId val="31461263"/>
        <c:axId val="31462095"/>
      </c:barChart>
      <c:catAx>
        <c:axId val="3146126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462095"/>
        <c:crosses val="autoZero"/>
        <c:auto val="1"/>
        <c:lblAlgn val="ctr"/>
        <c:lblOffset val="100"/>
        <c:noMultiLvlLbl val="0"/>
      </c:catAx>
      <c:valAx>
        <c:axId val="31462095"/>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31461263"/>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DE0FC6-4075-42FE-81B9-BC8204C80BF0}"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239180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E0FC6-4075-42FE-81B9-BC8204C80BF0}"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182915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E0FC6-4075-42FE-81B9-BC8204C80BF0}"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240947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740000"/>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128320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40000"/>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3674267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3800513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367987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194553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2117955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83184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391348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E0FC6-4075-42FE-81B9-BC8204C80BF0}"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1024830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1619470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2684871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332523-137F-4123-9623-3D788EB4088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2882C-FD1A-4062-B79B-AA36154D1391}" type="slidenum">
              <a:rPr lang="en-US" smtClean="0"/>
              <a:t>‹#›</a:t>
            </a:fld>
            <a:endParaRPr lang="en-US"/>
          </a:p>
        </p:txBody>
      </p:sp>
    </p:spTree>
    <p:extLst>
      <p:ext uri="{BB962C8B-B14F-4D97-AF65-F5344CB8AC3E}">
        <p14:creationId xmlns:p14="http://schemas.microsoft.com/office/powerpoint/2010/main" val="137318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DE0FC6-4075-42FE-81B9-BC8204C80BF0}"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89584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DE0FC6-4075-42FE-81B9-BC8204C80BF0}"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237657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DE0FC6-4075-42FE-81B9-BC8204C80BF0}"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18426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DE0FC6-4075-42FE-81B9-BC8204C80BF0}"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355249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E0FC6-4075-42FE-81B9-BC8204C80BF0}"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141288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DE0FC6-4075-42FE-81B9-BC8204C80BF0}"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45373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DE0FC6-4075-42FE-81B9-BC8204C80BF0}"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6EC22-3F53-4CD0-B506-7E613725625B}" type="slidenum">
              <a:rPr lang="en-US" smtClean="0"/>
              <a:t>‹#›</a:t>
            </a:fld>
            <a:endParaRPr lang="en-US"/>
          </a:p>
        </p:txBody>
      </p:sp>
    </p:spTree>
    <p:extLst>
      <p:ext uri="{BB962C8B-B14F-4D97-AF65-F5344CB8AC3E}">
        <p14:creationId xmlns:p14="http://schemas.microsoft.com/office/powerpoint/2010/main" val="373081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E0FC6-4075-42FE-81B9-BC8204C80BF0}" type="datetimeFigureOut">
              <a:rPr lang="en-US" smtClean="0"/>
              <a:t>8/5/2022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6EC22-3F53-4CD0-B506-7E613725625B}" type="slidenum">
              <a:rPr lang="en-US" smtClean="0"/>
              <a:t>‹#›</a:t>
            </a:fld>
            <a:endParaRPr lang="en-US"/>
          </a:p>
        </p:txBody>
      </p:sp>
    </p:spTree>
    <p:extLst>
      <p:ext uri="{BB962C8B-B14F-4D97-AF65-F5344CB8AC3E}">
        <p14:creationId xmlns:p14="http://schemas.microsoft.com/office/powerpoint/2010/main" val="3388521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2882C-FD1A-4062-B79B-AA36154D1391}" type="slidenum">
              <a:rPr lang="en-US" smtClean="0"/>
              <a:t>‹#›</a:t>
            </a:fld>
            <a:endParaRPr lang="en-US"/>
          </a:p>
        </p:txBody>
      </p:sp>
      <p:pic>
        <p:nvPicPr>
          <p:cNvPr id="7" name="Picture 1" descr="image00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0676" y="6251841"/>
            <a:ext cx="2812348" cy="55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588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x.doi.org/10.15585/mmwr.mm7129e1" TargetMode="Externa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0BAD-8967-416A-AFD3-CAA33283B07A}"/>
              </a:ext>
            </a:extLst>
          </p:cNvPr>
          <p:cNvSpPr>
            <a:spLocks noGrp="1"/>
          </p:cNvSpPr>
          <p:nvPr>
            <p:ph type="ctrTitle"/>
          </p:nvPr>
        </p:nvSpPr>
        <p:spPr>
          <a:xfrm>
            <a:off x="1981200" y="2705981"/>
            <a:ext cx="8229600" cy="1143000"/>
          </a:xfrm>
        </p:spPr>
        <p:txBody>
          <a:bodyPr>
            <a:normAutofit/>
          </a:bodyPr>
          <a:lstStyle/>
          <a:p>
            <a:r>
              <a:rPr lang="en-US" sz="4400" b="1" dirty="0">
                <a:solidFill>
                  <a:srgbClr val="760027"/>
                </a:solidFill>
                <a:latin typeface="+mn-lt"/>
              </a:rPr>
              <a:t>COVID-19</a:t>
            </a:r>
            <a:br>
              <a:rPr lang="en-US" sz="2400" b="1" dirty="0">
                <a:solidFill>
                  <a:srgbClr val="760027"/>
                </a:solidFill>
                <a:latin typeface="+mn-lt"/>
              </a:rPr>
            </a:br>
            <a:r>
              <a:rPr lang="en-US" sz="2400" b="1" i="1" dirty="0">
                <a:solidFill>
                  <a:srgbClr val="760027"/>
                </a:solidFill>
                <a:latin typeface="+mn-lt"/>
              </a:rPr>
              <a:t>Benefits of Vaccination (more than just preventing infection!)</a:t>
            </a:r>
          </a:p>
        </p:txBody>
      </p:sp>
      <p:pic>
        <p:nvPicPr>
          <p:cNvPr id="2050" name="Picture 2" descr="3D illustration of the novel coronavirus">
            <a:extLst>
              <a:ext uri="{FF2B5EF4-FFF2-40B4-BE49-F238E27FC236}">
                <a16:creationId xmlns:a16="http://schemas.microsoft.com/office/drawing/2014/main" id="{45424B21-9DC8-4C46-A32A-5679FC91F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35"/>
            <a:ext cx="12192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535E72-F3BB-4D5E-88FA-7FC59E6E1FCB}"/>
              </a:ext>
            </a:extLst>
          </p:cNvPr>
          <p:cNvSpPr txBox="1"/>
          <p:nvPr/>
        </p:nvSpPr>
        <p:spPr>
          <a:xfrm>
            <a:off x="2947416" y="4170462"/>
            <a:ext cx="6315456" cy="2437590"/>
          </a:xfrm>
          <a:prstGeom prst="rect">
            <a:avLst/>
          </a:prstGeom>
          <a:noFill/>
        </p:spPr>
        <p:txBody>
          <a:bodyPr wrap="square" rtlCol="0">
            <a:spAutoFit/>
          </a:bodyPr>
          <a:lstStyle/>
          <a:p>
            <a:pPr algn="ctr">
              <a:lnSpc>
                <a:spcPct val="90000"/>
              </a:lnSpc>
              <a:buClr>
                <a:schemeClr val="hlink"/>
              </a:buClr>
              <a:buSzPct val="70000"/>
              <a:defRPr/>
            </a:pPr>
            <a:r>
              <a:rPr lang="en-US" sz="2000" b="1" dirty="0"/>
              <a:t>Dale W. Bratzler, DO, MPH, MACOI, FIDSA</a:t>
            </a:r>
          </a:p>
          <a:p>
            <a:pPr algn="ctr">
              <a:lnSpc>
                <a:spcPct val="90000"/>
              </a:lnSpc>
              <a:buClr>
                <a:schemeClr val="hlink"/>
              </a:buClr>
              <a:buSzPct val="70000"/>
              <a:defRPr/>
            </a:pPr>
            <a:r>
              <a:rPr lang="en-US" sz="1600" dirty="0"/>
              <a:t>Chief COVID Officer – University of Oklahoma</a:t>
            </a:r>
          </a:p>
          <a:p>
            <a:pPr algn="ctr">
              <a:lnSpc>
                <a:spcPct val="90000"/>
              </a:lnSpc>
              <a:buClr>
                <a:schemeClr val="hlink"/>
              </a:buClr>
              <a:buSzPct val="70000"/>
              <a:defRPr/>
            </a:pPr>
            <a:r>
              <a:rPr lang="en-US" sz="1600" dirty="0"/>
              <a:t>Professor Colleges of Medicine and Public Health</a:t>
            </a:r>
          </a:p>
          <a:p>
            <a:pPr algn="ctr">
              <a:lnSpc>
                <a:spcPct val="90000"/>
              </a:lnSpc>
              <a:buClr>
                <a:schemeClr val="hlink"/>
              </a:buClr>
              <a:buSzPct val="70000"/>
              <a:defRPr/>
            </a:pPr>
            <a:r>
              <a:rPr lang="en-US" sz="1600" dirty="0"/>
              <a:t>Chief Quality Officer – OU Health</a:t>
            </a:r>
          </a:p>
          <a:p>
            <a:pPr algn="ctr">
              <a:lnSpc>
                <a:spcPct val="90000"/>
              </a:lnSpc>
              <a:buClr>
                <a:schemeClr val="hlink"/>
              </a:buClr>
              <a:buSzPct val="70000"/>
              <a:defRPr/>
            </a:pPr>
            <a:r>
              <a:rPr lang="en-US" sz="1600" dirty="0"/>
              <a:t>Interim Dean -  Hudson College of Public Health</a:t>
            </a:r>
          </a:p>
          <a:p>
            <a:pPr algn="ctr">
              <a:lnSpc>
                <a:spcPct val="90000"/>
              </a:lnSpc>
              <a:buClr>
                <a:schemeClr val="hlink"/>
              </a:buClr>
              <a:buSzPct val="70000"/>
              <a:defRPr/>
            </a:pPr>
            <a:r>
              <a:rPr lang="en-US" sz="1600" dirty="0"/>
              <a:t>Edith Kinney Gaylord Presidential Professor</a:t>
            </a:r>
          </a:p>
          <a:p>
            <a:pPr algn="ctr">
              <a:lnSpc>
                <a:spcPct val="90000"/>
              </a:lnSpc>
              <a:buClr>
                <a:schemeClr val="hlink"/>
              </a:buClr>
              <a:buSzPct val="70000"/>
              <a:defRPr/>
            </a:pPr>
            <a:r>
              <a:rPr lang="en-US" sz="1600" dirty="0"/>
              <a:t>Email: dale-bratzler@ouhsc.edu</a:t>
            </a:r>
          </a:p>
          <a:p>
            <a:pPr algn="ctr"/>
            <a:r>
              <a:rPr lang="en-US" sz="1600" dirty="0"/>
              <a:t>Office Phone: (405) 271-2201</a:t>
            </a:r>
          </a:p>
          <a:p>
            <a:pPr algn="ctr"/>
            <a:endParaRPr lang="en-US" sz="1600" dirty="0"/>
          </a:p>
          <a:p>
            <a:pPr algn="ctr"/>
            <a:r>
              <a:rPr lang="en-US" sz="1600" dirty="0"/>
              <a:t>August 5, 2022</a:t>
            </a:r>
          </a:p>
        </p:txBody>
      </p:sp>
    </p:spTree>
    <p:extLst>
      <p:ext uri="{BB962C8B-B14F-4D97-AF65-F5344CB8AC3E}">
        <p14:creationId xmlns:p14="http://schemas.microsoft.com/office/powerpoint/2010/main" val="233176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a:solidFill>
                  <a:srgbClr val="72323D"/>
                </a:solidFill>
                <a:latin typeface="+mn-lt"/>
              </a:rPr>
              <a:t>mRNA Vaccine Effectiveness against laboratory-confirmed COVID-19 hospitalization (Age 50 and over)</a:t>
            </a:r>
          </a:p>
        </p:txBody>
      </p:sp>
      <p:graphicFrame>
        <p:nvGraphicFramePr>
          <p:cNvPr id="8" name="Content Placeholder 7"/>
          <p:cNvGraphicFramePr>
            <a:graphicFrameLocks noGrp="1"/>
          </p:cNvGraphicFramePr>
          <p:nvPr>
            <p:ph idx="1"/>
          </p:nvPr>
        </p:nvGraphicFramePr>
        <p:xfrm>
          <a:off x="838200" y="1562100"/>
          <a:ext cx="105156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895600" y="6067425"/>
            <a:ext cx="880110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Link-</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Gelles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 Levy ME,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Gaglani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 et al. Effectiveness of 2, 3, and 4 COVID-19 mRNA Vaccine Doses Among Immunocompetent Adults During Periods when SARS-CoV-2 Omicron BA.1 and BA.2/BA.2.12.1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Sublineages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Predominated — VISION Network, 10 States, December 2021–June 2022. MMWR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Morb</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Mortal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Wkly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Rep.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ePub</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15 July 2022. DOI: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http://dx.doi.org/10.15585/mmwr.mm7129e1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4991100" y="5334000"/>
            <a:ext cx="63627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*During the Omicron BA.2/BA.2.12.1–predominant period.</a:t>
            </a:r>
          </a:p>
        </p:txBody>
      </p:sp>
    </p:spTree>
    <p:extLst>
      <p:ext uri="{BB962C8B-B14F-4D97-AF65-F5344CB8AC3E}">
        <p14:creationId xmlns:p14="http://schemas.microsoft.com/office/powerpoint/2010/main" val="405330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935" y="189435"/>
            <a:ext cx="6542947" cy="183501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896183" y="2224383"/>
            <a:ext cx="8399633" cy="4248497"/>
          </a:xfrm>
          <a:prstGeom prst="rect">
            <a:avLst/>
          </a:prstGeom>
          <a:ln>
            <a:solidFill>
              <a:schemeClr val="tx1"/>
            </a:solidFill>
          </a:ln>
        </p:spPr>
      </p:pic>
      <p:sp>
        <p:nvSpPr>
          <p:cNvPr id="6" name="TextBox 5"/>
          <p:cNvSpPr txBox="1"/>
          <p:nvPr/>
        </p:nvSpPr>
        <p:spPr>
          <a:xfrm>
            <a:off x="5824151" y="6514070"/>
            <a:ext cx="618661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JAMA Network Open.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2022;5(8):e2224657. doi:10.1001/jamanetworkopen.2022.24657</a:t>
            </a:r>
          </a:p>
        </p:txBody>
      </p:sp>
    </p:spTree>
    <p:extLst>
      <p:ext uri="{BB962C8B-B14F-4D97-AF65-F5344CB8AC3E}">
        <p14:creationId xmlns:p14="http://schemas.microsoft.com/office/powerpoint/2010/main" val="225924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591" y="583659"/>
            <a:ext cx="11940818" cy="5083973"/>
          </a:xfrm>
          <a:prstGeom prst="rect">
            <a:avLst/>
          </a:prstGeom>
          <a:ln>
            <a:solidFill>
              <a:schemeClr val="tx1"/>
            </a:solidFill>
          </a:ln>
        </p:spPr>
      </p:pic>
      <p:sp>
        <p:nvSpPr>
          <p:cNvPr id="3" name="TextBox 2"/>
          <p:cNvSpPr txBox="1"/>
          <p:nvPr/>
        </p:nvSpPr>
        <p:spPr>
          <a:xfrm>
            <a:off x="125591" y="5663948"/>
            <a:ext cx="11940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740000"/>
                </a:solidFill>
                <a:effectLst/>
                <a:uLnTx/>
                <a:uFillTx/>
                <a:latin typeface="Calibri" panose="020F0502020204030204"/>
                <a:ea typeface="+mn-ea"/>
                <a:cs typeface="+mn-cs"/>
              </a:rPr>
              <a:t>44% Reduction in Breakthrough Infections in matched recipients!</a:t>
            </a:r>
          </a:p>
        </p:txBody>
      </p:sp>
      <p:sp>
        <p:nvSpPr>
          <p:cNvPr id="4" name="TextBox 3"/>
          <p:cNvSpPr txBox="1"/>
          <p:nvPr/>
        </p:nvSpPr>
        <p:spPr>
          <a:xfrm>
            <a:off x="5824151" y="6514070"/>
            <a:ext cx="618661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JAMA Network Open.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2022;5(8):e2224657. doi:10.1001/jamanetworkopen.2022.24657</a:t>
            </a:r>
          </a:p>
        </p:txBody>
      </p:sp>
    </p:spTree>
    <p:extLst>
      <p:ext uri="{BB962C8B-B14F-4D97-AF65-F5344CB8AC3E}">
        <p14:creationId xmlns:p14="http://schemas.microsoft.com/office/powerpoint/2010/main" val="377288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7E82B0-8320-CF00-0437-975165DBC22C}"/>
              </a:ext>
            </a:extLst>
          </p:cNvPr>
          <p:cNvPicPr>
            <a:picLocks noChangeAspect="1"/>
          </p:cNvPicPr>
          <p:nvPr/>
        </p:nvPicPr>
        <p:blipFill>
          <a:blip r:embed="rId2"/>
          <a:stretch>
            <a:fillRect/>
          </a:stretch>
        </p:blipFill>
        <p:spPr>
          <a:xfrm>
            <a:off x="454283" y="1096269"/>
            <a:ext cx="11283433" cy="4496718"/>
          </a:xfrm>
          <a:prstGeom prst="rect">
            <a:avLst/>
          </a:prstGeom>
          <a:ln>
            <a:solidFill>
              <a:schemeClr val="tx1"/>
            </a:solidFill>
          </a:ln>
        </p:spPr>
      </p:pic>
      <p:sp>
        <p:nvSpPr>
          <p:cNvPr id="6" name="TextBox 5">
            <a:extLst>
              <a:ext uri="{FF2B5EF4-FFF2-40B4-BE49-F238E27FC236}">
                <a16:creationId xmlns:a16="http://schemas.microsoft.com/office/drawing/2014/main" id="{4960560B-7219-59C3-5990-6E035C6DB9EA}"/>
              </a:ext>
            </a:extLst>
          </p:cNvPr>
          <p:cNvSpPr txBox="1"/>
          <p:nvPr/>
        </p:nvSpPr>
        <p:spPr>
          <a:xfrm>
            <a:off x="5890307" y="6282994"/>
            <a:ext cx="584542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https://www.cdc.gov/coronavirus/2019-ncov/vaccines/booster-shot.html</a:t>
            </a:r>
          </a:p>
        </p:txBody>
      </p:sp>
    </p:spTree>
    <p:extLst>
      <p:ext uri="{BB962C8B-B14F-4D97-AF65-F5344CB8AC3E}">
        <p14:creationId xmlns:p14="http://schemas.microsoft.com/office/powerpoint/2010/main" val="247993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B76B3-2601-4232-0A6C-0B5F5A72D195}"/>
              </a:ext>
            </a:extLst>
          </p:cNvPr>
          <p:cNvPicPr>
            <a:picLocks noChangeAspect="1"/>
          </p:cNvPicPr>
          <p:nvPr/>
        </p:nvPicPr>
        <p:blipFill>
          <a:blip r:embed="rId2"/>
          <a:stretch>
            <a:fillRect/>
          </a:stretch>
        </p:blipFill>
        <p:spPr>
          <a:xfrm>
            <a:off x="398297" y="320063"/>
            <a:ext cx="11395406" cy="4656006"/>
          </a:xfrm>
          <a:prstGeom prst="rect">
            <a:avLst/>
          </a:prstGeom>
          <a:ln>
            <a:solidFill>
              <a:schemeClr val="tx1"/>
            </a:solidFill>
          </a:ln>
        </p:spPr>
      </p:pic>
      <p:sp>
        <p:nvSpPr>
          <p:cNvPr id="4" name="TextBox 3">
            <a:extLst>
              <a:ext uri="{FF2B5EF4-FFF2-40B4-BE49-F238E27FC236}">
                <a16:creationId xmlns:a16="http://schemas.microsoft.com/office/drawing/2014/main" id="{3FD35BBA-A113-7086-B4CF-EE161F05303C}"/>
              </a:ext>
            </a:extLst>
          </p:cNvPr>
          <p:cNvSpPr txBox="1"/>
          <p:nvPr/>
        </p:nvSpPr>
        <p:spPr>
          <a:xfrm>
            <a:off x="5890307" y="6282994"/>
            <a:ext cx="584542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https://www.cdc.gov/coronavirus/2019-ncov/vaccines/booster-shot.html</a:t>
            </a:r>
          </a:p>
        </p:txBody>
      </p:sp>
    </p:spTree>
    <p:extLst>
      <p:ext uri="{BB962C8B-B14F-4D97-AF65-F5344CB8AC3E}">
        <p14:creationId xmlns:p14="http://schemas.microsoft.com/office/powerpoint/2010/main" val="128305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A2A23E-84EB-7514-FF1D-8D8DEB491F79}"/>
              </a:ext>
            </a:extLst>
          </p:cNvPr>
          <p:cNvPicPr>
            <a:picLocks noChangeAspect="1"/>
          </p:cNvPicPr>
          <p:nvPr/>
        </p:nvPicPr>
        <p:blipFill>
          <a:blip r:embed="rId2"/>
          <a:stretch>
            <a:fillRect/>
          </a:stretch>
        </p:blipFill>
        <p:spPr>
          <a:xfrm>
            <a:off x="564542" y="1228830"/>
            <a:ext cx="5057279" cy="4476539"/>
          </a:xfrm>
          <a:prstGeom prst="rect">
            <a:avLst/>
          </a:prstGeom>
          <a:ln>
            <a:solidFill>
              <a:schemeClr val="tx1"/>
            </a:solidFill>
          </a:ln>
        </p:spPr>
      </p:pic>
      <p:sp>
        <p:nvSpPr>
          <p:cNvPr id="6" name="TextBox 5">
            <a:extLst>
              <a:ext uri="{FF2B5EF4-FFF2-40B4-BE49-F238E27FC236}">
                <a16:creationId xmlns:a16="http://schemas.microsoft.com/office/drawing/2014/main" id="{BFDDD78B-A4E3-CC4D-A146-AE5FDF401DBE}"/>
              </a:ext>
            </a:extLst>
          </p:cNvPr>
          <p:cNvSpPr txBox="1"/>
          <p:nvPr/>
        </p:nvSpPr>
        <p:spPr>
          <a:xfrm>
            <a:off x="6337190" y="1409054"/>
            <a:ext cx="5445736"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740000"/>
                </a:solidFill>
                <a:effectLst/>
                <a:uLnTx/>
                <a:uFillTx/>
                <a:latin typeface="GuardianTextEgypGR-Regular"/>
                <a:ea typeface="+mn-ea"/>
                <a:cs typeface="+mn-cs"/>
              </a:rPr>
              <a:t>“This study found that full vaccination against COVID-19 was associated with a reduced risk of AMI and ischemic stroke after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740000"/>
              </a:solidFill>
              <a:effectLst/>
              <a:uLnTx/>
              <a:uFillTx/>
              <a:latin typeface="GuardianTextEgypGR-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uardianTextEgypGR-Regular"/>
                <a:ea typeface="+mn-ea"/>
                <a:cs typeface="+mn-cs"/>
              </a:rPr>
              <a:t>In those fully vaccinated: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GuardianTextEgypGR-Regular"/>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uardianTextEgypGR-Regular"/>
                <a:ea typeface="+mn-ea"/>
                <a:cs typeface="+mn-cs"/>
              </a:rPr>
              <a:t>52% reduction in AMI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uardianTextEgypGR-Regular"/>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uardianTextEgypGR-Regular"/>
                <a:ea typeface="+mn-ea"/>
                <a:cs typeface="+mn-cs"/>
              </a:rPr>
              <a:t>60% reduction in ischemic stroke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9C8AD64-DE81-0A90-198F-A5C14A565F58}"/>
              </a:ext>
            </a:extLst>
          </p:cNvPr>
          <p:cNvSpPr txBox="1"/>
          <p:nvPr/>
        </p:nvSpPr>
        <p:spPr>
          <a:xfrm>
            <a:off x="7100515" y="6424653"/>
            <a:ext cx="461175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GuardianSans-Semibold"/>
                <a:ea typeface="+mn-ea"/>
                <a:cs typeface="+mn-cs"/>
              </a:rPr>
              <a:t>JAMA</a:t>
            </a:r>
            <a:r>
              <a:rPr kumimoji="0" lang="en-US" sz="1200" b="0" i="0" u="none" strike="noStrike" kern="1200" cap="none" spc="0" normalizeH="0" baseline="0" noProof="0" dirty="0">
                <a:ln>
                  <a:noFill/>
                </a:ln>
                <a:solidFill>
                  <a:prstClr val="black"/>
                </a:solidFill>
                <a:effectLst/>
                <a:uLnTx/>
                <a:uFillTx/>
                <a:latin typeface="GuardianSans-Semibold"/>
                <a:ea typeface="+mn-ea"/>
                <a:cs typeface="+mn-cs"/>
              </a:rPr>
              <a:t> </a:t>
            </a:r>
            <a:r>
              <a:rPr kumimoji="0" lang="en-US" sz="1200" b="0" i="0" u="none" strike="noStrike" kern="1200" cap="none" spc="0" normalizeH="0" baseline="0" noProof="0" dirty="0">
                <a:ln>
                  <a:noFill/>
                </a:ln>
                <a:solidFill>
                  <a:prstClr val="black"/>
                </a:solidFill>
                <a:effectLst/>
                <a:uLnTx/>
                <a:uFillTx/>
                <a:latin typeface="GuardianSansGR-Regular"/>
                <a:ea typeface="+mn-ea"/>
                <a:cs typeface="+mn-cs"/>
              </a:rPr>
              <a:t>Published online July 22, 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50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4B38-792D-7C15-F0C8-CE5E10B23AA1}"/>
              </a:ext>
            </a:extLst>
          </p:cNvPr>
          <p:cNvSpPr>
            <a:spLocks noGrp="1"/>
          </p:cNvSpPr>
          <p:nvPr>
            <p:ph type="title"/>
          </p:nvPr>
        </p:nvSpPr>
        <p:spPr>
          <a:xfrm>
            <a:off x="838200" y="2098511"/>
            <a:ext cx="10515600" cy="1325563"/>
          </a:xfrm>
        </p:spPr>
        <p:txBody>
          <a:bodyPr>
            <a:normAutofit/>
          </a:bodyPr>
          <a:lstStyle/>
          <a:p>
            <a:r>
              <a:rPr lang="en-US" sz="3600" b="1" dirty="0">
                <a:solidFill>
                  <a:srgbClr val="740000"/>
                </a:solidFill>
                <a:latin typeface="+mn-lt"/>
              </a:rPr>
              <a:t>That COVID vaccines might prevent stroke and heart attack did not surprise me……</a:t>
            </a:r>
          </a:p>
        </p:txBody>
      </p:sp>
      <p:sp>
        <p:nvSpPr>
          <p:cNvPr id="3" name="TextBox 2">
            <a:extLst>
              <a:ext uri="{FF2B5EF4-FFF2-40B4-BE49-F238E27FC236}">
                <a16:creationId xmlns:a16="http://schemas.microsoft.com/office/drawing/2014/main" id="{387AFF7B-BFFD-8B4A-776E-C7F0B216934D}"/>
              </a:ext>
            </a:extLst>
          </p:cNvPr>
          <p:cNvSpPr txBox="1"/>
          <p:nvPr/>
        </p:nvSpPr>
        <p:spPr>
          <a:xfrm>
            <a:off x="838200" y="3347499"/>
            <a:ext cx="105156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Seasonal influenza represents a major preventable threat to the health of persons with CVD. Clinical trials and observational studies have demonstrated that vaccination against influenza is associated with significantly reduced risk of cardiovascular death and nonfatal events. Vaccination is currently recommended for persons with diabetes, a condition common to patients with CVD. On the basis of this evidence, the AHA and ACC recommend inactivated influenza vaccination as a component of secondary prevention for persons with coronary disease and other atherosclerotic vascular conditions (Class I, Level B). </a:t>
            </a:r>
          </a:p>
        </p:txBody>
      </p:sp>
      <p:pic>
        <p:nvPicPr>
          <p:cNvPr id="5" name="Picture 4">
            <a:extLst>
              <a:ext uri="{FF2B5EF4-FFF2-40B4-BE49-F238E27FC236}">
                <a16:creationId xmlns:a16="http://schemas.microsoft.com/office/drawing/2014/main" id="{55896B87-C62A-39C8-1FF7-AE9DBE6D281D}"/>
              </a:ext>
            </a:extLst>
          </p:cNvPr>
          <p:cNvPicPr>
            <a:picLocks noChangeAspect="1"/>
          </p:cNvPicPr>
          <p:nvPr/>
        </p:nvPicPr>
        <p:blipFill>
          <a:blip r:embed="rId2"/>
          <a:stretch>
            <a:fillRect/>
          </a:stretch>
        </p:blipFill>
        <p:spPr>
          <a:xfrm>
            <a:off x="190751" y="154719"/>
            <a:ext cx="6610350" cy="1905000"/>
          </a:xfrm>
          <a:prstGeom prst="rect">
            <a:avLst/>
          </a:prstGeom>
          <a:ln>
            <a:solidFill>
              <a:schemeClr val="tx1"/>
            </a:solidFill>
          </a:ln>
        </p:spPr>
      </p:pic>
      <p:sp>
        <p:nvSpPr>
          <p:cNvPr id="6" name="TextBox 5">
            <a:extLst>
              <a:ext uri="{FF2B5EF4-FFF2-40B4-BE49-F238E27FC236}">
                <a16:creationId xmlns:a16="http://schemas.microsoft.com/office/drawing/2014/main" id="{4678D1BB-87A8-68D4-21DB-68447D86A947}"/>
              </a:ext>
            </a:extLst>
          </p:cNvPr>
          <p:cNvSpPr txBox="1"/>
          <p:nvPr/>
        </p:nvSpPr>
        <p:spPr>
          <a:xfrm>
            <a:off x="7458323" y="763326"/>
            <a:ext cx="42937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Many viral infections increase the risk for blood clots!</a:t>
            </a:r>
          </a:p>
        </p:txBody>
      </p:sp>
    </p:spTree>
    <p:extLst>
      <p:ext uri="{BB962C8B-B14F-4D97-AF65-F5344CB8AC3E}">
        <p14:creationId xmlns:p14="http://schemas.microsoft.com/office/powerpoint/2010/main" val="415231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8979CA-809A-458D-30BC-D7109761B833}"/>
              </a:ext>
            </a:extLst>
          </p:cNvPr>
          <p:cNvPicPr>
            <a:picLocks noChangeAspect="1"/>
          </p:cNvPicPr>
          <p:nvPr/>
        </p:nvPicPr>
        <p:blipFill>
          <a:blip r:embed="rId2"/>
          <a:stretch>
            <a:fillRect/>
          </a:stretch>
        </p:blipFill>
        <p:spPr>
          <a:xfrm>
            <a:off x="1690687" y="379138"/>
            <a:ext cx="8810625" cy="3952875"/>
          </a:xfrm>
          <a:prstGeom prst="rect">
            <a:avLst/>
          </a:prstGeom>
          <a:ln>
            <a:solidFill>
              <a:schemeClr val="tx1"/>
            </a:solidFill>
          </a:ln>
        </p:spPr>
      </p:pic>
      <p:sp>
        <p:nvSpPr>
          <p:cNvPr id="5" name="TextBox 4">
            <a:extLst>
              <a:ext uri="{FF2B5EF4-FFF2-40B4-BE49-F238E27FC236}">
                <a16:creationId xmlns:a16="http://schemas.microsoft.com/office/drawing/2014/main" id="{455045E9-DD97-E4C7-3902-F4D94B552C14}"/>
              </a:ext>
            </a:extLst>
          </p:cNvPr>
          <p:cNvSpPr txBox="1"/>
          <p:nvPr/>
        </p:nvSpPr>
        <p:spPr>
          <a:xfrm>
            <a:off x="1661823" y="4405022"/>
            <a:ext cx="88975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Our findings indicate that vaccines may lower transmission risk and, therefore, have a public health benefit beyond the individual protection from severe disease.</a:t>
            </a:r>
          </a:p>
        </p:txBody>
      </p:sp>
    </p:spTree>
    <p:extLst>
      <p:ext uri="{BB962C8B-B14F-4D97-AF65-F5344CB8AC3E}">
        <p14:creationId xmlns:p14="http://schemas.microsoft.com/office/powerpoint/2010/main" val="3773793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7855" y="1352144"/>
            <a:ext cx="7276289" cy="4153711"/>
          </a:xfrm>
          <a:prstGeom prst="rect">
            <a:avLst/>
          </a:prstGeom>
          <a:ln>
            <a:solidFill>
              <a:schemeClr val="tx1"/>
            </a:solidFill>
          </a:ln>
        </p:spPr>
      </p:pic>
    </p:spTree>
    <p:extLst>
      <p:ext uri="{BB962C8B-B14F-4D97-AF65-F5344CB8AC3E}">
        <p14:creationId xmlns:p14="http://schemas.microsoft.com/office/powerpoint/2010/main" val="89119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00E8-DE41-2F91-7749-D3B8EF5720A7}"/>
              </a:ext>
            </a:extLst>
          </p:cNvPr>
          <p:cNvSpPr>
            <a:spLocks noGrp="1"/>
          </p:cNvSpPr>
          <p:nvPr>
            <p:ph type="title"/>
          </p:nvPr>
        </p:nvSpPr>
        <p:spPr/>
        <p:txBody>
          <a:bodyPr/>
          <a:lstStyle/>
          <a:p>
            <a:r>
              <a:rPr lang="en-US" dirty="0"/>
              <a:t>So, when I am asked why people should be vaccinated against COVID</a:t>
            </a:r>
          </a:p>
        </p:txBody>
      </p:sp>
      <p:sp>
        <p:nvSpPr>
          <p:cNvPr id="3" name="Content Placeholder 2">
            <a:extLst>
              <a:ext uri="{FF2B5EF4-FFF2-40B4-BE49-F238E27FC236}">
                <a16:creationId xmlns:a16="http://schemas.microsoft.com/office/drawing/2014/main" id="{6D9F4F50-380F-8911-E129-2CA44D46767D}"/>
              </a:ext>
            </a:extLst>
          </p:cNvPr>
          <p:cNvSpPr>
            <a:spLocks noGrp="1"/>
          </p:cNvSpPr>
          <p:nvPr>
            <p:ph idx="1"/>
          </p:nvPr>
        </p:nvSpPr>
        <p:spPr>
          <a:xfrm>
            <a:off x="838200" y="2329731"/>
            <a:ext cx="10515600" cy="3847231"/>
          </a:xfrm>
        </p:spPr>
        <p:txBody>
          <a:bodyPr/>
          <a:lstStyle/>
          <a:p>
            <a:r>
              <a:rPr lang="en-US" dirty="0"/>
              <a:t>The vaccines do reduce the likelihood of infection.</a:t>
            </a:r>
          </a:p>
          <a:p>
            <a:r>
              <a:rPr lang="en-US" dirty="0"/>
              <a:t>Most importantly, they reduce your risk of hospitalization, complications (including AMI and stroke), and death from COVID</a:t>
            </a:r>
          </a:p>
          <a:p>
            <a:r>
              <a:rPr lang="en-US" dirty="0"/>
              <a:t>They reduce the likelihood of long-COVID syndrome (PACS)</a:t>
            </a:r>
          </a:p>
          <a:p>
            <a:r>
              <a:rPr lang="en-US" dirty="0"/>
              <a:t>If you do get infected, they may reduce the chance that you spread the disease to someone else.</a:t>
            </a:r>
          </a:p>
        </p:txBody>
      </p:sp>
    </p:spTree>
    <p:extLst>
      <p:ext uri="{BB962C8B-B14F-4D97-AF65-F5344CB8AC3E}">
        <p14:creationId xmlns:p14="http://schemas.microsoft.com/office/powerpoint/2010/main" val="200664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E694-2E67-9E1A-FBCC-F6E76D27A4EF}"/>
              </a:ext>
            </a:extLst>
          </p:cNvPr>
          <p:cNvSpPr>
            <a:spLocks noGrp="1"/>
          </p:cNvSpPr>
          <p:nvPr>
            <p:ph type="title"/>
          </p:nvPr>
        </p:nvSpPr>
        <p:spPr>
          <a:xfrm>
            <a:off x="843810" y="2205786"/>
            <a:ext cx="10515600" cy="2442552"/>
          </a:xfrm>
        </p:spPr>
        <p:txBody>
          <a:bodyPr>
            <a:normAutofit/>
          </a:bodyPr>
          <a:lstStyle/>
          <a:p>
            <a:pPr algn="ctr"/>
            <a:r>
              <a:rPr lang="en-US" b="1" dirty="0">
                <a:solidFill>
                  <a:srgbClr val="740000"/>
                </a:solidFill>
                <a:latin typeface="+mn-lt"/>
              </a:rPr>
              <a:t>Do the Vaccines Work?</a:t>
            </a:r>
            <a:br>
              <a:rPr lang="en-US" sz="2000" b="1" dirty="0">
                <a:solidFill>
                  <a:srgbClr val="740000"/>
                </a:solidFill>
                <a:latin typeface="+mn-lt"/>
              </a:rPr>
            </a:br>
            <a:br>
              <a:rPr lang="en-US" sz="2000" b="1" dirty="0">
                <a:solidFill>
                  <a:srgbClr val="740000"/>
                </a:solidFill>
                <a:latin typeface="+mn-lt"/>
              </a:rPr>
            </a:br>
            <a:r>
              <a:rPr lang="en-US" sz="2800" b="1" i="1" dirty="0">
                <a:solidFill>
                  <a:srgbClr val="740000"/>
                </a:solidFill>
                <a:latin typeface="+mn-lt"/>
              </a:rPr>
              <a:t>What benefits can we discuss with the people we care for?</a:t>
            </a:r>
          </a:p>
        </p:txBody>
      </p:sp>
    </p:spTree>
    <p:extLst>
      <p:ext uri="{BB962C8B-B14F-4D97-AF65-F5344CB8AC3E}">
        <p14:creationId xmlns:p14="http://schemas.microsoft.com/office/powerpoint/2010/main" val="3985682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60027"/>
                </a:solidFill>
                <a:latin typeface="+mn-lt"/>
              </a:rPr>
              <a:t>Finally, my long-term soap box……….</a:t>
            </a:r>
          </a:p>
        </p:txBody>
      </p:sp>
      <p:pic>
        <p:nvPicPr>
          <p:cNvPr id="4" name="Picture 3"/>
          <p:cNvPicPr>
            <a:picLocks noChangeAspect="1"/>
          </p:cNvPicPr>
          <p:nvPr/>
        </p:nvPicPr>
        <p:blipFill>
          <a:blip r:embed="rId2"/>
          <a:stretch>
            <a:fillRect/>
          </a:stretch>
        </p:blipFill>
        <p:spPr>
          <a:xfrm>
            <a:off x="2000655" y="2086583"/>
            <a:ext cx="8190689" cy="2684834"/>
          </a:xfrm>
          <a:prstGeom prst="rect">
            <a:avLst/>
          </a:prstGeom>
          <a:ln>
            <a:solidFill>
              <a:schemeClr val="tx1"/>
            </a:solidFill>
          </a:ln>
        </p:spPr>
      </p:pic>
      <p:sp>
        <p:nvSpPr>
          <p:cNvPr id="5" name="TextBox 4"/>
          <p:cNvSpPr txBox="1"/>
          <p:nvPr/>
        </p:nvSpPr>
        <p:spPr>
          <a:xfrm>
            <a:off x="8783053" y="6448926"/>
            <a:ext cx="3056021" cy="276999"/>
          </a:xfrm>
          <a:prstGeom prst="rect">
            <a:avLst/>
          </a:prstGeom>
          <a:noFill/>
        </p:spPr>
        <p:txBody>
          <a:bodyPr wrap="square" rtlCol="0">
            <a:spAutoFit/>
          </a:bodyPr>
          <a:lstStyle/>
          <a:p>
            <a:pPr algn="r"/>
            <a:r>
              <a:rPr lang="en-US" sz="1200" i="1" dirty="0"/>
              <a:t>Arch Intern Med</a:t>
            </a:r>
            <a:r>
              <a:rPr lang="en-US" sz="1200" dirty="0"/>
              <a:t>. 2002;162:2349-2356.</a:t>
            </a:r>
          </a:p>
        </p:txBody>
      </p:sp>
      <p:sp>
        <p:nvSpPr>
          <p:cNvPr id="6" name="TextBox 5"/>
          <p:cNvSpPr txBox="1"/>
          <p:nvPr/>
        </p:nvSpPr>
        <p:spPr>
          <a:xfrm>
            <a:off x="1147012" y="4965031"/>
            <a:ext cx="9897979" cy="1077218"/>
          </a:xfrm>
          <a:prstGeom prst="rect">
            <a:avLst/>
          </a:prstGeom>
          <a:noFill/>
        </p:spPr>
        <p:txBody>
          <a:bodyPr wrap="square" rtlCol="0">
            <a:spAutoFit/>
          </a:bodyPr>
          <a:lstStyle/>
          <a:p>
            <a:pPr algn="ctr"/>
            <a:r>
              <a:rPr lang="en-US" sz="3200" b="1" i="1" dirty="0">
                <a:solidFill>
                  <a:srgbClr val="760027"/>
                </a:solidFill>
              </a:rPr>
              <a:t>Far too often, we fail to provide indicated vaccines to patients that are in our care!</a:t>
            </a:r>
          </a:p>
        </p:txBody>
      </p:sp>
    </p:spTree>
    <p:extLst>
      <p:ext uri="{BB962C8B-B14F-4D97-AF65-F5344CB8AC3E}">
        <p14:creationId xmlns:p14="http://schemas.microsoft.com/office/powerpoint/2010/main" val="298445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7382"/>
            <a:ext cx="10515600" cy="1325563"/>
          </a:xfrm>
        </p:spPr>
        <p:txBody>
          <a:bodyPr>
            <a:normAutofit/>
          </a:bodyPr>
          <a:lstStyle/>
          <a:p>
            <a:pPr algn="ctr"/>
            <a:r>
              <a:rPr lang="en-US" sz="2000" b="1" dirty="0">
                <a:solidFill>
                  <a:srgbClr val="760027"/>
                </a:solidFill>
                <a:latin typeface="+mn-lt"/>
              </a:rPr>
              <a:t>dale-bratzler@ouhsc.edu</a:t>
            </a:r>
          </a:p>
        </p:txBody>
      </p:sp>
    </p:spTree>
    <p:extLst>
      <p:ext uri="{BB962C8B-B14F-4D97-AF65-F5344CB8AC3E}">
        <p14:creationId xmlns:p14="http://schemas.microsoft.com/office/powerpoint/2010/main" val="188225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3938" y="1442035"/>
            <a:ext cx="9164123" cy="3973930"/>
          </a:xfrm>
          <a:prstGeom prst="rect">
            <a:avLst/>
          </a:prstGeom>
          <a:ln>
            <a:solidFill>
              <a:schemeClr val="tx1"/>
            </a:solidFill>
          </a:ln>
        </p:spPr>
      </p:pic>
      <p:sp>
        <p:nvSpPr>
          <p:cNvPr id="4" name="TextBox 3"/>
          <p:cNvSpPr txBox="1"/>
          <p:nvPr/>
        </p:nvSpPr>
        <p:spPr>
          <a:xfrm>
            <a:off x="4459705" y="6232358"/>
            <a:ext cx="7539790" cy="276999"/>
          </a:xfrm>
          <a:prstGeom prst="rect">
            <a:avLst/>
          </a:prstGeom>
          <a:noFill/>
        </p:spPr>
        <p:txBody>
          <a:bodyPr wrap="square" rtlCol="0">
            <a:spAutoFit/>
          </a:bodyPr>
          <a:lstStyle/>
          <a:p>
            <a:pPr algn="r"/>
            <a:r>
              <a:rPr lang="en-US" sz="1200" dirty="0"/>
              <a:t>https://www.cidrap.umn.edu/news-perspective/2022/06/covid-19-vaccines-saved-estimated-20-million-lives-1-year</a:t>
            </a:r>
          </a:p>
        </p:txBody>
      </p:sp>
    </p:spTree>
    <p:extLst>
      <p:ext uri="{BB962C8B-B14F-4D97-AF65-F5344CB8AC3E}">
        <p14:creationId xmlns:p14="http://schemas.microsoft.com/office/powerpoint/2010/main" val="330120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25326" y="6336632"/>
            <a:ext cx="3737811" cy="276999"/>
          </a:xfrm>
          <a:prstGeom prst="rect">
            <a:avLst/>
          </a:prstGeom>
          <a:noFill/>
        </p:spPr>
        <p:txBody>
          <a:bodyPr wrap="square" rtlCol="0">
            <a:spAutoFit/>
          </a:bodyPr>
          <a:lstStyle/>
          <a:p>
            <a:pPr algn="r"/>
            <a:r>
              <a:rPr lang="en-US" sz="1200" dirty="0"/>
              <a:t>https://globalepidemics.org/vaccinations/</a:t>
            </a:r>
          </a:p>
        </p:txBody>
      </p:sp>
      <p:pic>
        <p:nvPicPr>
          <p:cNvPr id="4" name="Picture 3"/>
          <p:cNvPicPr>
            <a:picLocks noChangeAspect="1"/>
          </p:cNvPicPr>
          <p:nvPr/>
        </p:nvPicPr>
        <p:blipFill>
          <a:blip r:embed="rId2"/>
          <a:stretch>
            <a:fillRect/>
          </a:stretch>
        </p:blipFill>
        <p:spPr>
          <a:xfrm>
            <a:off x="2366962" y="571500"/>
            <a:ext cx="7458075" cy="5715000"/>
          </a:xfrm>
          <a:prstGeom prst="rect">
            <a:avLst/>
          </a:prstGeom>
          <a:ln>
            <a:solidFill>
              <a:schemeClr val="tx1"/>
            </a:solidFill>
          </a:ln>
        </p:spPr>
      </p:pic>
      <p:sp>
        <p:nvSpPr>
          <p:cNvPr id="5" name="Rectangle 4"/>
          <p:cNvSpPr/>
          <p:nvPr/>
        </p:nvSpPr>
        <p:spPr>
          <a:xfrm>
            <a:off x="5791199" y="571500"/>
            <a:ext cx="617621" cy="326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89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1440"/>
            <a:ext cx="10515600" cy="1325563"/>
          </a:xfrm>
        </p:spPr>
        <p:txBody>
          <a:bodyPr/>
          <a:lstStyle/>
          <a:p>
            <a:pPr algn="ctr"/>
            <a:r>
              <a:rPr lang="en-US" b="1" dirty="0">
                <a:solidFill>
                  <a:srgbClr val="760027"/>
                </a:solidFill>
                <a:latin typeface="+mn-lt"/>
              </a:rPr>
              <a:t>We all know fully vaccinated people who have gotten infected. So what’s the benefit?</a:t>
            </a:r>
          </a:p>
        </p:txBody>
      </p:sp>
    </p:spTree>
    <p:extLst>
      <p:ext uri="{BB962C8B-B14F-4D97-AF65-F5344CB8AC3E}">
        <p14:creationId xmlns:p14="http://schemas.microsoft.com/office/powerpoint/2010/main" val="281805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EB1512-861B-4DF9-91F2-5769C0B05237}"/>
              </a:ext>
            </a:extLst>
          </p:cNvPr>
          <p:cNvPicPr>
            <a:picLocks noChangeAspect="1"/>
          </p:cNvPicPr>
          <p:nvPr/>
        </p:nvPicPr>
        <p:blipFill>
          <a:blip r:embed="rId2"/>
          <a:stretch>
            <a:fillRect/>
          </a:stretch>
        </p:blipFill>
        <p:spPr>
          <a:xfrm>
            <a:off x="195262" y="329971"/>
            <a:ext cx="11801475" cy="4391025"/>
          </a:xfrm>
          <a:prstGeom prst="rect">
            <a:avLst/>
          </a:prstGeom>
          <a:ln>
            <a:solidFill>
              <a:schemeClr val="tx1"/>
            </a:solidFill>
          </a:ln>
        </p:spPr>
      </p:pic>
      <p:sp>
        <p:nvSpPr>
          <p:cNvPr id="3" name="TextBox 2">
            <a:extLst>
              <a:ext uri="{FF2B5EF4-FFF2-40B4-BE49-F238E27FC236}">
                <a16:creationId xmlns:a16="http://schemas.microsoft.com/office/drawing/2014/main" id="{C4C97A69-A68F-4DF9-8713-2B48BAB86DF7}"/>
              </a:ext>
            </a:extLst>
          </p:cNvPr>
          <p:cNvSpPr txBox="1"/>
          <p:nvPr/>
        </p:nvSpPr>
        <p:spPr>
          <a:xfrm>
            <a:off x="5617029" y="6297551"/>
            <a:ext cx="625928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https://www.cdc.gov/mmwr/volumes/71/wr/mm7101a4.htm</a:t>
            </a:r>
          </a:p>
        </p:txBody>
      </p:sp>
      <p:sp>
        <p:nvSpPr>
          <p:cNvPr id="4" name="TextBox 3">
            <a:extLst>
              <a:ext uri="{FF2B5EF4-FFF2-40B4-BE49-F238E27FC236}">
                <a16:creationId xmlns:a16="http://schemas.microsoft.com/office/drawing/2014/main" id="{AF97CC2F-3CCD-4C2C-8867-FE65CEE5E49A}"/>
              </a:ext>
            </a:extLst>
          </p:cNvPr>
          <p:cNvSpPr txBox="1"/>
          <p:nvPr/>
        </p:nvSpPr>
        <p:spPr>
          <a:xfrm>
            <a:off x="1273629" y="4885416"/>
            <a:ext cx="96447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Very large study of 1.2 million people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who had completed the primary COVID vaccinations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between December 2020 and October 2021.</a:t>
            </a:r>
          </a:p>
        </p:txBody>
      </p:sp>
      <p:sp>
        <p:nvSpPr>
          <p:cNvPr id="5" name="Rectangle 4"/>
          <p:cNvSpPr/>
          <p:nvPr/>
        </p:nvSpPr>
        <p:spPr>
          <a:xfrm>
            <a:off x="1010653" y="2855495"/>
            <a:ext cx="7796463" cy="4411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74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9095-E83B-435E-973E-FDA839C6642C}"/>
              </a:ext>
            </a:extLst>
          </p:cNvPr>
          <p:cNvSpPr>
            <a:spLocks noGrp="1"/>
          </p:cNvSpPr>
          <p:nvPr>
            <p:ph type="title"/>
          </p:nvPr>
        </p:nvSpPr>
        <p:spPr/>
        <p:txBody>
          <a:bodyPr/>
          <a:lstStyle/>
          <a:p>
            <a:r>
              <a:rPr lang="en-US" b="1" dirty="0">
                <a:solidFill>
                  <a:srgbClr val="740000"/>
                </a:solidFill>
                <a:latin typeface="+mn-lt"/>
              </a:rPr>
              <a:t>Bottom Line Findings</a:t>
            </a:r>
          </a:p>
        </p:txBody>
      </p:sp>
      <p:sp>
        <p:nvSpPr>
          <p:cNvPr id="3" name="Content Placeholder 2">
            <a:extLst>
              <a:ext uri="{FF2B5EF4-FFF2-40B4-BE49-F238E27FC236}">
                <a16:creationId xmlns:a16="http://schemas.microsoft.com/office/drawing/2014/main" id="{BC4B3915-CC9C-46BD-A9CF-B50D16CCF8BB}"/>
              </a:ext>
            </a:extLst>
          </p:cNvPr>
          <p:cNvSpPr>
            <a:spLocks noGrp="1"/>
          </p:cNvSpPr>
          <p:nvPr>
            <p:ph idx="1"/>
          </p:nvPr>
        </p:nvSpPr>
        <p:spPr>
          <a:xfrm>
            <a:off x="838200" y="1520824"/>
            <a:ext cx="10515600" cy="4351338"/>
          </a:xfrm>
        </p:spPr>
        <p:txBody>
          <a:bodyPr>
            <a:noAutofit/>
          </a:bodyPr>
          <a:lstStyle/>
          <a:p>
            <a:r>
              <a:rPr lang="en-US" sz="3200" b="1" dirty="0">
                <a:solidFill>
                  <a:srgbClr val="740000"/>
                </a:solidFill>
              </a:rPr>
              <a:t>Fully vaccinated </a:t>
            </a:r>
            <a:r>
              <a:rPr lang="en-US" sz="3200" dirty="0"/>
              <a:t>persons were protected from most complications:</a:t>
            </a:r>
          </a:p>
          <a:p>
            <a:pPr lvl="1">
              <a:buFontTx/>
              <a:buChar char="-"/>
            </a:pPr>
            <a:r>
              <a:rPr lang="en-US" sz="2800" dirty="0"/>
              <a:t>Risk of severe COVID-19-associated outcomes – 0.015% </a:t>
            </a:r>
          </a:p>
          <a:p>
            <a:pPr lvl="1">
              <a:buFontTx/>
              <a:buChar char="-"/>
            </a:pPr>
            <a:r>
              <a:rPr lang="en-US" sz="2800" dirty="0"/>
              <a:t>Risk of death – 0.0033% (but a few – 36 – did die!) </a:t>
            </a:r>
          </a:p>
          <a:p>
            <a:pPr lvl="1">
              <a:buFontTx/>
              <a:buChar char="-"/>
            </a:pPr>
            <a:endParaRPr lang="en-US" sz="1400" dirty="0"/>
          </a:p>
          <a:p>
            <a:r>
              <a:rPr lang="en-US" sz="3200" dirty="0"/>
              <a:t>All persons with severe outcomes had at least one (out of eight) underlying risk factor for poor outcomes</a:t>
            </a:r>
          </a:p>
          <a:p>
            <a:endParaRPr lang="en-US" sz="1400" dirty="0"/>
          </a:p>
          <a:p>
            <a:r>
              <a:rPr lang="en-US" sz="3200" b="1" dirty="0">
                <a:solidFill>
                  <a:srgbClr val="740000"/>
                </a:solidFill>
              </a:rPr>
              <a:t>Of those who died, 78% had four or more risk factors.</a:t>
            </a:r>
          </a:p>
        </p:txBody>
      </p:sp>
      <p:sp>
        <p:nvSpPr>
          <p:cNvPr id="4" name="TextBox 3">
            <a:extLst>
              <a:ext uri="{FF2B5EF4-FFF2-40B4-BE49-F238E27FC236}">
                <a16:creationId xmlns:a16="http://schemas.microsoft.com/office/drawing/2014/main" id="{7901F5C8-0D27-40C5-9662-F6EBC1548CFE}"/>
              </a:ext>
            </a:extLst>
          </p:cNvPr>
          <p:cNvSpPr txBox="1"/>
          <p:nvPr/>
        </p:nvSpPr>
        <p:spPr>
          <a:xfrm>
            <a:off x="2530027" y="6030515"/>
            <a:ext cx="934628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Severe COVID-19 outcomes were defined as hospitalization with a diagnosis of acute respiratory failure, need for noninvasive ventilation (NIV), admission to an intensive care unit (ICU) including all persons requiring invasive mechanical ventilation, or death (including discharge to hospice)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https://www.cdc.gov/mmwr/volumes/71/wr/mm7101a4.htm</a:t>
            </a:r>
          </a:p>
        </p:txBody>
      </p:sp>
    </p:spTree>
    <p:extLst>
      <p:ext uri="{BB962C8B-B14F-4D97-AF65-F5344CB8AC3E}">
        <p14:creationId xmlns:p14="http://schemas.microsoft.com/office/powerpoint/2010/main" val="69204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080D-206D-417D-8B79-745A5E336783}"/>
              </a:ext>
            </a:extLst>
          </p:cNvPr>
          <p:cNvSpPr>
            <a:spLocks noGrp="1"/>
          </p:cNvSpPr>
          <p:nvPr>
            <p:ph type="title"/>
          </p:nvPr>
        </p:nvSpPr>
        <p:spPr>
          <a:xfrm>
            <a:off x="838200" y="239487"/>
            <a:ext cx="10515600" cy="815158"/>
          </a:xfrm>
        </p:spPr>
        <p:txBody>
          <a:bodyPr>
            <a:normAutofit/>
          </a:bodyPr>
          <a:lstStyle/>
          <a:p>
            <a:r>
              <a:rPr lang="en-US" b="1" dirty="0">
                <a:solidFill>
                  <a:srgbClr val="740000"/>
                </a:solidFill>
                <a:latin typeface="+mn-lt"/>
              </a:rPr>
              <a:t>Eight Risk Factors and Oklahoma Prevalence</a:t>
            </a:r>
          </a:p>
        </p:txBody>
      </p:sp>
      <p:graphicFrame>
        <p:nvGraphicFramePr>
          <p:cNvPr id="5" name="Content Placeholder 4">
            <a:extLst>
              <a:ext uri="{FF2B5EF4-FFF2-40B4-BE49-F238E27FC236}">
                <a16:creationId xmlns:a16="http://schemas.microsoft.com/office/drawing/2014/main" id="{8494A806-D8DD-455A-89B1-87848CFD7288}"/>
              </a:ext>
            </a:extLst>
          </p:cNvPr>
          <p:cNvGraphicFramePr>
            <a:graphicFrameLocks noGrp="1"/>
          </p:cNvGraphicFramePr>
          <p:nvPr>
            <p:ph idx="1"/>
          </p:nvPr>
        </p:nvGraphicFramePr>
        <p:xfrm>
          <a:off x="838200" y="1093046"/>
          <a:ext cx="10515600" cy="4846320"/>
        </p:xfrm>
        <a:graphic>
          <a:graphicData uri="http://schemas.openxmlformats.org/drawingml/2006/table">
            <a:tbl>
              <a:tblPr firstRow="1" bandRow="1">
                <a:tableStyleId>{5940675A-B579-460E-94D1-54222C63F5DA}</a:tableStyleId>
              </a:tblPr>
              <a:tblGrid>
                <a:gridCol w="3189514">
                  <a:extLst>
                    <a:ext uri="{9D8B030D-6E8A-4147-A177-3AD203B41FA5}">
                      <a16:colId xmlns:a16="http://schemas.microsoft.com/office/drawing/2014/main" val="2422052853"/>
                    </a:ext>
                  </a:extLst>
                </a:gridCol>
                <a:gridCol w="3135086">
                  <a:extLst>
                    <a:ext uri="{9D8B030D-6E8A-4147-A177-3AD203B41FA5}">
                      <a16:colId xmlns:a16="http://schemas.microsoft.com/office/drawing/2014/main" val="1896749664"/>
                    </a:ext>
                  </a:extLst>
                </a:gridCol>
                <a:gridCol w="4191000">
                  <a:extLst>
                    <a:ext uri="{9D8B030D-6E8A-4147-A177-3AD203B41FA5}">
                      <a16:colId xmlns:a16="http://schemas.microsoft.com/office/drawing/2014/main" val="3150300591"/>
                    </a:ext>
                  </a:extLst>
                </a:gridCol>
              </a:tblGrid>
              <a:tr h="729343">
                <a:tc>
                  <a:txBody>
                    <a:bodyPr/>
                    <a:lstStyle/>
                    <a:p>
                      <a:pPr algn="ctr"/>
                      <a:r>
                        <a:rPr lang="en-US" sz="2200" b="1" dirty="0">
                          <a:solidFill>
                            <a:schemeClr val="bg1"/>
                          </a:solidFill>
                        </a:rPr>
                        <a:t>Risk Factor</a:t>
                      </a:r>
                    </a:p>
                  </a:txBody>
                  <a:tcPr anchor="b">
                    <a:solidFill>
                      <a:srgbClr val="740000"/>
                    </a:solidFill>
                  </a:tcPr>
                </a:tc>
                <a:tc>
                  <a:txBody>
                    <a:bodyPr/>
                    <a:lstStyle/>
                    <a:p>
                      <a:pPr algn="ctr"/>
                      <a:r>
                        <a:rPr lang="en-US" sz="2200" b="1" dirty="0">
                          <a:solidFill>
                            <a:schemeClr val="bg1"/>
                          </a:solidFill>
                        </a:rPr>
                        <a:t>Increased Risk of Severe Disease or Death*</a:t>
                      </a:r>
                    </a:p>
                  </a:txBody>
                  <a:tcPr anchor="b">
                    <a:solidFill>
                      <a:srgbClr val="740000"/>
                    </a:solidFill>
                  </a:tcPr>
                </a:tc>
                <a:tc>
                  <a:txBody>
                    <a:bodyPr/>
                    <a:lstStyle/>
                    <a:p>
                      <a:pPr algn="ctr"/>
                      <a:r>
                        <a:rPr lang="en-US" sz="2200" b="1" dirty="0">
                          <a:solidFill>
                            <a:schemeClr val="bg1"/>
                          </a:solidFill>
                        </a:rPr>
                        <a:t>Oklahoma Rank or Prevalence</a:t>
                      </a:r>
                    </a:p>
                  </a:txBody>
                  <a:tcPr anchor="b">
                    <a:solidFill>
                      <a:srgbClr val="740000"/>
                    </a:solidFill>
                  </a:tcPr>
                </a:tc>
                <a:extLst>
                  <a:ext uri="{0D108BD9-81ED-4DB2-BD59-A6C34878D82A}">
                    <a16:rowId xmlns:a16="http://schemas.microsoft.com/office/drawing/2014/main" val="1781200898"/>
                  </a:ext>
                </a:extLst>
              </a:tr>
              <a:tr h="402781">
                <a:tc>
                  <a:txBody>
                    <a:bodyPr/>
                    <a:lstStyle/>
                    <a:p>
                      <a:r>
                        <a:rPr lang="en-US" sz="2200" b="1" u="sng" dirty="0"/>
                        <a:t>&gt;</a:t>
                      </a:r>
                      <a:r>
                        <a:rPr lang="en-US" sz="2200" b="1" dirty="0"/>
                        <a:t> 65 years</a:t>
                      </a:r>
                    </a:p>
                  </a:txBody>
                  <a:tcPr/>
                </a:tc>
                <a:tc>
                  <a:txBody>
                    <a:bodyPr/>
                    <a:lstStyle/>
                    <a:p>
                      <a:pPr algn="ctr"/>
                      <a:r>
                        <a:rPr lang="en-US" sz="2200" dirty="0"/>
                        <a:t>3.2-fold higher risk</a:t>
                      </a:r>
                    </a:p>
                  </a:txBody>
                  <a:tcPr/>
                </a:tc>
                <a:tc>
                  <a:txBody>
                    <a:bodyPr/>
                    <a:lstStyle/>
                    <a:p>
                      <a:r>
                        <a:rPr lang="en-US" sz="2200" dirty="0"/>
                        <a:t>~635,000 (16% of population)</a:t>
                      </a:r>
                    </a:p>
                  </a:txBody>
                  <a:tcPr/>
                </a:tc>
                <a:extLst>
                  <a:ext uri="{0D108BD9-81ED-4DB2-BD59-A6C34878D82A}">
                    <a16:rowId xmlns:a16="http://schemas.microsoft.com/office/drawing/2014/main" val="2227485893"/>
                  </a:ext>
                </a:extLst>
              </a:tr>
              <a:tr h="402781">
                <a:tc>
                  <a:txBody>
                    <a:bodyPr/>
                    <a:lstStyle/>
                    <a:p>
                      <a:r>
                        <a:rPr lang="en-US" sz="2200" b="1" dirty="0"/>
                        <a:t>Immunosuppressed</a:t>
                      </a:r>
                    </a:p>
                  </a:txBody>
                  <a:tcPr/>
                </a:tc>
                <a:tc>
                  <a:txBody>
                    <a:bodyPr/>
                    <a:lstStyle/>
                    <a:p>
                      <a:pPr algn="ctr"/>
                      <a:r>
                        <a:rPr lang="en-US" sz="2200" dirty="0"/>
                        <a:t>1.9-fold higher risk</a:t>
                      </a:r>
                    </a:p>
                  </a:txBody>
                  <a:tcPr/>
                </a:tc>
                <a:tc>
                  <a:txBody>
                    <a:bodyPr/>
                    <a:lstStyle/>
                    <a:p>
                      <a:r>
                        <a:rPr lang="en-US" sz="2200" dirty="0"/>
                        <a:t>3-4% of US population</a:t>
                      </a:r>
                    </a:p>
                  </a:txBody>
                  <a:tcPr/>
                </a:tc>
                <a:extLst>
                  <a:ext uri="{0D108BD9-81ED-4DB2-BD59-A6C34878D82A}">
                    <a16:rowId xmlns:a16="http://schemas.microsoft.com/office/drawing/2014/main" val="3342856937"/>
                  </a:ext>
                </a:extLst>
              </a:tr>
              <a:tr h="402781">
                <a:tc>
                  <a:txBody>
                    <a:bodyPr/>
                    <a:lstStyle/>
                    <a:p>
                      <a:r>
                        <a:rPr lang="en-US" sz="2200" b="1" dirty="0"/>
                        <a:t>Diabetes</a:t>
                      </a:r>
                    </a:p>
                  </a:txBody>
                  <a:tcPr/>
                </a:tc>
                <a:tc>
                  <a:txBody>
                    <a:bodyPr/>
                    <a:lstStyle/>
                    <a:p>
                      <a:pPr algn="ctr"/>
                      <a:r>
                        <a:rPr lang="en-US" sz="2200" dirty="0"/>
                        <a:t>1.5-fold higher risk</a:t>
                      </a:r>
                    </a:p>
                  </a:txBody>
                  <a:tcPr/>
                </a:tc>
                <a:tc>
                  <a:txBody>
                    <a:bodyPr/>
                    <a:lstStyle/>
                    <a:p>
                      <a:r>
                        <a:rPr lang="en-US" sz="2200" dirty="0"/>
                        <a:t>4</a:t>
                      </a:r>
                      <a:r>
                        <a:rPr lang="en-US" sz="2200" baseline="30000" dirty="0"/>
                        <a:t>th</a:t>
                      </a:r>
                      <a:r>
                        <a:rPr lang="en-US" sz="2200" dirty="0"/>
                        <a:t> in the nation</a:t>
                      </a:r>
                    </a:p>
                  </a:txBody>
                  <a:tcPr/>
                </a:tc>
                <a:extLst>
                  <a:ext uri="{0D108BD9-81ED-4DB2-BD59-A6C34878D82A}">
                    <a16:rowId xmlns:a16="http://schemas.microsoft.com/office/drawing/2014/main" val="842076180"/>
                  </a:ext>
                </a:extLst>
              </a:tr>
              <a:tr h="402781">
                <a:tc>
                  <a:txBody>
                    <a:bodyPr/>
                    <a:lstStyle/>
                    <a:p>
                      <a:r>
                        <a:rPr lang="en-US" sz="2200" b="1" dirty="0"/>
                        <a:t>Chronic kidney disease</a:t>
                      </a:r>
                    </a:p>
                  </a:txBody>
                  <a:tcPr/>
                </a:tc>
                <a:tc>
                  <a:txBody>
                    <a:bodyPr/>
                    <a:lstStyle/>
                    <a:p>
                      <a:pPr algn="ctr"/>
                      <a:r>
                        <a:rPr lang="en-US" sz="2200" dirty="0"/>
                        <a:t>1.6-fold higher risk</a:t>
                      </a:r>
                    </a:p>
                  </a:txBody>
                  <a:tcPr/>
                </a:tc>
                <a:tc>
                  <a:txBody>
                    <a:bodyPr/>
                    <a:lstStyle/>
                    <a:p>
                      <a:r>
                        <a:rPr lang="en-US" sz="2200" dirty="0"/>
                        <a:t>25</a:t>
                      </a:r>
                      <a:r>
                        <a:rPr lang="en-US" sz="2200" baseline="30000" dirty="0"/>
                        <a:t>th</a:t>
                      </a:r>
                      <a:r>
                        <a:rPr lang="en-US" sz="2200" dirty="0"/>
                        <a:t> in the nation</a:t>
                      </a:r>
                    </a:p>
                  </a:txBody>
                  <a:tcPr/>
                </a:tc>
                <a:extLst>
                  <a:ext uri="{0D108BD9-81ED-4DB2-BD59-A6C34878D82A}">
                    <a16:rowId xmlns:a16="http://schemas.microsoft.com/office/drawing/2014/main" val="889272630"/>
                  </a:ext>
                </a:extLst>
              </a:tr>
              <a:tr h="402781">
                <a:tc>
                  <a:txBody>
                    <a:bodyPr/>
                    <a:lstStyle/>
                    <a:p>
                      <a:r>
                        <a:rPr lang="en-US" sz="2200" b="1" dirty="0"/>
                        <a:t>Chronic neurologic disease</a:t>
                      </a:r>
                    </a:p>
                  </a:txBody>
                  <a:tcPr/>
                </a:tc>
                <a:tc>
                  <a:txBody>
                    <a:bodyPr/>
                    <a:lstStyle/>
                    <a:p>
                      <a:pPr algn="ctr"/>
                      <a:r>
                        <a:rPr lang="en-US" sz="2200" dirty="0"/>
                        <a:t>1.5-fold higher risk</a:t>
                      </a:r>
                    </a:p>
                  </a:txBody>
                  <a:tcPr/>
                </a:tc>
                <a:tc>
                  <a:txBody>
                    <a:bodyPr/>
                    <a:lstStyle/>
                    <a:p>
                      <a:r>
                        <a:rPr lang="en-US" sz="2200" dirty="0"/>
                        <a:t>9</a:t>
                      </a:r>
                      <a:r>
                        <a:rPr lang="en-US" sz="2200" baseline="30000" dirty="0"/>
                        <a:t>th</a:t>
                      </a:r>
                      <a:r>
                        <a:rPr lang="en-US" sz="2200" dirty="0"/>
                        <a:t> highest in the nation for stroke</a:t>
                      </a:r>
                    </a:p>
                  </a:txBody>
                  <a:tcPr/>
                </a:tc>
                <a:extLst>
                  <a:ext uri="{0D108BD9-81ED-4DB2-BD59-A6C34878D82A}">
                    <a16:rowId xmlns:a16="http://schemas.microsoft.com/office/drawing/2014/main" val="1695857488"/>
                  </a:ext>
                </a:extLst>
              </a:tr>
              <a:tr h="402781">
                <a:tc>
                  <a:txBody>
                    <a:bodyPr/>
                    <a:lstStyle/>
                    <a:p>
                      <a:r>
                        <a:rPr lang="en-US" sz="2200" b="1" dirty="0"/>
                        <a:t>Chronic cardiac disease</a:t>
                      </a:r>
                    </a:p>
                  </a:txBody>
                  <a:tcPr/>
                </a:tc>
                <a:tc>
                  <a:txBody>
                    <a:bodyPr/>
                    <a:lstStyle/>
                    <a:p>
                      <a:pPr algn="ctr"/>
                      <a:r>
                        <a:rPr lang="en-US" sz="2200" dirty="0"/>
                        <a:t>1.4-fold higher risk</a:t>
                      </a:r>
                    </a:p>
                  </a:txBody>
                  <a:tcPr/>
                </a:tc>
                <a:tc>
                  <a:txBody>
                    <a:bodyPr/>
                    <a:lstStyle/>
                    <a:p>
                      <a:r>
                        <a:rPr lang="en-US" sz="2200" dirty="0"/>
                        <a:t>1</a:t>
                      </a:r>
                      <a:r>
                        <a:rPr lang="en-US" sz="2200" baseline="30000" dirty="0"/>
                        <a:t>st</a:t>
                      </a:r>
                      <a:r>
                        <a:rPr lang="en-US" sz="2200" dirty="0"/>
                        <a:t> in the nation</a:t>
                      </a:r>
                    </a:p>
                  </a:txBody>
                  <a:tcPr/>
                </a:tc>
                <a:extLst>
                  <a:ext uri="{0D108BD9-81ED-4DB2-BD59-A6C34878D82A}">
                    <a16:rowId xmlns:a16="http://schemas.microsoft.com/office/drawing/2014/main" val="2419332271"/>
                  </a:ext>
                </a:extLst>
              </a:tr>
              <a:tr h="402781">
                <a:tc>
                  <a:txBody>
                    <a:bodyPr/>
                    <a:lstStyle/>
                    <a:p>
                      <a:r>
                        <a:rPr lang="en-US" sz="2200" b="1" dirty="0"/>
                        <a:t>Chronic pulmonary disease</a:t>
                      </a:r>
                    </a:p>
                  </a:txBody>
                  <a:tcPr/>
                </a:tc>
                <a:tc>
                  <a:txBody>
                    <a:bodyPr/>
                    <a:lstStyle/>
                    <a:p>
                      <a:pPr algn="ctr"/>
                      <a:r>
                        <a:rPr lang="en-US" sz="2200" dirty="0"/>
                        <a:t>1.7-fold higher risk</a:t>
                      </a:r>
                    </a:p>
                  </a:txBody>
                  <a:tcPr/>
                </a:tc>
                <a:tc>
                  <a:txBody>
                    <a:bodyPr/>
                    <a:lstStyle/>
                    <a:p>
                      <a:r>
                        <a:rPr lang="en-US" sz="2200" dirty="0"/>
                        <a:t>2</a:t>
                      </a:r>
                      <a:r>
                        <a:rPr lang="en-US" sz="2200" baseline="30000" dirty="0"/>
                        <a:t>nd</a:t>
                      </a:r>
                      <a:r>
                        <a:rPr lang="en-US" sz="2200" dirty="0"/>
                        <a:t> in the nation</a:t>
                      </a:r>
                    </a:p>
                  </a:txBody>
                  <a:tcPr/>
                </a:tc>
                <a:extLst>
                  <a:ext uri="{0D108BD9-81ED-4DB2-BD59-A6C34878D82A}">
                    <a16:rowId xmlns:a16="http://schemas.microsoft.com/office/drawing/2014/main" val="260470118"/>
                  </a:ext>
                </a:extLst>
              </a:tr>
              <a:tr h="402781">
                <a:tc>
                  <a:txBody>
                    <a:bodyPr/>
                    <a:lstStyle/>
                    <a:p>
                      <a:r>
                        <a:rPr lang="en-US" sz="2200" b="1" dirty="0"/>
                        <a:t>Chronic liver disease</a:t>
                      </a:r>
                    </a:p>
                  </a:txBody>
                  <a:tcPr/>
                </a:tc>
                <a:tc>
                  <a:txBody>
                    <a:bodyPr/>
                    <a:lstStyle/>
                    <a:p>
                      <a:pPr algn="ctr"/>
                      <a:r>
                        <a:rPr lang="en-US" sz="2200" dirty="0"/>
                        <a:t>1.7-fold higher risk</a:t>
                      </a:r>
                    </a:p>
                  </a:txBody>
                  <a:tcPr/>
                </a:tc>
                <a:tc>
                  <a:txBody>
                    <a:bodyPr/>
                    <a:lstStyle/>
                    <a:p>
                      <a:r>
                        <a:rPr lang="en-US" sz="2200" dirty="0"/>
                        <a:t>5</a:t>
                      </a:r>
                      <a:r>
                        <a:rPr lang="en-US" sz="2200" baseline="30000" dirty="0"/>
                        <a:t>th</a:t>
                      </a:r>
                      <a:r>
                        <a:rPr lang="en-US" sz="2200" dirty="0"/>
                        <a:t> in the nation</a:t>
                      </a:r>
                    </a:p>
                  </a:txBody>
                  <a:tcPr/>
                </a:tc>
                <a:extLst>
                  <a:ext uri="{0D108BD9-81ED-4DB2-BD59-A6C34878D82A}">
                    <a16:rowId xmlns:a16="http://schemas.microsoft.com/office/drawing/2014/main" val="3798956213"/>
                  </a:ext>
                </a:extLst>
              </a:tr>
            </a:tbl>
          </a:graphicData>
        </a:graphic>
      </p:graphicFrame>
      <p:sp>
        <p:nvSpPr>
          <p:cNvPr id="6" name="TextBox 5">
            <a:extLst>
              <a:ext uri="{FF2B5EF4-FFF2-40B4-BE49-F238E27FC236}">
                <a16:creationId xmlns:a16="http://schemas.microsoft.com/office/drawing/2014/main" id="{28B7E0FB-674B-4D12-9A06-AC4594F74F8D}"/>
              </a:ext>
            </a:extLst>
          </p:cNvPr>
          <p:cNvSpPr txBox="1"/>
          <p:nvPr/>
        </p:nvSpPr>
        <p:spPr>
          <a:xfrm>
            <a:off x="5453743" y="5902192"/>
            <a:ext cx="599802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fully vaccinated individuals.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Most ranking data from CDC:  https://www.cdc.gov/nchs/pressroom/states/oklahoma/oklahoma.htm</a:t>
            </a:r>
          </a:p>
        </p:txBody>
      </p:sp>
    </p:spTree>
    <p:extLst>
      <p:ext uri="{BB962C8B-B14F-4D97-AF65-F5344CB8AC3E}">
        <p14:creationId xmlns:p14="http://schemas.microsoft.com/office/powerpoint/2010/main" val="119648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2808DB-C906-8891-0028-1A02A07D13D9}"/>
              </a:ext>
            </a:extLst>
          </p:cNvPr>
          <p:cNvPicPr>
            <a:picLocks noChangeAspect="1"/>
          </p:cNvPicPr>
          <p:nvPr/>
        </p:nvPicPr>
        <p:blipFill>
          <a:blip r:embed="rId2"/>
          <a:stretch>
            <a:fillRect/>
          </a:stretch>
        </p:blipFill>
        <p:spPr>
          <a:xfrm>
            <a:off x="381622" y="1385144"/>
            <a:ext cx="7887736" cy="4163912"/>
          </a:xfrm>
          <a:prstGeom prst="rect">
            <a:avLst/>
          </a:prstGeom>
          <a:ln>
            <a:solidFill>
              <a:schemeClr val="tx1"/>
            </a:solidFill>
          </a:ln>
        </p:spPr>
      </p:pic>
      <p:sp>
        <p:nvSpPr>
          <p:cNvPr id="6" name="TextBox 5">
            <a:extLst>
              <a:ext uri="{FF2B5EF4-FFF2-40B4-BE49-F238E27FC236}">
                <a16:creationId xmlns:a16="http://schemas.microsoft.com/office/drawing/2014/main" id="{DB4EC3EA-F8CF-7018-EA37-12689011F0F8}"/>
              </a:ext>
            </a:extLst>
          </p:cNvPr>
          <p:cNvSpPr txBox="1"/>
          <p:nvPr/>
        </p:nvSpPr>
        <p:spPr>
          <a:xfrm>
            <a:off x="8817997" y="1669771"/>
            <a:ext cx="3021495"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40000"/>
                </a:solidFill>
                <a:effectLst/>
                <a:uLnTx/>
                <a:uFillTx/>
                <a:latin typeface="Calibri" panose="020F0502020204030204"/>
                <a:ea typeface="+mn-ea"/>
                <a:cs typeface="+mn-cs"/>
              </a:rPr>
              <a:t>Based on odds ratios, smokers were: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41% more likely to die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15% more likely to be on a mechanical ventilator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27% more likely to have a major cardiovascular event</a:t>
            </a:r>
          </a:p>
        </p:txBody>
      </p:sp>
      <p:sp>
        <p:nvSpPr>
          <p:cNvPr id="7" name="TextBox 6">
            <a:extLst>
              <a:ext uri="{FF2B5EF4-FFF2-40B4-BE49-F238E27FC236}">
                <a16:creationId xmlns:a16="http://schemas.microsoft.com/office/drawing/2014/main" id="{3269EF4D-A084-2413-E9E3-CF7BD5B90556}"/>
              </a:ext>
            </a:extLst>
          </p:cNvPr>
          <p:cNvSpPr txBox="1"/>
          <p:nvPr/>
        </p:nvSpPr>
        <p:spPr>
          <a:xfrm>
            <a:off x="6096000" y="6305384"/>
            <a:ext cx="5743492"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https://journals.plos.org/plosone/article?id=10.1371/journal.pone.0270763</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508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c3f29bc-2e00-4716-b6c8-b3ba1f60ffb1">
      <Terms xmlns="http://schemas.microsoft.com/office/infopath/2007/PartnerControls"/>
    </lcf76f155ced4ddcb4097134ff3c332f>
    <TaxCatchAll xmlns="0da3893d-eb7c-4695-ab76-3bd8c2371e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576B6AA1962B429F4ADC20EBAECE19" ma:contentTypeVersion="16" ma:contentTypeDescription="Create a new document." ma:contentTypeScope="" ma:versionID="4d4b577ee5ecca6d7a682aa21d327498">
  <xsd:schema xmlns:xsd="http://www.w3.org/2001/XMLSchema" xmlns:xs="http://www.w3.org/2001/XMLSchema" xmlns:p="http://schemas.microsoft.com/office/2006/metadata/properties" xmlns:ns1="http://schemas.microsoft.com/sharepoint/v3" xmlns:ns2="fc3f29bc-2e00-4716-b6c8-b3ba1f60ffb1" xmlns:ns3="0da3893d-eb7c-4695-ab76-3bd8c2371edf" targetNamespace="http://schemas.microsoft.com/office/2006/metadata/properties" ma:root="true" ma:fieldsID="644f0b1dd554e3134e7002536763cd1a" ns1:_="" ns2:_="" ns3:_="">
    <xsd:import namespace="http://schemas.microsoft.com/sharepoint/v3"/>
    <xsd:import namespace="fc3f29bc-2e00-4716-b6c8-b3ba1f60ffb1"/>
    <xsd:import namespace="0da3893d-eb7c-4695-ab76-3bd8c2371e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3f29bc-2e00-4716-b6c8-b3ba1f60ff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a3893d-eb7c-4695-ab76-3bd8c2371ed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65b1f9-e213-4439-9ff0-0037431c8260}" ma:internalName="TaxCatchAll" ma:showField="CatchAllData" ma:web="0da3893d-eb7c-4695-ab76-3bd8c2371e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C164B7-0C73-4710-A512-DD860C5D7F8D}">
  <ds:schemaRefs>
    <ds:schemaRef ds:uri="693ac79f-d83b-4bad-9d6c-48d959d333ef"/>
    <ds:schemaRef ds:uri="http://purl.org/dc/terms/"/>
    <ds:schemaRef ds:uri="http://purl.org/dc/dcmitype/"/>
    <ds:schemaRef ds:uri="c2333e0f-d20e-4137-bda6-59ca9e36010b"/>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 ds:uri="http://schemas.microsoft.com/sharepoint/v3"/>
    <ds:schemaRef ds:uri="fc3f29bc-2e00-4716-b6c8-b3ba1f60ffb1"/>
    <ds:schemaRef ds:uri="0da3893d-eb7c-4695-ab76-3bd8c2371edf"/>
  </ds:schemaRefs>
</ds:datastoreItem>
</file>

<file path=customXml/itemProps2.xml><?xml version="1.0" encoding="utf-8"?>
<ds:datastoreItem xmlns:ds="http://schemas.openxmlformats.org/officeDocument/2006/customXml" ds:itemID="{0570656C-FF6B-4AB1-9A4C-AB7F806EA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3f29bc-2e00-4716-b6c8-b3ba1f60ffb1"/>
    <ds:schemaRef ds:uri="0da3893d-eb7c-4695-ab76-3bd8c2371e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3C78A7-FDA1-4946-B97D-B0486B0AB6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842</Words>
  <Application>Microsoft Office PowerPoint</Application>
  <PresentationFormat>Widescreen</PresentationFormat>
  <Paragraphs>97</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COVID-19 Benefits of Vaccination (more than just preventing infection!)</vt:lpstr>
      <vt:lpstr>Do the Vaccines Work?  What benefits can we discuss with the people we care for?</vt:lpstr>
      <vt:lpstr>PowerPoint Presentation</vt:lpstr>
      <vt:lpstr>PowerPoint Presentation</vt:lpstr>
      <vt:lpstr>We all know fully vaccinated people who have gotten infected. So what’s the benefit?</vt:lpstr>
      <vt:lpstr>PowerPoint Presentation</vt:lpstr>
      <vt:lpstr>Bottom Line Findings</vt:lpstr>
      <vt:lpstr>Eight Risk Factors and Oklahoma Prevalence</vt:lpstr>
      <vt:lpstr>PowerPoint Presentation</vt:lpstr>
      <vt:lpstr>mRNA Vaccine Effectiveness against laboratory-confirmed COVID-19 hospitalization (Age 50 and over)</vt:lpstr>
      <vt:lpstr>PowerPoint Presentation</vt:lpstr>
      <vt:lpstr>PowerPoint Presentation</vt:lpstr>
      <vt:lpstr>PowerPoint Presentation</vt:lpstr>
      <vt:lpstr>PowerPoint Presentation</vt:lpstr>
      <vt:lpstr>PowerPoint Presentation</vt:lpstr>
      <vt:lpstr>That COVID vaccines might prevent stroke and heart attack did not surprise me……</vt:lpstr>
      <vt:lpstr>PowerPoint Presentation</vt:lpstr>
      <vt:lpstr>PowerPoint Presentation</vt:lpstr>
      <vt:lpstr>So, when I am asked why people should be vaccinated against COVID</vt:lpstr>
      <vt:lpstr>Finally, my long-term soap box……….</vt:lpstr>
      <vt:lpstr>dale-bratzler@ouhsc.edu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Benefits of Vaccination</dc:title>
  <dc:creator>Bratzler, Dale W (HSC)</dc:creator>
  <cp:lastModifiedBy>Bratzler, Dale W (HSC)</cp:lastModifiedBy>
  <cp:revision>9</cp:revision>
  <dcterms:created xsi:type="dcterms:W3CDTF">2022-08-05T14:53:32Z</dcterms:created>
  <dcterms:modified xsi:type="dcterms:W3CDTF">2022-08-05T20:39:18Z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0x010100B2576B6AA1962B429F4ADC20EBAECE19</vt:lpwstr>
  </property>
</Properties>
</file>