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10844-3663-4C46-94E6-5C031AC79402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3"/>
            <p14:sldId id="264"/>
            <p14:sldId id="267"/>
            <p14:sldId id="266"/>
            <p14:sldId id="265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  <p14:sldId id="276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6DF"/>
    <a:srgbClr val="0066A8"/>
    <a:srgbClr val="AA6728"/>
    <a:srgbClr val="924115"/>
    <a:srgbClr val="D15520"/>
    <a:srgbClr val="DE9028"/>
    <a:srgbClr val="679B41"/>
    <a:srgbClr val="316821"/>
    <a:srgbClr val="679BA5"/>
    <a:srgbClr val="00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240C3-4A34-4640-B6F6-00E8B4744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259A8-74EB-440B-8DD8-76C996661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436472-7FC8-4193-82A0-C65DC4EA1699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532CF-3B20-4A6D-91BE-AC7470A4D0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5DEA9-B4BB-460F-B81F-34804A14C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23F80E-613E-4926-9675-E763F36F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20A82-3756-4DBE-969B-2BAFCB84C32E}"/>
              </a:ext>
            </a:extLst>
          </p:cNvPr>
          <p:cNvSpPr/>
          <p:nvPr userDrawn="1"/>
        </p:nvSpPr>
        <p:spPr>
          <a:xfrm>
            <a:off x="0" y="0"/>
            <a:ext cx="12192000" cy="881064"/>
          </a:xfrm>
          <a:prstGeom prst="rect">
            <a:avLst/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9053A-30A4-439C-83FB-897660F85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11BA9-0CDB-4FCB-8749-CAB20B099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995D-35D3-412E-A0EB-229F6F3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2E6D-2EDE-4638-B5F3-EAE7A8E6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B45E-31B2-498D-A38C-941A2533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6A3A30BE-D9CE-4652-8176-E064AE10BA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41057"/>
            <a:ext cx="3531010" cy="1211334"/>
          </a:xfrm>
          <a:prstGeom prst="rect">
            <a:avLst/>
          </a:prstGeom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409F019-1EF3-41D2-9798-EC95EA3F7F8B}"/>
              </a:ext>
            </a:extLst>
          </p:cNvPr>
          <p:cNvSpPr/>
          <p:nvPr userDrawn="1"/>
        </p:nvSpPr>
        <p:spPr>
          <a:xfrm rot="10800000">
            <a:off x="9525" y="0"/>
            <a:ext cx="1143000" cy="881064"/>
          </a:xfrm>
          <a:prstGeom prst="triangle">
            <a:avLst>
              <a:gd name="adj" fmla="val 51399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0EB1B1-0323-498C-B113-BBEB11D8AEEF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1F40BAB-710E-472B-AAE5-3512347DF4B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5B4C6-ADD2-420C-B166-25CBF223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BCFD-6323-4244-9481-889D1722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007D6-FA56-442D-AAAE-E794C8D69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5043F-31C9-4DD9-9AC9-79C43869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E4BE9-DE9B-47EC-90DB-D8B8BCB2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2F56D-BA5A-454B-8E46-FE1FD593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BCDD844-4BDB-4BB4-94FC-46F11F57E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F83565-AC13-4689-87CD-5359AF5396B8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305CF96-0131-4FE3-842F-1382CD4EE40E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A614A-F2DE-4C29-B2EA-759C095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3314-E9A2-4123-872D-9A870F79A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094FA-4650-4D2A-A572-EB7B644E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DEAA-849E-4F36-9213-80063747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D784-90F8-44E6-BA08-3AD085DB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92FC4-41B0-4AFD-9CF7-7471FF39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B8D95B-DFBC-4F18-972B-DCB01FF37D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22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C62D-8ED6-4D1A-A863-4F92915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E6371-8C9F-4C89-B781-79BC7135D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07D8-8370-4A52-B0C7-7C816564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50E87-CDFF-460F-B317-4D0A1B67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431C-85A5-4B9F-B314-B79C045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2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0D2DF-4D7B-46EB-BA00-3B430FB4E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2E2C1-B9EB-479B-AACF-DF9B31AB0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917B-7D9E-49AA-A4A2-74BF61C8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4D3D-1B39-4B00-8592-76A2AA7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54B4-AB1A-4184-BFA6-7348BEBE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66A8"/>
              </a:buClr>
              <a:buFont typeface="Arial" panose="020B0604020202020204" pitchFamily="34" charset="0"/>
              <a:buChar char="&gt;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66A8"/>
              </a:buClr>
              <a:buSzPct val="120000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0066A8"/>
              </a:buClr>
              <a:buFont typeface="Wingdings" panose="05000000000000000000" pitchFamily="2" charset="2"/>
              <a:buChar char="ü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57350" indent="-285750">
              <a:buClr>
                <a:srgbClr val="0066A8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0066A8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A22C6E59-57E0-4A54-B601-54BCABB13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A3DEC58-DD0D-489E-89D7-48B520FAF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502"/>
            <a:ext cx="1790700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9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BA77D3D-EB6C-470B-88D7-E88D973FCE77}"/>
              </a:ext>
            </a:extLst>
          </p:cNvPr>
          <p:cNvSpPr/>
          <p:nvPr userDrawn="1"/>
        </p:nvSpPr>
        <p:spPr>
          <a:xfrm>
            <a:off x="-3" y="6176964"/>
            <a:ext cx="12192003" cy="681036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00E5B01-C69C-4201-9620-A4CEFAA25C48}"/>
              </a:ext>
            </a:extLst>
          </p:cNvPr>
          <p:cNvSpPr/>
          <p:nvPr userDrawn="1"/>
        </p:nvSpPr>
        <p:spPr>
          <a:xfrm rot="5400000">
            <a:off x="-75805" y="6262289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64E26A8A-3861-44FA-9F25-5209F3A55E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8BE7-7E0D-4FE6-9A09-A01974DE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86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87E38-21AB-44A5-933E-BBDB29530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190048"/>
            <a:ext cx="10515600" cy="1058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98DB-E2E2-4621-86F0-491A9102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FFA3-C11C-4784-B241-ED40C584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06F7-64FC-4E16-A6F2-A838E8C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76BB167-5223-4787-9D40-C427FEF4A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369" y="0"/>
            <a:ext cx="3338561" cy="1368565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8853A46-355B-43D4-AC0B-EC581D0547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6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0AE6B6-E4D9-430F-A1A6-2FD90BB2AEA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FE54030-734F-4867-A425-FD781025C88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DD910D-BE99-49D0-8285-41FF41AE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C7A0-022A-4F99-A0C2-33276644F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B2EE-35C0-4F6A-9A88-19585A48B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C444E-BC3C-48DD-B0EE-5AD82E9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1A159-06B3-45AE-B20D-1B94E9EA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C28A2-40C2-45AC-8284-24CC7B83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17921164-5862-485A-98FF-85D0E3155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63FAD79-29E3-4606-991C-B67D06E2C72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1A0194A-5D0E-40C4-AB4F-F7E74CABE9F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554EA-2EC4-4F72-973B-F9628F6B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874CF-1970-4A3C-8FE6-7A04D221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8CE7-604B-4F86-9B5D-3FAA07816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7FC8D-397D-4F30-A188-8C060553C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399E2-8ED9-413C-8F81-E15355195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79164-105F-4A8D-9C1C-9C575EFE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85673-20F2-4420-9492-E849EF41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BC90F-0DC6-446A-A477-E6BFD973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2359358-A04A-41A6-BB3E-72D0DCDBD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9351E6-0B77-487D-AF4C-37DD96BAC2D9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7CFE111-BCB3-481A-85D0-0F57E88EBC2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1BE492-D277-4B57-B7FD-702527F0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0850-9FFE-4966-BD90-DB06F785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9B77C-9C12-494F-A87E-7517CB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AC97F-B8D0-4433-B69C-3E0C162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A5EAC9B-387B-4DD3-9C4A-E3BF2B9AAA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B933FC99-1097-4018-8B3C-56B4DCF03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06" y="0"/>
            <a:ext cx="1944793" cy="68579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560B2B0-E84F-48DB-B6CA-EE6B1DD34A63}"/>
              </a:ext>
            </a:extLst>
          </p:cNvPr>
          <p:cNvSpPr/>
          <p:nvPr userDrawn="1"/>
        </p:nvSpPr>
        <p:spPr>
          <a:xfrm rot="16200000">
            <a:off x="7790603" y="2456602"/>
            <a:ext cx="6857999" cy="1944792"/>
          </a:xfrm>
          <a:prstGeom prst="triangle">
            <a:avLst>
              <a:gd name="adj" fmla="val 49722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8E82A-DEDB-4F57-9C56-785DF1FE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2110C-DA35-4E5E-AB88-5914338FC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F4E9-9671-423F-B6BB-F2C0642CF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34D-C731-4501-A5C8-C610FB6C1AE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415B-A953-4A00-BD68-FCEAD64EE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57A3-55CA-430A-9473-9543328A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52" r:id="rId5"/>
    <p:sldLayoutId id="2147483653" r:id="rId6"/>
    <p:sldLayoutId id="2147483654" r:id="rId7"/>
    <p:sldLayoutId id="2147483655" r:id="rId8"/>
    <p:sldLayoutId id="2147483666" r:id="rId9"/>
    <p:sldLayoutId id="2147483667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A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6A8"/>
        </a:buClr>
        <a:buFont typeface="Arial" panose="020B0604020202020204" pitchFamily="34" charset="0"/>
        <a:buChar char="&gt;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ü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E070-3ADA-4CF0-BC7C-2375B1221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Advisory Committee Meeting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1F35A-387C-49C4-A820-1FBA72A74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18,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7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Examiner Training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</a:t>
            </a:r>
          </a:p>
          <a:p>
            <a:r>
              <a:rPr lang="en-US" dirty="0" smtClean="0"/>
              <a:t>Accreditation Overview</a:t>
            </a:r>
          </a:p>
          <a:p>
            <a:r>
              <a:rPr lang="en-US" dirty="0" smtClean="0"/>
              <a:t>Electronic Data Entry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Examiner Training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before visit</a:t>
            </a:r>
          </a:p>
          <a:p>
            <a:r>
              <a:rPr lang="en-US" dirty="0" smtClean="0"/>
              <a:t>Overview of the process</a:t>
            </a:r>
          </a:p>
          <a:p>
            <a:r>
              <a:rPr lang="en-US" dirty="0" smtClean="0"/>
              <a:t>Q&amp;A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1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Prep 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69335" cy="4351338"/>
          </a:xfrm>
        </p:spPr>
        <p:txBody>
          <a:bodyPr/>
          <a:lstStyle/>
          <a:p>
            <a:r>
              <a:rPr lang="en-US" dirty="0" smtClean="0"/>
              <a:t>In place of Boot Camp</a:t>
            </a:r>
          </a:p>
          <a:p>
            <a:r>
              <a:rPr lang="en-US" dirty="0" smtClean="0"/>
              <a:t>Brief training</a:t>
            </a:r>
          </a:p>
          <a:p>
            <a:r>
              <a:rPr lang="en-US" dirty="0" smtClean="0"/>
              <a:t>Examiners review application</a:t>
            </a:r>
          </a:p>
          <a:p>
            <a:r>
              <a:rPr lang="en-US" dirty="0" smtClean="0"/>
              <a:t>Examiners develop interview questions, documentation requests, etc.</a:t>
            </a:r>
          </a:p>
          <a:p>
            <a:r>
              <a:rPr lang="en-US" dirty="0" smtClean="0"/>
              <a:t>Team collaboration</a:t>
            </a:r>
          </a:p>
          <a:p>
            <a:r>
              <a:rPr lang="en-US" dirty="0" smtClean="0"/>
              <a:t>Cross team collaboration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5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393363"/>
            <a:ext cx="7456516" cy="4351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Survey Results - Examiners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10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687" y="742391"/>
            <a:ext cx="10515600" cy="459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11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6817" y="503901"/>
            <a:ext cx="9329278" cy="510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92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98" y="1769976"/>
            <a:ext cx="10515600" cy="1325563"/>
          </a:xfrm>
        </p:spPr>
        <p:txBody>
          <a:bodyPr/>
          <a:lstStyle/>
          <a:p>
            <a:r>
              <a:rPr lang="en-US" dirty="0" smtClean="0"/>
              <a:t>2020 Survey Results – Technology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69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291" y="357910"/>
            <a:ext cx="8645236" cy="507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7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0407" y="274205"/>
            <a:ext cx="9134061" cy="511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36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1" y="178464"/>
            <a:ext cx="9851968" cy="514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Jessica Ventris, Accreditation Manager</a:t>
            </a:r>
          </a:p>
          <a:p>
            <a:r>
              <a:rPr lang="en-US" dirty="0" smtClean="0"/>
              <a:t>Dr. Justin </a:t>
            </a:r>
            <a:r>
              <a:rPr lang="en-US" dirty="0" smtClean="0"/>
              <a:t>Lockwood, Deputy State Director</a:t>
            </a:r>
          </a:p>
          <a:p>
            <a:r>
              <a:rPr lang="en-US" dirty="0" smtClean="0"/>
              <a:t>Sandra McKnight, Financial Aid </a:t>
            </a:r>
            <a:r>
              <a:rPr lang="en-US" dirty="0" smtClean="0"/>
              <a:t>Specialist</a:t>
            </a:r>
            <a:endParaRPr lang="en-US" dirty="0" smtClean="0"/>
          </a:p>
          <a:p>
            <a:r>
              <a:rPr lang="en-US" dirty="0" smtClean="0"/>
              <a:t>Alan Nahs, Civil Rights Coordinator</a:t>
            </a:r>
          </a:p>
          <a:p>
            <a:r>
              <a:rPr lang="en-US" dirty="0" smtClean="0"/>
              <a:t>Kim Downey, Project Assistant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92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Break Out Discussions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improvements can be made?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What stays and what goes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en-US" dirty="0" smtClean="0"/>
          </a:p>
          <a:p>
            <a:pPr lvl="1"/>
            <a:r>
              <a:rPr lang="en-US" dirty="0" smtClean="0"/>
              <a:t>Examiner Training – Online and Virtual</a:t>
            </a:r>
          </a:p>
          <a:p>
            <a:pPr lvl="1"/>
            <a:r>
              <a:rPr lang="en-US" dirty="0" smtClean="0"/>
              <a:t>Prep Day vs Boot Camp</a:t>
            </a:r>
          </a:p>
          <a:p>
            <a:pPr lvl="1"/>
            <a:r>
              <a:rPr lang="en-US" dirty="0" smtClean="0"/>
              <a:t>Visits – Hybrid vs. All Virtual vs. All In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0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</a:t>
            </a:r>
          </a:p>
          <a:p>
            <a:r>
              <a:rPr lang="en-US" dirty="0" smtClean="0"/>
              <a:t>Format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67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Updates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0382" y="1471873"/>
            <a:ext cx="7091236" cy="457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20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004" y="1479666"/>
            <a:ext cx="4149810" cy="3777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011" y="1479666"/>
            <a:ext cx="4541310" cy="375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47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1060" y="1537855"/>
            <a:ext cx="4561091" cy="48968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37855"/>
            <a:ext cx="4226848" cy="489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19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190558"/>
            <a:ext cx="10515600" cy="1325563"/>
          </a:xfrm>
        </p:spPr>
        <p:txBody>
          <a:bodyPr/>
          <a:lstStyle/>
          <a:p>
            <a:r>
              <a:rPr lang="en-US" dirty="0" smtClean="0"/>
              <a:t>Distance Education, Sandra McKnight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09" y="1343486"/>
            <a:ext cx="10126287" cy="4026536"/>
          </a:xfrm>
        </p:spPr>
        <p:txBody>
          <a:bodyPr>
            <a:normAutofit/>
          </a:bodyPr>
          <a:lstStyle/>
          <a:p>
            <a:r>
              <a:rPr lang="en-US" sz="2200" dirty="0"/>
              <a:t>Pre COVID-19, 3 CT districts with 1 program approved with synchronous DE </a:t>
            </a:r>
          </a:p>
          <a:p>
            <a:r>
              <a:rPr lang="en-US" sz="2200" dirty="0"/>
              <a:t>Temporary DE flexibilities due to COVID-19 instruction interruption</a:t>
            </a:r>
          </a:p>
          <a:p>
            <a:pPr lvl="1"/>
            <a:r>
              <a:rPr lang="en-US" sz="2200" dirty="0"/>
              <a:t>March 2020 – through the payment period following the end of the nationally declared pandemic</a:t>
            </a:r>
          </a:p>
          <a:p>
            <a:pPr lvl="1"/>
            <a:r>
              <a:rPr lang="en-US" sz="2200" dirty="0"/>
              <a:t>No end date announced yet</a:t>
            </a:r>
          </a:p>
          <a:p>
            <a:r>
              <a:rPr lang="en-US" sz="2200" dirty="0"/>
              <a:t>Sept 2, 2020 Final Rules DE published.  Nationally clock-hours now eligible for accreditor approval for Title IV</a:t>
            </a:r>
          </a:p>
          <a:p>
            <a:r>
              <a:rPr lang="en-US" sz="2200" dirty="0"/>
              <a:t>Tech Center DE approvals pending accreditation process: </a:t>
            </a:r>
          </a:p>
          <a:p>
            <a:pPr lvl="1"/>
            <a:r>
              <a:rPr lang="en-US" sz="2200" dirty="0"/>
              <a:t>2 with single synchronous program </a:t>
            </a:r>
          </a:p>
          <a:p>
            <a:pPr lvl="1"/>
            <a:r>
              <a:rPr lang="en-US" sz="2200" dirty="0"/>
              <a:t>2  planning 1 or more programs with asynchronous 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76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Series for Technology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Model	</a:t>
            </a:r>
          </a:p>
          <a:p>
            <a:r>
              <a:rPr lang="en-US" dirty="0" smtClean="0"/>
              <a:t>What are the most important items to cover?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28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226" y="1778289"/>
            <a:ext cx="3166841" cy="1325563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0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Committee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948012"/>
              </p:ext>
            </p:extLst>
          </p:nvPr>
        </p:nvGraphicFramePr>
        <p:xfrm>
          <a:off x="904702" y="1248101"/>
          <a:ext cx="8412480" cy="410984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41519">
                  <a:extLst>
                    <a:ext uri="{9D8B030D-6E8A-4147-A177-3AD203B41FA5}">
                      <a16:colId xmlns:a16="http://schemas.microsoft.com/office/drawing/2014/main" val="1278895356"/>
                    </a:ext>
                  </a:extLst>
                </a:gridCol>
                <a:gridCol w="3666159">
                  <a:extLst>
                    <a:ext uri="{9D8B030D-6E8A-4147-A177-3AD203B41FA5}">
                      <a16:colId xmlns:a16="http://schemas.microsoft.com/office/drawing/2014/main" val="1410044740"/>
                    </a:ext>
                  </a:extLst>
                </a:gridCol>
                <a:gridCol w="2104802">
                  <a:extLst>
                    <a:ext uri="{9D8B030D-6E8A-4147-A177-3AD203B41FA5}">
                      <a16:colId xmlns:a16="http://schemas.microsoft.com/office/drawing/2014/main" val="1112284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Alicia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Financial Aid Director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Metro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698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Hammontree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Director of Financial Aid &amp; Scholarships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Francis Tuttle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167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Angela Jones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Executive Assistant to the State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948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Angela Teeman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Program Specialist-STEM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095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Ashely Hernandez Torres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Financial Aid Officer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Meridian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212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Barbara Hagy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Director of Instructional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Tulsa Tech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3545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Becki Foster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Chief of Staff/SAA Representative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2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Brian Ruttman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Superintendent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Moore Norman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034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Brook Holding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Assistant Superintendent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Red River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534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Caiden Olliso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FCCLA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Great Plains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49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Cara Adney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Marketing &amp; Media Relations 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Meridian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166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Cori Gray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Deputy State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978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Diane Duffy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Nursing Instructor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Chisholm Trail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86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Doug Hall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Deputy Superintendent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Kiamichi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962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Dr. Marcie Mack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State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9658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Jacob Schonfield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BPA State President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Central Tech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340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James Bishop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Director of Instruction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Great Plains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104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Jeff Huffman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Director of Full-Time Programs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Autry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369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Jenny Cypert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Pontotoc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060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Joann Simon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HR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Southern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0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Justin Lockwood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Deputy State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ODCTE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340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37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Committee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705775"/>
              </p:ext>
            </p:extLst>
          </p:nvPr>
        </p:nvGraphicFramePr>
        <p:xfrm>
          <a:off x="838200" y="1485371"/>
          <a:ext cx="8412480" cy="371843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41519">
                  <a:extLst>
                    <a:ext uri="{9D8B030D-6E8A-4147-A177-3AD203B41FA5}">
                      <a16:colId xmlns:a16="http://schemas.microsoft.com/office/drawing/2014/main" val="1818797628"/>
                    </a:ext>
                  </a:extLst>
                </a:gridCol>
                <a:gridCol w="3666159">
                  <a:extLst>
                    <a:ext uri="{9D8B030D-6E8A-4147-A177-3AD203B41FA5}">
                      <a16:colId xmlns:a16="http://schemas.microsoft.com/office/drawing/2014/main" val="3525237264"/>
                    </a:ext>
                  </a:extLst>
                </a:gridCol>
                <a:gridCol w="2104802">
                  <a:extLst>
                    <a:ext uri="{9D8B030D-6E8A-4147-A177-3AD203B41FA5}">
                      <a16:colId xmlns:a16="http://schemas.microsoft.com/office/drawing/2014/main" val="16576951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Kenneth Stull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Manager of Information Services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Mid-America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94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Kerri Watkins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Information Management Division – Manager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185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Kerry Eades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Assessment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733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Kerry Evans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Southwest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587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Letha Bauter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Federal Programs Manager/State ABE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00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Linda Sanford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Instructional Leader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Wes Watkins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121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Margi Cooper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Digital Delivery 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2908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Mike Lindley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Wes Watkins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920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Millisa Ellefson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Dir. Of Community Outreach and Communications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EOC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1388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Nancy Rodriguez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Professional Development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0117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Patrick Clanin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Regional 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494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Rebecca Eastham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BIS Director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Meridian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399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Rusty Gilpin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 Programs 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Gordon Cooper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367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Sharon Baker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Disabilities Services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54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Shawna Nord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Academic 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4082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Shelly Mounce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Executive Assistant to the Superintendents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Northeast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8646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Steven Aragon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Equity/Diversity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ODCTE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2927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Traci Thorpe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Superintendent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Pioneer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372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Zachary Hope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Automotive Instructor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Mid-Del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45702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51560" y="-6567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8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NACIQI Update, </a:t>
            </a:r>
            <a:r>
              <a:rPr lang="en-US" dirty="0" smtClean="0"/>
              <a:t>Dr. Justin </a:t>
            </a:r>
            <a:r>
              <a:rPr lang="en-US" dirty="0" smtClean="0"/>
              <a:t>Lockwood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8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Update, Alan Nahs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01" y="1426614"/>
            <a:ext cx="10515600" cy="435133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Title 34 CFR Part 106, §106.8(a) Designation of coordinators, dissemination of policy, and adoption of grievance procedures.</a:t>
            </a:r>
            <a:endParaRPr lang="en-US" dirty="0"/>
          </a:p>
          <a:p>
            <a:r>
              <a:rPr lang="en-US" dirty="0"/>
              <a:t>The Annual Nondiscrimination Notice and the Continuing Nondiscrimination </a:t>
            </a:r>
            <a:r>
              <a:rPr lang="en-US" dirty="0" smtClean="0"/>
              <a:t>Statement </a:t>
            </a:r>
            <a:r>
              <a:rPr lang="en-US" dirty="0"/>
              <a:t>must now contain the Title IX and 504 Coordinators email in it.  </a:t>
            </a:r>
          </a:p>
          <a:p>
            <a:r>
              <a:rPr lang="en-US" dirty="0"/>
              <a:t>Distance Education (DE), World Wide Web Consortium (W3C), the guidelines noted in the DE portion of the accreditation standards.</a:t>
            </a:r>
          </a:p>
          <a:p>
            <a:r>
              <a:rPr lang="en-US" dirty="0"/>
              <a:t>All Inclusive, color blindness and dyslexia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1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Update, Sandra McKnight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8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28 districts participate in FSA, all 28 have served as a peer examiners</a:t>
            </a:r>
          </a:p>
          <a:p>
            <a:r>
              <a:rPr lang="en-US" dirty="0"/>
              <a:t>Typically 2 peers and myself per visit:</a:t>
            </a:r>
          </a:p>
          <a:p>
            <a:pPr lvl="1"/>
            <a:r>
              <a:rPr lang="en-US" dirty="0"/>
              <a:t>3.3b(1)</a:t>
            </a:r>
          </a:p>
          <a:p>
            <a:pPr lvl="1"/>
            <a:r>
              <a:rPr lang="en-US" dirty="0"/>
              <a:t>6.5b(1-12) and related Met/Not Met</a:t>
            </a:r>
          </a:p>
          <a:p>
            <a:pPr lvl="1"/>
            <a:r>
              <a:rPr lang="en-US" dirty="0"/>
              <a:t>Consumer Information of Exhibit 6 (</a:t>
            </a:r>
            <a:r>
              <a:rPr lang="en-US" dirty="0" err="1"/>
              <a:t>pgs</a:t>
            </a:r>
            <a:r>
              <a:rPr lang="en-US" dirty="0"/>
              <a:t> 70-76)</a:t>
            </a:r>
          </a:p>
          <a:p>
            <a:pPr lvl="1"/>
            <a:r>
              <a:rPr lang="en-US" dirty="0"/>
              <a:t>10-20 student files</a:t>
            </a:r>
          </a:p>
          <a:p>
            <a:pPr lvl="1"/>
            <a:r>
              <a:rPr lang="en-US" dirty="0"/>
              <a:t>Related interviews</a:t>
            </a:r>
          </a:p>
          <a:p>
            <a:r>
              <a:rPr lang="en-US" dirty="0"/>
              <a:t>corrective actions have been related to clock-hour compliance </a:t>
            </a:r>
          </a:p>
        </p:txBody>
      </p:sp>
    </p:spTree>
    <p:extLst>
      <p:ext uri="{BB962C8B-B14F-4D97-AF65-F5344CB8AC3E}">
        <p14:creationId xmlns:p14="http://schemas.microsoft.com/office/powerpoint/2010/main" val="358250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 Schedule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97" y="1583343"/>
            <a:ext cx="4395354" cy="3494520"/>
          </a:xfrm>
        </p:spPr>
        <p:txBody>
          <a:bodyPr>
            <a:noAutofit/>
          </a:bodyPr>
          <a:lstStyle/>
          <a:p>
            <a:r>
              <a:rPr lang="en-US" sz="1600" b="1" dirty="0"/>
              <a:t>Mid-America Technology Center</a:t>
            </a:r>
            <a:r>
              <a:rPr lang="en-US" sz="1600" dirty="0"/>
              <a:t> -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Sept</a:t>
            </a:r>
            <a:r>
              <a:rPr lang="en-US" sz="1600" dirty="0"/>
              <a:t>. 1 Virtual New Examiner </a:t>
            </a:r>
            <a:r>
              <a:rPr lang="en-US" sz="1600" dirty="0" smtClean="0"/>
              <a:t>Training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Sept. 7 Virtual Examiner Prep </a:t>
            </a:r>
            <a:r>
              <a:rPr lang="en-US" sz="1600" dirty="0" smtClean="0"/>
              <a:t>Day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Sept. 8-9 Hybrid </a:t>
            </a:r>
            <a:r>
              <a:rPr lang="en-US" sz="1600" dirty="0" smtClean="0"/>
              <a:t>Visit </a:t>
            </a:r>
            <a:r>
              <a:rPr lang="en-US" sz="1600" dirty="0"/>
              <a:t>(Sept. 8 Virtual Interviews. Sept. 9 Onsite)</a:t>
            </a:r>
          </a:p>
          <a:p>
            <a:r>
              <a:rPr lang="en-US" sz="1600" b="1" dirty="0"/>
              <a:t>Western Technology Center</a:t>
            </a:r>
            <a:r>
              <a:rPr lang="en-US" sz="1600" dirty="0"/>
              <a:t> 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Sept. 15 Virtual New Examiner </a:t>
            </a:r>
            <a:r>
              <a:rPr lang="en-US" sz="1600" dirty="0" smtClean="0"/>
              <a:t>Training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Sept. 20 Virtual Examiner Prep </a:t>
            </a:r>
            <a:r>
              <a:rPr lang="en-US" sz="1600" dirty="0" smtClean="0"/>
              <a:t>Day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Sept. 21-23 Hybrid </a:t>
            </a:r>
            <a:r>
              <a:rPr lang="en-US" sz="1600" dirty="0" smtClean="0"/>
              <a:t>Visit </a:t>
            </a:r>
            <a:r>
              <a:rPr lang="en-US" sz="1600" dirty="0"/>
              <a:t>(Sept. 21 Virtual Interviews. Sept. 22-23 Onsite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090851" y="1573068"/>
            <a:ext cx="5993478" cy="298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&gt;"/>
            </a:pP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Kiamichi Technology Center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-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Sept. 28 Virtual New Examiner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Training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Oct. 4 Virtual Examiner Prep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Day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Oct. 5-7 and Oct. 12-14 Hybrid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Visit 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(Oct. 5-7 </a:t>
            </a:r>
            <a:r>
              <a:rPr lang="en-US" sz="1600">
                <a:solidFill>
                  <a:prstClr val="black">
                    <a:lumMod val="75000"/>
                    <a:lumOff val="25000"/>
                  </a:prstClr>
                </a:solidFill>
              </a:rPr>
              <a:t>Virtual </a:t>
            </a:r>
            <a:r>
              <a:rPr lang="en-US" sz="16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Interviews. 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Oct. 12-14 Onsite) 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&gt;"/>
            </a:pP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Francis Tuttle Technology Center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-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Oct. 27 Virtual New Examiner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Training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Nov. 1 Virtual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Examiner Prep Day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>
                <a:srgbClr val="0066A8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Nov. 2-5 Hybrid 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Visit 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(Nov. 2-3 Virtual Interviews. Nov. 4-5 Onsite)</a:t>
            </a:r>
          </a:p>
        </p:txBody>
      </p:sp>
    </p:spTree>
    <p:extLst>
      <p:ext uri="{BB962C8B-B14F-4D97-AF65-F5344CB8AC3E}">
        <p14:creationId xmlns:p14="http://schemas.microsoft.com/office/powerpoint/2010/main" val="339710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19458" cy="4351338"/>
          </a:xfrm>
        </p:spPr>
        <p:txBody>
          <a:bodyPr/>
          <a:lstStyle/>
          <a:p>
            <a:r>
              <a:rPr lang="en-US" dirty="0" smtClean="0"/>
              <a:t>Virtual group interviews</a:t>
            </a:r>
          </a:p>
          <a:p>
            <a:r>
              <a:rPr lang="en-US" dirty="0" smtClean="0"/>
              <a:t>Virtual examiner collaboration</a:t>
            </a:r>
          </a:p>
          <a:p>
            <a:r>
              <a:rPr lang="en-US" dirty="0" smtClean="0"/>
              <a:t>Onsite for verification, individual interviews, program observations</a:t>
            </a:r>
          </a:p>
          <a:p>
            <a:r>
              <a:rPr lang="en-US" dirty="0" smtClean="0"/>
              <a:t>Onsite exit report, virtual 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2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Words>834</Words>
  <Application>Microsoft Office PowerPoint</Application>
  <PresentationFormat>Widescreen</PresentationFormat>
  <Paragraphs>208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Advisory Committee Meeting</vt:lpstr>
      <vt:lpstr>Accreditation Staff</vt:lpstr>
      <vt:lpstr>Advisory Committee</vt:lpstr>
      <vt:lpstr>Advisory Committee</vt:lpstr>
      <vt:lpstr>NACIQI Update, Dr. Justin Lockwood</vt:lpstr>
      <vt:lpstr>Civil Rights Update, Alan Nahs</vt:lpstr>
      <vt:lpstr>Financial Aid Update, Sandra McKnight</vt:lpstr>
      <vt:lpstr>2021 Schedule </vt:lpstr>
      <vt:lpstr>Hybrid Model </vt:lpstr>
      <vt:lpstr>Online Examiner Training Materials</vt:lpstr>
      <vt:lpstr>New Examiner Training </vt:lpstr>
      <vt:lpstr>Virtual Prep Day </vt:lpstr>
      <vt:lpstr>2020 Survey Results - Examiners</vt:lpstr>
      <vt:lpstr>PowerPoint Presentation</vt:lpstr>
      <vt:lpstr>PowerPoint Presentation</vt:lpstr>
      <vt:lpstr>2020 Survey Results – Technology Centers</vt:lpstr>
      <vt:lpstr>PowerPoint Presentation</vt:lpstr>
      <vt:lpstr>PowerPoint Presentation</vt:lpstr>
      <vt:lpstr>PowerPoint Presentation</vt:lpstr>
      <vt:lpstr>Break Out Discussions</vt:lpstr>
      <vt:lpstr>Guideline Updates</vt:lpstr>
      <vt:lpstr>Definition Updates</vt:lpstr>
      <vt:lpstr>Standards</vt:lpstr>
      <vt:lpstr>Rubrics</vt:lpstr>
      <vt:lpstr>Distance Education, Sandra McKnight</vt:lpstr>
      <vt:lpstr>Training Series for Technology Centers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 Cooper</dc:creator>
  <cp:lastModifiedBy>Jessica Ventris</cp:lastModifiedBy>
  <cp:revision>69</cp:revision>
  <cp:lastPrinted>2021-05-17T16:27:40Z</cp:lastPrinted>
  <dcterms:created xsi:type="dcterms:W3CDTF">2020-07-06T17:50:26Z</dcterms:created>
  <dcterms:modified xsi:type="dcterms:W3CDTF">2021-05-19T21:30:21Z</dcterms:modified>
</cp:coreProperties>
</file>