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ppt/revisionInfo.xml" ContentType="application/vnd.ms-powerpoint.revisioninfo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6" r:id="rId4"/>
    <p:sldId id="261" r:id="rId5"/>
    <p:sldId id="292" r:id="rId6"/>
    <p:sldId id="262" r:id="rId7"/>
    <p:sldId id="289" r:id="rId8"/>
    <p:sldId id="290" r:id="rId9"/>
    <p:sldId id="291" r:id="rId10"/>
    <p:sldId id="263" r:id="rId11"/>
    <p:sldId id="265" r:id="rId12"/>
    <p:sldId id="258" r:id="rId13"/>
    <p:sldId id="267" r:id="rId14"/>
    <p:sldId id="268" r:id="rId15"/>
    <p:sldId id="293" r:id="rId16"/>
    <p:sldId id="269" r:id="rId17"/>
    <p:sldId id="283" r:id="rId18"/>
    <p:sldId id="284" r:id="rId19"/>
    <p:sldId id="285" r:id="rId20"/>
    <p:sldId id="259" r:id="rId21"/>
    <p:sldId id="271" r:id="rId22"/>
    <p:sldId id="272" r:id="rId23"/>
    <p:sldId id="273" r:id="rId24"/>
    <p:sldId id="274" r:id="rId25"/>
    <p:sldId id="295" r:id="rId26"/>
    <p:sldId id="294" r:id="rId27"/>
    <p:sldId id="276" r:id="rId28"/>
    <p:sldId id="260" r:id="rId29"/>
    <p:sldId id="277" r:id="rId30"/>
    <p:sldId id="279" r:id="rId31"/>
    <p:sldId id="280" r:id="rId32"/>
    <p:sldId id="281" r:id="rId33"/>
    <p:sldId id="282" r:id="rId34"/>
    <p:sldId id="287" r:id="rId35"/>
    <p:sldId id="288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7412568-5FB1-79C2-4CF7-E08578AB11DB}" v="3958" dt="2025-07-05T19:47:51.570"/>
    <p1510:client id="{FF62EA30-2BE8-EDD5-763B-87F6596E3166}" v="680" dt="2025-07-04T18:05:12.1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ustomXml" Target="../customXml/item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ustomXml" Target="../customXml/item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Orientation to Agriculture in Society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6: Power, Structure, and Technical Systems in Agriculture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373D6-3132-B2DE-C5AB-8F2829440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Machinery for Livestock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113D9-BC79-C210-0757-D41985284F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Feeding equipment</a:t>
            </a:r>
          </a:p>
          <a:p>
            <a:pPr lvl="1"/>
            <a:r>
              <a:rPr lang="en-US" dirty="0">
                <a:ea typeface="+mn-lt"/>
                <a:cs typeface="+mn-lt"/>
              </a:rPr>
              <a:t>Feed mixers, feeder wagons, truck mounted feeders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Milking machines for dairy operations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Manure spreaders for waste management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Water systems</a:t>
            </a:r>
            <a:endParaRPr lang="en-US" dirty="0"/>
          </a:p>
          <a:p>
            <a:pPr lvl="1"/>
            <a:r>
              <a:rPr lang="en-US" dirty="0"/>
              <a:t>Irrigation, automatic waterers, ball waterers, </a:t>
            </a:r>
            <a:r>
              <a:rPr lang="en-US" dirty="0" err="1"/>
              <a:t>etc</a:t>
            </a:r>
          </a:p>
          <a:p>
            <a:r>
              <a:rPr lang="en-US" dirty="0"/>
              <a:t>Chutes, Handling Systems</a:t>
            </a:r>
          </a:p>
          <a:p>
            <a:pPr lvl="1"/>
            <a:r>
              <a:rPr lang="en-US" dirty="0"/>
              <a:t>Squeeze chutes, gates, fencing, panels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814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B6816-3F6A-CD8D-29C2-C01D56A0C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1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5F1234-009F-79D2-69E3-31717CE38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Name two machines used in agronomic crop production.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What is one machine used in feeding livestock?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/>
              <a:t>Why do you think it could be worth the money to upgrade machinery in an ag production operation?</a:t>
            </a:r>
          </a:p>
        </p:txBody>
      </p:sp>
    </p:spTree>
    <p:extLst>
      <p:ext uri="{BB962C8B-B14F-4D97-AF65-F5344CB8AC3E}">
        <p14:creationId xmlns:p14="http://schemas.microsoft.com/office/powerpoint/2010/main" val="1198932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7B993B-E72B-93A8-CB6E-CF358670B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7AE64-14FC-A0F4-FBAB-07C9211741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Emerging Technologies in Agriculture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1BFA2B-6172-88C0-8F72-D71E4AF97B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6 Lesson 2</a:t>
            </a:r>
          </a:p>
        </p:txBody>
      </p:sp>
    </p:spTree>
    <p:extLst>
      <p:ext uri="{BB962C8B-B14F-4D97-AF65-F5344CB8AC3E}">
        <p14:creationId xmlns:p14="http://schemas.microsoft.com/office/powerpoint/2010/main" val="2251423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52418B-BF8F-1E11-7DBD-A9229C6E1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2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2498F-F7E8-3925-473A-3DF5BF4DC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Explore modern innovations in agricultural technology.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Understand how GPS, drones, and robotics are used in farming.</a:t>
            </a:r>
            <a:endParaRPr lang="en-US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Evaluate the benefits and limitations of new technology.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47703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6149C-B3D9-E374-F5BD-A4D575A730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Agriculture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8A2F10-33A3-3201-A2EB-AC09330ED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>
                <a:ea typeface="+mn-lt"/>
                <a:cs typeface="+mn-lt"/>
              </a:rPr>
              <a:t>Management of agricultural production using data and technology</a:t>
            </a:r>
            <a:endParaRPr lang="en-US" sz="3600"/>
          </a:p>
          <a:p>
            <a:pPr lvl="1"/>
            <a:r>
              <a:rPr lang="en-US" sz="3200" dirty="0">
                <a:ea typeface="+mn-lt"/>
                <a:cs typeface="+mn-lt"/>
              </a:rPr>
              <a:t>Can be used in both livestock and crop production</a:t>
            </a:r>
          </a:p>
          <a:p>
            <a:pPr lvl="1"/>
            <a:r>
              <a:rPr lang="en-US" sz="3200" dirty="0">
                <a:ea typeface="+mn-lt"/>
                <a:cs typeface="+mn-lt"/>
              </a:rPr>
              <a:t>Goal of increasing efficiency and productivity while minimizing inputs</a:t>
            </a:r>
          </a:p>
          <a:p>
            <a:pPr lvl="1"/>
            <a:r>
              <a:rPr lang="en-US" sz="3200" dirty="0">
                <a:ea typeface="+mn-lt"/>
                <a:cs typeface="+mn-lt"/>
              </a:rPr>
              <a:t>Think right input, right amount, right time, right place</a:t>
            </a:r>
          </a:p>
          <a:p>
            <a:pPr lvl="1"/>
            <a:r>
              <a:rPr lang="en-US" sz="3200" dirty="0">
                <a:ea typeface="+mn-lt"/>
                <a:cs typeface="+mn-lt"/>
              </a:rPr>
              <a:t>Targeted use, meaning each crop gets exactly what it needs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250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28A7C-7E87-F15E-A5A2-0D6751D83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Agriculture Tools and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272D1-2FD1-82F5-654A-F6F2CD7DB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GPS Guided Tractors</a:t>
            </a:r>
          </a:p>
          <a:p>
            <a:pPr lvl="1"/>
            <a:r>
              <a:rPr lang="en-US" dirty="0"/>
              <a:t>Increases precision and accuracy of planting, spraying, and harvesting by </a:t>
            </a:r>
            <a:r>
              <a:rPr lang="en-US"/>
              <a:t>automatically guiding equipment on paths</a:t>
            </a:r>
          </a:p>
          <a:p>
            <a:r>
              <a:rPr lang="en-US" dirty="0"/>
              <a:t>Soil Sensors</a:t>
            </a:r>
          </a:p>
          <a:p>
            <a:pPr lvl="1"/>
            <a:r>
              <a:rPr lang="en-US" dirty="0"/>
              <a:t>Take measurements on things like moisture, temperature, nutrients, and </a:t>
            </a:r>
            <a:r>
              <a:rPr lang="en-US"/>
              <a:t>pests which impact crop production</a:t>
            </a:r>
          </a:p>
          <a:p>
            <a:r>
              <a:rPr lang="en-US" dirty="0"/>
              <a:t>Remote sensing</a:t>
            </a:r>
          </a:p>
          <a:p>
            <a:pPr lvl="1"/>
            <a:r>
              <a:rPr lang="en-US" dirty="0"/>
              <a:t>Collecting spatial and information data from satellites</a:t>
            </a:r>
            <a:r>
              <a:rPr lang="en-US"/>
              <a:t> or drones used to improve decision making</a:t>
            </a:r>
          </a:p>
          <a:p>
            <a:r>
              <a:rPr lang="en-US" dirty="0"/>
              <a:t>Yield Monitors</a:t>
            </a:r>
          </a:p>
          <a:p>
            <a:pPr lvl="1"/>
            <a:r>
              <a:rPr lang="en-US" dirty="0"/>
              <a:t>Collect and review data on crop yields</a:t>
            </a:r>
          </a:p>
          <a:p>
            <a:r>
              <a:rPr lang="en-US" dirty="0"/>
              <a:t>Variable Rate Technology (VRT)</a:t>
            </a:r>
          </a:p>
          <a:p>
            <a:pPr lvl="1"/>
            <a:r>
              <a:rPr lang="en-US" dirty="0"/>
              <a:t>Customized applications of inputs like seed, fertilizers, pesticides, etc. based on information collected from sensors</a:t>
            </a:r>
          </a:p>
        </p:txBody>
      </p:sp>
    </p:spTree>
    <p:extLst>
      <p:ext uri="{BB962C8B-B14F-4D97-AF65-F5344CB8AC3E}">
        <p14:creationId xmlns:p14="http://schemas.microsoft.com/office/powerpoint/2010/main" val="1448416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2289B-5E41-B05D-902B-74DF531D2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Drones in Agriculture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C0966-F040-6DBB-485F-FDAC8D3136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Unmanned Aerial Vehicles (UAVs)</a:t>
            </a:r>
          </a:p>
          <a:p>
            <a:pPr lvl="1"/>
            <a:r>
              <a:rPr lang="en-US">
                <a:ea typeface="+mn-lt"/>
                <a:cs typeface="+mn-lt"/>
              </a:rPr>
              <a:t>Saves money on time and labor, increases accuracy of data collected on crops, and </a:t>
            </a:r>
            <a:r>
              <a:rPr lang="en-US" dirty="0">
                <a:ea typeface="+mn-lt"/>
                <a:cs typeface="+mn-lt"/>
              </a:rPr>
              <a:t>improves knowledge of croplands, improving decision making</a:t>
            </a:r>
          </a:p>
          <a:p>
            <a:r>
              <a:rPr lang="en-US" dirty="0">
                <a:ea typeface="+mn-lt"/>
                <a:cs typeface="+mn-lt"/>
              </a:rPr>
              <a:t>Applications of UAVs include:</a:t>
            </a:r>
          </a:p>
          <a:p>
            <a:pPr lvl="1"/>
            <a:r>
              <a:rPr lang="en-US" dirty="0">
                <a:ea typeface="+mn-lt"/>
                <a:cs typeface="+mn-lt"/>
              </a:rPr>
              <a:t>Field Mapping</a:t>
            </a:r>
          </a:p>
          <a:p>
            <a:pPr lvl="1"/>
            <a:r>
              <a:rPr lang="en-US" dirty="0">
                <a:ea typeface="+mn-lt"/>
                <a:cs typeface="+mn-lt"/>
              </a:rPr>
              <a:t>Crop Scouting and Health Monitoring</a:t>
            </a:r>
          </a:p>
          <a:p>
            <a:pPr lvl="1"/>
            <a:r>
              <a:rPr lang="en-US" dirty="0">
                <a:ea typeface="+mn-lt"/>
                <a:cs typeface="+mn-lt"/>
              </a:rPr>
              <a:t>Spraying and Seeding</a:t>
            </a:r>
          </a:p>
          <a:p>
            <a:endParaRPr lang="en-US" dirty="0">
              <a:ea typeface="+mn-lt"/>
              <a:cs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624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5832C-42D5-5C69-F9A8-04004348F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Farming Smarter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A6CC3-C4C2-A348-8A3D-7F4BC8A8A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Today, there agricultural producers have access to more tools </a:t>
            </a:r>
            <a:r>
              <a:rPr lang="en-US">
                <a:ea typeface="+mn-lt"/>
                <a:cs typeface="+mn-lt"/>
              </a:rPr>
              <a:t>to farm smarter </a:t>
            </a:r>
            <a:r>
              <a:rPr lang="en-US" dirty="0">
                <a:ea typeface="+mn-lt"/>
                <a:cs typeface="+mn-lt"/>
              </a:rPr>
              <a:t>than ever before</a:t>
            </a:r>
          </a:p>
          <a:p>
            <a:r>
              <a:rPr lang="en-US" dirty="0">
                <a:ea typeface="+mn-lt"/>
                <a:cs typeface="+mn-lt"/>
              </a:rPr>
              <a:t>Mobile apps</a:t>
            </a:r>
          </a:p>
          <a:p>
            <a:pPr lvl="1"/>
            <a:r>
              <a:rPr lang="en-US" dirty="0">
                <a:ea typeface="+mn-lt"/>
                <a:cs typeface="+mn-lt"/>
              </a:rPr>
              <a:t>Help with planning, tracking,  and management on the go</a:t>
            </a:r>
          </a:p>
          <a:p>
            <a:r>
              <a:rPr lang="en-US" dirty="0">
                <a:ea typeface="+mn-lt"/>
                <a:cs typeface="+mn-lt"/>
              </a:rPr>
              <a:t>Farm Management Software</a:t>
            </a:r>
          </a:p>
          <a:p>
            <a:pPr lvl="1"/>
            <a:r>
              <a:rPr lang="en-US" dirty="0">
                <a:ea typeface="+mn-lt"/>
                <a:cs typeface="+mn-lt"/>
              </a:rPr>
              <a:t>Allows for better management of expenses, schedules</a:t>
            </a:r>
          </a:p>
          <a:p>
            <a:r>
              <a:rPr lang="en-US" dirty="0">
                <a:ea typeface="+mn-lt"/>
                <a:cs typeface="+mn-lt"/>
              </a:rPr>
              <a:t>Livestock Tracking</a:t>
            </a:r>
          </a:p>
          <a:p>
            <a:pPr lvl="1"/>
            <a:r>
              <a:rPr lang="en-US">
                <a:ea typeface="+mn-lt"/>
                <a:cs typeface="+mn-lt"/>
              </a:rPr>
              <a:t>GPS collars and ear tags are helping monitor livestock feed and water intake, location and health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Virtual Fencing – using GPS and satellites to control animal movement remotely</a:t>
            </a:r>
          </a:p>
        </p:txBody>
      </p:sp>
    </p:spTree>
    <p:extLst>
      <p:ext uri="{BB962C8B-B14F-4D97-AF65-F5344CB8AC3E}">
        <p14:creationId xmlns:p14="http://schemas.microsoft.com/office/powerpoint/2010/main" val="7217372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CA1BD-76DB-C97B-2BAC-E70D77853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and Limitations of Emerging Technologies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B11B3-3A4A-0CDE-1BAB-81B1AF4C7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ea typeface="+mn-lt"/>
                <a:cs typeface="+mn-lt"/>
              </a:rPr>
              <a:t>Benefits 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Improved productivity, efficiency, accuracy</a:t>
            </a:r>
          </a:p>
          <a:p>
            <a:pPr lvl="1"/>
            <a:r>
              <a:rPr lang="en-US" dirty="0">
                <a:ea typeface="+mn-lt"/>
                <a:cs typeface="+mn-lt"/>
              </a:rPr>
              <a:t>Reduced waste</a:t>
            </a:r>
          </a:p>
          <a:p>
            <a:pPr lvl="1"/>
            <a:r>
              <a:rPr lang="en-US" dirty="0">
                <a:ea typeface="+mn-lt"/>
                <a:cs typeface="+mn-lt"/>
              </a:rPr>
              <a:t>Better data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Cost savings over time</a:t>
            </a:r>
          </a:p>
          <a:p>
            <a:pPr lvl="1"/>
            <a:r>
              <a:rPr lang="en-US" dirty="0">
                <a:ea typeface="+mn-lt"/>
                <a:cs typeface="+mn-lt"/>
              </a:rPr>
              <a:t>Environmental benefits</a:t>
            </a:r>
          </a:p>
          <a:p>
            <a:r>
              <a:rPr lang="en-US" dirty="0">
                <a:ea typeface="+mn-lt"/>
                <a:cs typeface="+mn-lt"/>
              </a:rPr>
              <a:t>Challenges</a:t>
            </a:r>
          </a:p>
          <a:p>
            <a:pPr lvl="1"/>
            <a:r>
              <a:rPr lang="en-US">
                <a:ea typeface="+mn-lt"/>
                <a:cs typeface="+mn-lt"/>
              </a:rPr>
              <a:t>High initial cost</a:t>
            </a:r>
          </a:p>
          <a:p>
            <a:pPr lvl="1"/>
            <a:r>
              <a:rPr lang="en-US" dirty="0">
                <a:ea typeface="+mn-lt"/>
                <a:cs typeface="+mn-lt"/>
              </a:rPr>
              <a:t>Need for training</a:t>
            </a:r>
          </a:p>
          <a:p>
            <a:pPr lvl="1"/>
            <a:r>
              <a:rPr lang="en-US" dirty="0">
                <a:ea typeface="+mn-lt"/>
                <a:cs typeface="+mn-lt"/>
              </a:rPr>
              <a:t>Technology failures</a:t>
            </a:r>
            <a:endParaRPr lang="en-US" dirty="0"/>
          </a:p>
          <a:p>
            <a:pPr lvl="1"/>
            <a:r>
              <a:rPr lang="en-US" dirty="0"/>
              <a:t>Data security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533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A6D48-E5FE-0372-ADE5-626C8C5843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2 Review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5AED-1080-2F03-05F0-B0205E594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What is precision agriculture?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How are drones used on farms?</a:t>
            </a:r>
            <a:endParaRPr lang="en-US" dirty="0"/>
          </a:p>
          <a:p>
            <a:endParaRPr lang="en-US" dirty="0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List one benefit and one limitation of using emerging technologies in agriculture.</a:t>
            </a:r>
            <a:endParaRPr lang="en-US"/>
          </a:p>
          <a:p>
            <a:endParaRPr lang="en-US" dirty="0"/>
          </a:p>
          <a:p>
            <a:r>
              <a:rPr lang="en-US" dirty="0"/>
              <a:t>Which technology do you feel could have the largest impact on production agriculture?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13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DFE01-99AC-32FB-FC2A-089F0BD3A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56274-4286-CC76-BC1C-1279B3ABAD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Agronomic and Livestock Machinery and Equipment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130555-63D7-1EB0-7837-EDCD4230C8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6 Lesson 1</a:t>
            </a:r>
          </a:p>
        </p:txBody>
      </p:sp>
    </p:spTree>
    <p:extLst>
      <p:ext uri="{BB962C8B-B14F-4D97-AF65-F5344CB8AC3E}">
        <p14:creationId xmlns:p14="http://schemas.microsoft.com/office/powerpoint/2010/main" val="8533926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B78ECB-A6CD-EE58-D14F-A023A4A93E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06F82-48DC-BDE9-34EA-1501D599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Safety in an Agricultural Power, Structural, and Technical Laboratory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B3C520-959E-AB6B-1392-0DFCD2B37F9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6 Lesson 3</a:t>
            </a:r>
          </a:p>
        </p:txBody>
      </p:sp>
    </p:spTree>
    <p:extLst>
      <p:ext uri="{BB962C8B-B14F-4D97-AF65-F5344CB8AC3E}">
        <p14:creationId xmlns:p14="http://schemas.microsoft.com/office/powerpoint/2010/main" val="37000958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EDE99-2A87-6C89-1E4C-DC2C2B7D7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7A0DB-39E8-D705-5AE6-7B465BAC1B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Identify safety hazards in ag mechanics labs.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Demonstrate proper use of personal protective equipment (PPE).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Understand basic safety procedures and emergency protocols.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7859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503AC-E43F-FF5F-D4DD-648BE6928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Hazards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CCE4C-BC00-199B-B1DA-6E54A83DE1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dirty="0">
                <a:ea typeface="+mn-lt"/>
                <a:cs typeface="+mn-lt"/>
              </a:rPr>
              <a:t>In the ag mechanics laboratory, you will be exposed to many potential hazards</a:t>
            </a:r>
          </a:p>
          <a:p>
            <a:pPr lvl="1"/>
            <a:r>
              <a:rPr lang="en-US" sz="2800" dirty="0"/>
              <a:t>Sharp tools and blades </a:t>
            </a:r>
          </a:p>
          <a:p>
            <a:pPr lvl="1"/>
            <a:r>
              <a:rPr lang="en-US" sz="2800" dirty="0"/>
              <a:t>Electrical hazards</a:t>
            </a:r>
          </a:p>
          <a:p>
            <a:pPr lvl="1"/>
            <a:r>
              <a:rPr lang="en-US" sz="2800" dirty="0"/>
              <a:t>Heavy machinery</a:t>
            </a:r>
          </a:p>
          <a:p>
            <a:pPr lvl="1"/>
            <a:r>
              <a:rPr lang="en-US" sz="2800" dirty="0"/>
              <a:t>Fire/Chemical exposure</a:t>
            </a:r>
          </a:p>
          <a:p>
            <a:pPr lvl="1"/>
            <a:r>
              <a:rPr lang="en-US" sz="2800" dirty="0"/>
              <a:t>Noise</a:t>
            </a:r>
            <a:endParaRPr lang="en-US" sz="2800"/>
          </a:p>
          <a:p>
            <a:pPr lvl="1"/>
            <a:r>
              <a:rPr lang="en-US" sz="2800" dirty="0"/>
              <a:t>Dust/debris</a:t>
            </a:r>
          </a:p>
        </p:txBody>
      </p:sp>
    </p:spTree>
    <p:extLst>
      <p:ext uri="{BB962C8B-B14F-4D97-AF65-F5344CB8AC3E}">
        <p14:creationId xmlns:p14="http://schemas.microsoft.com/office/powerpoint/2010/main" val="2269789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D3E03-CAD7-2573-8F3D-B16A90EC2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Personal Protective Equipment (PPE)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8F2EB2-72C5-2078-59C6-CE5058DDD1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PPE protects you from potential injury on the job site</a:t>
            </a:r>
          </a:p>
          <a:p>
            <a:pPr lvl="1"/>
            <a:r>
              <a:rPr lang="en-US" dirty="0">
                <a:ea typeface="+mn-lt"/>
                <a:cs typeface="+mn-lt"/>
              </a:rPr>
              <a:t>PPE varies from activity to activity</a:t>
            </a:r>
          </a:p>
          <a:p>
            <a:pPr lvl="2"/>
            <a:r>
              <a:rPr lang="en-US" dirty="0">
                <a:ea typeface="+mn-lt"/>
                <a:cs typeface="+mn-lt"/>
              </a:rPr>
              <a:t>Welding will require a welding helmet, but woodworking doesn't</a:t>
            </a:r>
          </a:p>
          <a:p>
            <a:pPr lvl="1"/>
            <a:r>
              <a:rPr lang="en-US" dirty="0">
                <a:ea typeface="+mn-lt"/>
                <a:cs typeface="+mn-lt"/>
              </a:rPr>
              <a:t>PPE will be worn and utilized in the ag mechanics shop</a:t>
            </a:r>
          </a:p>
          <a:p>
            <a:r>
              <a:rPr lang="en-US" dirty="0">
                <a:ea typeface="+mn-lt"/>
                <a:cs typeface="+mn-lt"/>
              </a:rPr>
              <a:t>PPE can include:</a:t>
            </a:r>
          </a:p>
          <a:p>
            <a:pPr lvl="1"/>
            <a:r>
              <a:rPr lang="en-US" dirty="0">
                <a:ea typeface="+mn-lt"/>
                <a:cs typeface="+mn-lt"/>
              </a:rPr>
              <a:t>Safety glasses</a:t>
            </a:r>
            <a:endParaRPr lang="en-US"/>
          </a:p>
          <a:p>
            <a:pPr lvl="1"/>
            <a:r>
              <a:rPr lang="en-US" dirty="0">
                <a:ea typeface="+mn-lt"/>
                <a:cs typeface="+mn-lt"/>
              </a:rPr>
              <a:t>Gloves</a:t>
            </a:r>
          </a:p>
          <a:p>
            <a:pPr lvl="1"/>
            <a:r>
              <a:rPr lang="en-US" dirty="0">
                <a:ea typeface="+mn-lt"/>
                <a:cs typeface="+mn-lt"/>
              </a:rPr>
              <a:t>Ear protection</a:t>
            </a:r>
          </a:p>
          <a:p>
            <a:pPr lvl="1"/>
            <a:r>
              <a:rPr lang="en-US" dirty="0">
                <a:ea typeface="+mn-lt"/>
                <a:cs typeface="+mn-lt"/>
              </a:rPr>
              <a:t>Long pants and sleeves, natural fiber</a:t>
            </a:r>
          </a:p>
          <a:p>
            <a:pPr lvl="1"/>
            <a:r>
              <a:rPr lang="en-US" dirty="0">
                <a:ea typeface="+mn-lt"/>
                <a:cs typeface="+mn-lt"/>
              </a:rPr>
              <a:t>Steel-toed boots, leather topped, rubber bottom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2608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46AEA-DCE7-FC9B-8F99-D42FCFC54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Safety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FBF161-FB8A-2457-4CA9-7FBA328E3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Follow directions</a:t>
            </a:r>
            <a:endParaRPr lang="en-US" b="1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Never start working without your teacher's directions</a:t>
            </a:r>
          </a:p>
          <a:p>
            <a:pPr lvl="1"/>
            <a:r>
              <a:rPr lang="en-US" dirty="0">
                <a:ea typeface="+mn-lt"/>
                <a:cs typeface="+mn-lt"/>
              </a:rPr>
              <a:t>Use all equipment according to training</a:t>
            </a:r>
          </a:p>
          <a:p>
            <a:pPr lvl="1"/>
            <a:r>
              <a:rPr lang="en-US" dirty="0">
                <a:ea typeface="+mn-lt"/>
                <a:cs typeface="+mn-lt"/>
              </a:rPr>
              <a:t>Never use equipment without being taught how to use it</a:t>
            </a:r>
          </a:p>
          <a:p>
            <a:pPr lvl="1"/>
            <a:r>
              <a:rPr lang="en-US" dirty="0">
                <a:ea typeface="+mn-lt"/>
                <a:cs typeface="+mn-lt"/>
              </a:rPr>
              <a:t>Avoid distractions</a:t>
            </a:r>
          </a:p>
          <a:p>
            <a:r>
              <a:rPr lang="en-US" dirty="0">
                <a:ea typeface="+mn-lt"/>
                <a:cs typeface="+mn-lt"/>
              </a:rPr>
              <a:t>Keep everything clean and in good condition</a:t>
            </a:r>
          </a:p>
          <a:p>
            <a:pPr lvl="1"/>
            <a:r>
              <a:rPr lang="en-US" dirty="0">
                <a:ea typeface="+mn-lt"/>
                <a:cs typeface="+mn-lt"/>
              </a:rPr>
              <a:t>Floors and work surfaces free from debris and spills</a:t>
            </a:r>
          </a:p>
          <a:p>
            <a:pPr lvl="1"/>
            <a:r>
              <a:rPr lang="en-US" dirty="0">
                <a:ea typeface="+mn-lt"/>
                <a:cs typeface="+mn-lt"/>
              </a:rPr>
              <a:t>Inspect work area and tools for damage</a:t>
            </a:r>
          </a:p>
          <a:p>
            <a:pPr lvl="1"/>
            <a:r>
              <a:rPr lang="en-US" dirty="0">
                <a:ea typeface="+mn-lt"/>
                <a:cs typeface="+mn-lt"/>
              </a:rPr>
              <a:t>Follow manufacturer's and your teacher's recommendations for usage</a:t>
            </a:r>
          </a:p>
          <a:p>
            <a:pPr lvl="1"/>
            <a:r>
              <a:rPr lang="en-US" dirty="0">
                <a:ea typeface="+mn-lt"/>
                <a:cs typeface="+mn-lt"/>
              </a:rPr>
              <a:t>Report unsafe conditions</a:t>
            </a:r>
          </a:p>
        </p:txBody>
      </p:sp>
    </p:spTree>
    <p:extLst>
      <p:ext uri="{BB962C8B-B14F-4D97-AF65-F5344CB8AC3E}">
        <p14:creationId xmlns:p14="http://schemas.microsoft.com/office/powerpoint/2010/main" val="19007168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50A05-6647-7B38-EB61-EF2AC2A68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Safety Procedures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41E013-BC56-F292-D3F0-E855057C24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Know emergency exits and fire extinguisher locations</a:t>
            </a:r>
            <a:endParaRPr lang="en-US" dirty="0"/>
          </a:p>
          <a:p>
            <a:r>
              <a:rPr lang="en-US"/>
              <a:t>Use equipment correctly</a:t>
            </a:r>
            <a:endParaRPr lang="en-US" dirty="0"/>
          </a:p>
          <a:p>
            <a:pPr lvl="1"/>
            <a:r>
              <a:rPr lang="en-US"/>
              <a:t>Use guards and safety devices and never remove them</a:t>
            </a:r>
            <a:endParaRPr lang="en-US" dirty="0"/>
          </a:p>
          <a:p>
            <a:pPr lvl="1"/>
            <a:r>
              <a:rPr lang="en-US"/>
              <a:t>Follow manufacturer's instructions for usage and repair</a:t>
            </a:r>
            <a:endParaRPr lang="en-US" dirty="0"/>
          </a:p>
          <a:p>
            <a:r>
              <a:rPr lang="en-US" dirty="0"/>
              <a:t>Wear your PPE correctly</a:t>
            </a:r>
          </a:p>
          <a:p>
            <a:pPr lvl="1"/>
            <a:r>
              <a:rPr lang="en-US" dirty="0"/>
              <a:t>Wear PPE that is appropriate for your activities</a:t>
            </a:r>
          </a:p>
          <a:p>
            <a:pPr lvl="1"/>
            <a:r>
              <a:rPr lang="en-US" dirty="0"/>
              <a:t>Remove all loose clothing and jewelry</a:t>
            </a:r>
          </a:p>
        </p:txBody>
      </p:sp>
    </p:spTree>
    <p:extLst>
      <p:ext uri="{BB962C8B-B14F-4D97-AF65-F5344CB8AC3E}">
        <p14:creationId xmlns:p14="http://schemas.microsoft.com/office/powerpoint/2010/main" val="8854516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65F8F-62A6-C800-D03C-9A8C0CBBF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Common Hazards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32110-C6BB-7749-CB25-A2ADD8AE8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b="1" dirty="0">
                <a:ea typeface="+mn-lt"/>
                <a:cs typeface="+mn-lt"/>
              </a:rPr>
              <a:t>Stay Aware</a:t>
            </a:r>
            <a:r>
              <a:rPr lang="en-US" dirty="0">
                <a:ea typeface="+mn-lt"/>
                <a:cs typeface="+mn-lt"/>
              </a:rPr>
              <a:t>: Always pay attention to surroundings and be alert when using machinery or tools.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Wear PPE</a:t>
            </a:r>
            <a:r>
              <a:rPr lang="en-US" dirty="0">
                <a:ea typeface="+mn-lt"/>
                <a:cs typeface="+mn-lt"/>
              </a:rPr>
              <a:t>: Use safety glasses, gloves, and hearing protection as required.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Maintain Equipment</a:t>
            </a:r>
            <a:r>
              <a:rPr lang="en-US" dirty="0">
                <a:ea typeface="+mn-lt"/>
                <a:cs typeface="+mn-lt"/>
              </a:rPr>
              <a:t>: Regularly inspect and repair tools and machines to avoid malfunctions.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Keep Workspace Clean</a:t>
            </a:r>
            <a:r>
              <a:rPr lang="en-US" dirty="0">
                <a:ea typeface="+mn-lt"/>
                <a:cs typeface="+mn-lt"/>
              </a:rPr>
              <a:t>: Remove clutter, spilled liquids, and sharp debris to prevent slips and injuries.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Follow Procedures</a:t>
            </a:r>
            <a:r>
              <a:rPr lang="en-US" dirty="0">
                <a:ea typeface="+mn-lt"/>
                <a:cs typeface="+mn-lt"/>
              </a:rPr>
              <a:t>: Never skip steps or take shortcuts—use all guards, shut-off switches, and follow manuals.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Report Hazards</a:t>
            </a:r>
            <a:r>
              <a:rPr lang="en-US" dirty="0">
                <a:ea typeface="+mn-lt"/>
                <a:cs typeface="+mn-lt"/>
              </a:rPr>
              <a:t>: Notify your instructor or supervisor if something seems unsafe.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6001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E47E8-B028-393B-2A76-CA730BDB91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3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43F59-8230-EDF1-BA6F-F3E2B36C51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What is PPE and why is it important?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Name two common hazards in an ag mechanics lab.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What should you do before using a piece of equipment?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3457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27D62-904A-9794-8901-8DE39E388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DF77B-80BC-CEEA-8705-C93DC7CD2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Tools and Fasteners Used in Agriculture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7EFCB5-18E5-6126-F6ED-0209E9E172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Unit 6 Lesson 4</a:t>
            </a:r>
          </a:p>
        </p:txBody>
      </p:sp>
    </p:spTree>
    <p:extLst>
      <p:ext uri="{BB962C8B-B14F-4D97-AF65-F5344CB8AC3E}">
        <p14:creationId xmlns:p14="http://schemas.microsoft.com/office/powerpoint/2010/main" val="10054326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C1C66-3EFE-276B-4B87-0E177A5CD4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4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F290F-D62B-0F39-12C6-05DE0D54B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Identify common hand and power tools used in agricultural settings.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Understand the purpose and types of fasteners.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Demonstrate proper handling and storage of tools.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4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2CFCF-88CB-D542-10EB-88BF9B7A6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1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5E3A7-4B9C-5AF5-23CC-47A452FF4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1700" dirty="0"/>
              <a:t>Identify major types of machinery used in crop and livestock production.</a:t>
            </a:r>
          </a:p>
          <a:p>
            <a:r>
              <a:rPr lang="en-US" sz="1700" dirty="0"/>
              <a:t>Explain how different machines improve efficiency and productivity.</a:t>
            </a:r>
          </a:p>
          <a:p>
            <a:r>
              <a:rPr lang="en-US" sz="1700" dirty="0"/>
              <a:t>Compare machinery used for planting, harvesting, and animal 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38407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444A7-7D8F-C600-9E4D-3220545EA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Hand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5FB4D4-1AE3-1001-4F8A-F575CAD3BB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Wrenches, screwdrivers, pliers, hammers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Used for repair, construction, and adjustments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2217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A4105-133D-6BEE-2759-6563B670F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204E1-E90C-0644-94B0-BADED0CE9E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Drills, saws, grinders, impact drivers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Must be used with caution and proper training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658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9E716-82CD-0EA8-D6CA-F71C5C5E9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Fasteners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17D33-1783-DB6F-0FF9-25D8F018E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Nails</a:t>
            </a:r>
            <a:r>
              <a:rPr lang="en-US" dirty="0">
                <a:ea typeface="+mn-lt"/>
                <a:cs typeface="+mn-lt"/>
              </a:rPr>
              <a:t>: Used for wood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Screws</a:t>
            </a:r>
            <a:r>
              <a:rPr lang="en-US" dirty="0">
                <a:ea typeface="+mn-lt"/>
                <a:cs typeface="+mn-lt"/>
              </a:rPr>
              <a:t>: For tight holds in wood or metal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Bolts and Nuts</a:t>
            </a:r>
            <a:r>
              <a:rPr lang="en-US" dirty="0">
                <a:ea typeface="+mn-lt"/>
                <a:cs typeface="+mn-lt"/>
              </a:rPr>
              <a:t>: Secure heavy loads</a:t>
            </a:r>
            <a:endParaRPr lang="en-US" dirty="0"/>
          </a:p>
          <a:p>
            <a:r>
              <a:rPr lang="en-US" b="1" dirty="0">
                <a:ea typeface="+mn-lt"/>
                <a:cs typeface="+mn-lt"/>
              </a:rPr>
              <a:t>Washers</a:t>
            </a:r>
            <a:r>
              <a:rPr lang="en-US" dirty="0">
                <a:ea typeface="+mn-lt"/>
                <a:cs typeface="+mn-lt"/>
              </a:rPr>
              <a:t>: Distribute force and prevent loosening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6476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11510-02D7-462D-213F-4681E5648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Tool Safety and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8D8FA-C86B-EDA1-BE68-63EE569794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Clean tools after use and return them to their proper place</a:t>
            </a:r>
          </a:p>
          <a:p>
            <a:r>
              <a:rPr lang="en-US" dirty="0">
                <a:ea typeface="+mn-lt"/>
                <a:cs typeface="+mn-lt"/>
              </a:rPr>
              <a:t>Inspect tools regularly for damage</a:t>
            </a:r>
            <a:endParaRPr lang="en-US">
              <a:ea typeface="+mn-lt"/>
              <a:cs typeface="+mn-lt"/>
            </a:endParaRPr>
          </a:p>
          <a:p>
            <a:r>
              <a:rPr lang="en-US" dirty="0">
                <a:ea typeface="+mn-lt"/>
                <a:cs typeface="+mn-lt"/>
              </a:rPr>
              <a:t>Store tools in dry, secure areas to prevent rust or injury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376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189C4-42EB-BD6A-6AE6-3A16D4ED4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Own Toolbox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E18FB-4DC4-3D12-9D6C-C45ABE758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Name two common hand tools and their uses.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What are bolts used for?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Why is proper tool storage important?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2499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BDD84-2C40-52B3-D6A4-F7FBE6C58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A3FF4-271C-D36F-83D2-715647EDBB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+mn-lt"/>
                <a:cs typeface="+mn-lt"/>
              </a:rPr>
              <a:t>Name two common hand tools and their uses.</a:t>
            </a:r>
            <a:endParaRPr lang="en-US"/>
          </a:p>
          <a:p>
            <a:r>
              <a:rPr lang="en-US">
                <a:ea typeface="+mn-lt"/>
                <a:cs typeface="+mn-lt"/>
              </a:rPr>
              <a:t>What are bolts used for?</a:t>
            </a:r>
            <a:endParaRPr lang="en-US"/>
          </a:p>
          <a:p>
            <a:r>
              <a:rPr lang="en-US">
                <a:ea typeface="+mn-lt"/>
                <a:cs typeface="+mn-lt"/>
              </a:rPr>
              <a:t>Why is proper tool storage important?</a:t>
            </a:r>
            <a:endParaRPr lang="en-US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84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3804C-15C1-FAFB-FB2C-500D5BABB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Agricultural Machinery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B05FB-222D-BC91-54BC-7C41D16DC7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Tools, implements, vehicles, equipment, and other machines used in agriculture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Makes work on farms more efficient, less time consuming, less labor intensive</a:t>
            </a:r>
          </a:p>
          <a:p>
            <a:r>
              <a:rPr lang="en-US" dirty="0">
                <a:ea typeface="+mn-lt"/>
                <a:cs typeface="+mn-lt"/>
              </a:rPr>
              <a:t>Tractors, combines, balers, plows, seed drills, sprayers, and feeding equipment, trucks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69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4E105-E9E8-EB75-4461-45CEE1A1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4B5C6-309B-369A-587D-371A17EA1C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Tractors</a:t>
            </a:r>
          </a:p>
          <a:p>
            <a:pPr lvl="1"/>
            <a:r>
              <a:rPr lang="en-US" dirty="0">
                <a:ea typeface="+mn-lt"/>
                <a:cs typeface="+mn-lt"/>
              </a:rPr>
              <a:t>Important and versatile machine</a:t>
            </a:r>
          </a:p>
          <a:p>
            <a:pPr lvl="1"/>
            <a:r>
              <a:rPr lang="en-US" dirty="0">
                <a:ea typeface="+mn-lt"/>
                <a:cs typeface="+mn-lt"/>
              </a:rPr>
              <a:t>Used for pulling and lifting, powering implements and transportation</a:t>
            </a:r>
          </a:p>
          <a:p>
            <a:pPr lvl="2"/>
            <a:r>
              <a:rPr lang="en-US" dirty="0">
                <a:ea typeface="+mn-lt"/>
                <a:cs typeface="+mn-lt"/>
              </a:rPr>
              <a:t>Implements are attachment that serve a purpose</a:t>
            </a:r>
          </a:p>
          <a:p>
            <a:pPr lvl="2"/>
            <a:r>
              <a:rPr lang="en-US" dirty="0">
                <a:ea typeface="+mn-lt"/>
                <a:cs typeface="+mn-lt"/>
              </a:rPr>
              <a:t>Implements can include loaders, tillers, box blades, diggers, cutters, backhoes</a:t>
            </a:r>
            <a:endParaRPr lang="en-US" dirty="0"/>
          </a:p>
          <a:p>
            <a:r>
              <a:rPr lang="en-US" dirty="0"/>
              <a:t>UTVs, ATVs</a:t>
            </a:r>
          </a:p>
          <a:p>
            <a:pPr lvl="1"/>
            <a:r>
              <a:rPr lang="en-US" dirty="0"/>
              <a:t>Small, powered vehicles used for transportation and hauling small equipment</a:t>
            </a:r>
          </a:p>
          <a:p>
            <a:r>
              <a:rPr lang="en-US" dirty="0"/>
              <a:t>Trucks and Trailers</a:t>
            </a:r>
          </a:p>
          <a:p>
            <a:pPr lvl="1"/>
            <a:r>
              <a:rPr lang="en-US" dirty="0"/>
              <a:t>Used for transportation and hauling larger equipment, feed, etc.</a:t>
            </a:r>
          </a:p>
        </p:txBody>
      </p:sp>
    </p:spTree>
    <p:extLst>
      <p:ext uri="{BB962C8B-B14F-4D97-AF65-F5344CB8AC3E}">
        <p14:creationId xmlns:p14="http://schemas.microsoft.com/office/powerpoint/2010/main" val="3717108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8B1A3-C72A-D3D4-ED8A-EE90882EB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Machinery for Crop Production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41722-1959-138E-00A6-C1A0617C46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1" dirty="0">
                <a:ea typeface="+mn-lt"/>
                <a:cs typeface="+mn-lt"/>
              </a:rPr>
              <a:t>Planting Equipment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Equipment used to plant crops</a:t>
            </a:r>
            <a:endParaRPr lang="en-US" b="1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Tillage Equipment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Equipment used to dig into and  break up soil</a:t>
            </a:r>
            <a:endParaRPr lang="en-US" b="1" dirty="0">
              <a:ea typeface="+mn-lt"/>
              <a:cs typeface="+mn-lt"/>
            </a:endParaRPr>
          </a:p>
          <a:p>
            <a:r>
              <a:rPr lang="en-US" b="1" dirty="0">
                <a:ea typeface="+mn-lt"/>
                <a:cs typeface="+mn-lt"/>
              </a:rPr>
              <a:t>Harvesting Equipment</a:t>
            </a:r>
            <a:endParaRPr lang="en-US" dirty="0">
              <a:ea typeface="+mn-lt"/>
              <a:cs typeface="+mn-lt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Equipment used to remove and gather a mature plant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823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30686-02B4-980A-DCBD-78CF7824F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Planting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FCE600-8756-6E1F-C56D-9E41D039A3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dirty="0"/>
              <a:t>Seed drills</a:t>
            </a:r>
          </a:p>
          <a:p>
            <a:pPr lvl="1"/>
            <a:r>
              <a:rPr lang="en-US" dirty="0">
                <a:ea typeface="+mn-lt"/>
                <a:cs typeface="+mn-lt"/>
              </a:rPr>
              <a:t>Used for small grains like wheat</a:t>
            </a:r>
          </a:p>
          <a:p>
            <a:pPr lvl="1"/>
            <a:r>
              <a:rPr lang="en-US" dirty="0"/>
              <a:t>Places seeds at correct depth and spacing</a:t>
            </a:r>
          </a:p>
          <a:p>
            <a:pPr lvl="1"/>
            <a:r>
              <a:rPr lang="en-US" dirty="0"/>
              <a:t>Tractor-pulled</a:t>
            </a:r>
          </a:p>
          <a:p>
            <a:r>
              <a:rPr lang="en-US" dirty="0"/>
              <a:t>Row planters</a:t>
            </a:r>
          </a:p>
          <a:p>
            <a:pPr lvl="1"/>
            <a:r>
              <a:rPr lang="en-US" dirty="0"/>
              <a:t>Used for larger row crops like corn</a:t>
            </a:r>
          </a:p>
          <a:p>
            <a:pPr lvl="1"/>
            <a:r>
              <a:rPr lang="en-US" dirty="0"/>
              <a:t>Creates rows that precisely plant the seed</a:t>
            </a:r>
          </a:p>
          <a:p>
            <a:r>
              <a:rPr lang="en-US" dirty="0"/>
              <a:t>Air seeders</a:t>
            </a:r>
          </a:p>
          <a:p>
            <a:pPr lvl="1"/>
            <a:r>
              <a:rPr lang="en-US" dirty="0">
                <a:ea typeface="+mn-lt"/>
                <a:cs typeface="+mn-lt"/>
              </a:rPr>
              <a:t>Smaller seeds like wheat, canola</a:t>
            </a:r>
          </a:p>
          <a:p>
            <a:pPr lvl="1"/>
            <a:r>
              <a:rPr lang="en-US" dirty="0"/>
              <a:t>Can be used in no-till operations; increased speed</a:t>
            </a:r>
          </a:p>
          <a:p>
            <a:pPr lvl="1"/>
            <a:r>
              <a:rPr lang="en-US" dirty="0"/>
              <a:t>Uses air to put seeds in soil</a:t>
            </a:r>
          </a:p>
          <a:p>
            <a:r>
              <a:rPr lang="en-US" dirty="0"/>
              <a:t>Transplanters</a:t>
            </a:r>
          </a:p>
          <a:p>
            <a:pPr lvl="1"/>
            <a:r>
              <a:rPr lang="en-US" dirty="0"/>
              <a:t>Best for transplanting vegetable and specialty crops</a:t>
            </a:r>
          </a:p>
          <a:p>
            <a:pPr lvl="1"/>
            <a:r>
              <a:rPr lang="en-US" dirty="0"/>
              <a:t>Requires less labor than hand planting; increases speed of planting</a:t>
            </a:r>
          </a:p>
        </p:txBody>
      </p:sp>
    </p:spTree>
    <p:extLst>
      <p:ext uri="{BB962C8B-B14F-4D97-AF65-F5344CB8AC3E}">
        <p14:creationId xmlns:p14="http://schemas.microsoft.com/office/powerpoint/2010/main" val="532961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E4EC9-E95C-E656-16B5-D76FE6C5C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Tillage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4630E-D97B-3FDA-BC99-EF391A542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Tillage</a:t>
            </a:r>
          </a:p>
          <a:p>
            <a:pPr lvl="1"/>
            <a:r>
              <a:rPr lang="en-US" dirty="0">
                <a:ea typeface="+mn-lt"/>
                <a:cs typeface="+mn-lt"/>
              </a:rPr>
              <a:t>Preparing the soil by removing weeds, mixing in amendments when necessary, and loosening it</a:t>
            </a:r>
            <a:endParaRPr lang="en-US" dirty="0"/>
          </a:p>
          <a:p>
            <a:r>
              <a:rPr lang="en-US" dirty="0"/>
              <a:t>Equipment includes:</a:t>
            </a:r>
          </a:p>
          <a:p>
            <a:pPr lvl="1"/>
            <a:r>
              <a:rPr lang="en-US" dirty="0"/>
              <a:t>Plows -  cuts furrows in the soil; turns soil over</a:t>
            </a:r>
          </a:p>
          <a:p>
            <a:pPr lvl="1"/>
            <a:r>
              <a:rPr lang="en-US" dirty="0"/>
              <a:t>Subsoiler- breaks up soil at deeper depths then a plow</a:t>
            </a:r>
          </a:p>
          <a:p>
            <a:pPr lvl="1"/>
            <a:r>
              <a:rPr lang="en-US" dirty="0"/>
              <a:t>Harrow – breaks up clumps of soil and levels ground after plowing</a:t>
            </a:r>
          </a:p>
          <a:p>
            <a:pPr lvl="1"/>
            <a:r>
              <a:rPr lang="en-US" dirty="0"/>
              <a:t>Cultivator – breaks up, stirs soil; aerates soil, controls weeds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799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809AF-E7A2-84E7-4133-49852AC42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Harvesting Equipment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F03D8-3578-6E78-A85D-3239F5F2A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ea typeface="+mn-lt"/>
                <a:cs typeface="+mn-lt"/>
              </a:rPr>
              <a:t>Harvesting</a:t>
            </a:r>
          </a:p>
          <a:p>
            <a:pPr lvl="1"/>
            <a:r>
              <a:rPr lang="en-US" dirty="0">
                <a:ea typeface="+mn-lt"/>
                <a:cs typeface="+mn-lt"/>
              </a:rPr>
              <a:t>Removing and gathering a mature crop's useful parts</a:t>
            </a:r>
            <a:endParaRPr lang="en-US" dirty="0"/>
          </a:p>
          <a:p>
            <a:pPr lvl="2"/>
            <a:r>
              <a:rPr lang="en-US" dirty="0"/>
              <a:t>Crops require different equipment</a:t>
            </a:r>
          </a:p>
          <a:p>
            <a:r>
              <a:rPr lang="en-US" dirty="0"/>
              <a:t>Harvesting equipment includes:</a:t>
            </a:r>
          </a:p>
          <a:p>
            <a:pPr lvl="1"/>
            <a:r>
              <a:rPr lang="en-US" dirty="0">
                <a:ea typeface="+mn-lt"/>
                <a:cs typeface="+mn-lt"/>
              </a:rPr>
              <a:t>Combines</a:t>
            </a:r>
          </a:p>
          <a:p>
            <a:pPr lvl="2"/>
            <a:r>
              <a:rPr lang="en-US" dirty="0">
                <a:ea typeface="+mn-lt"/>
                <a:cs typeface="+mn-lt"/>
              </a:rPr>
              <a:t>Cuts, threshes, separates chaff and debris in one machine</a:t>
            </a:r>
          </a:p>
          <a:p>
            <a:pPr lvl="2"/>
            <a:r>
              <a:rPr lang="en-US" dirty="0">
                <a:ea typeface="+mn-lt"/>
                <a:cs typeface="+mn-lt"/>
              </a:rPr>
              <a:t>Used for grain and seed crops like wheat, corn,  and soybeans</a:t>
            </a:r>
            <a:endParaRPr lang="en-US" dirty="0"/>
          </a:p>
          <a:p>
            <a:pPr lvl="1"/>
            <a:r>
              <a:rPr lang="en-US" dirty="0"/>
              <a:t>Cotton picker</a:t>
            </a:r>
          </a:p>
          <a:p>
            <a:pPr lvl="2"/>
            <a:r>
              <a:rPr lang="en-US" dirty="0"/>
              <a:t>Removes  cotton from bolls</a:t>
            </a:r>
          </a:p>
          <a:p>
            <a:pPr lvl="1"/>
            <a:r>
              <a:rPr lang="en-US" dirty="0"/>
              <a:t>Forage harvesters</a:t>
            </a:r>
          </a:p>
          <a:p>
            <a:pPr lvl="2"/>
            <a:r>
              <a:rPr lang="en-US" dirty="0"/>
              <a:t>Cuts, chops forage crops for silage</a:t>
            </a:r>
          </a:p>
          <a:p>
            <a:pPr lvl="1"/>
            <a:r>
              <a:rPr lang="en-US" dirty="0"/>
              <a:t>Baler</a:t>
            </a:r>
          </a:p>
          <a:p>
            <a:pPr lvl="2"/>
            <a:r>
              <a:rPr lang="en-US" dirty="0"/>
              <a:t>Compresses cut and raked hay into bales</a:t>
            </a:r>
          </a:p>
          <a:p>
            <a:pPr lvl="2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768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57DC9334779F4484B1DE211734260A" ma:contentTypeVersion="18" ma:contentTypeDescription="Create a new document." ma:contentTypeScope="" ma:versionID="1046ba5904619e4fe80067ebfc436557">
  <xsd:schema xmlns:xsd="http://www.w3.org/2001/XMLSchema" xmlns:xs="http://www.w3.org/2001/XMLSchema" xmlns:p="http://schemas.microsoft.com/office/2006/metadata/properties" xmlns:ns1="http://schemas.microsoft.com/sharepoint/v3" xmlns:ns2="3d332c68-577e-4284-b32e-25afa46c4d78" xmlns:ns3="3fe9b475-31be-4736-a2a6-b3ae63264f59" targetNamespace="http://schemas.microsoft.com/office/2006/metadata/properties" ma:root="true" ma:fieldsID="9cc30df75da10eabeb24660ab309de85" ns1:_="" ns2:_="" ns3:_="">
    <xsd:import namespace="http://schemas.microsoft.com/sharepoint/v3"/>
    <xsd:import namespace="3d332c68-577e-4284-b32e-25afa46c4d78"/>
    <xsd:import namespace="3fe9b475-31be-4736-a2a6-b3ae63264f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332c68-577e-4284-b32e-25afa46c4d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d309bf2f-0431-460d-a93a-990d633b9c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9b475-31be-4736-a2a6-b3ae63264f5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5b9dfa9-da1e-4cdf-9d25-703e8f1d0098}" ma:internalName="TaxCatchAll" ma:showField="CatchAllData" ma:web="3fe9b475-31be-4736-a2a6-b3ae63264f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3fe9b475-31be-4736-a2a6-b3ae63264f59" xsi:nil="true"/>
    <_ip_UnifiedCompliancePolicyProperties xmlns="http://schemas.microsoft.com/sharepoint/v3" xsi:nil="true"/>
    <lcf76f155ced4ddcb4097134ff3c332f xmlns="3d332c68-577e-4284-b32e-25afa46c4d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95A940D-5F5C-4507-A4E6-BE7F267D3D9D}"/>
</file>

<file path=customXml/itemProps2.xml><?xml version="1.0" encoding="utf-8"?>
<ds:datastoreItem xmlns:ds="http://schemas.openxmlformats.org/officeDocument/2006/customXml" ds:itemID="{1E793E3F-F305-4C5D-97BC-4E4C5D1B6F11}"/>
</file>

<file path=customXml/itemProps3.xml><?xml version="1.0" encoding="utf-8"?>
<ds:datastoreItem xmlns:ds="http://schemas.openxmlformats.org/officeDocument/2006/customXml" ds:itemID="{89F268A6-3DB4-479C-9810-9F3D5D52BC31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Orientation to Agriculture in Society</vt:lpstr>
      <vt:lpstr>Agronomic and Livestock Machinery and Equipment</vt:lpstr>
      <vt:lpstr>Lesson 1 Objectives</vt:lpstr>
      <vt:lpstr>Introduction to Agricultural Machinery</vt:lpstr>
      <vt:lpstr>General Equipment</vt:lpstr>
      <vt:lpstr>Machinery for Crop Production</vt:lpstr>
      <vt:lpstr>Planting Equipment</vt:lpstr>
      <vt:lpstr>Tillage Equipment</vt:lpstr>
      <vt:lpstr>Harvesting Equipment</vt:lpstr>
      <vt:lpstr>Machinery for Livestock Operations</vt:lpstr>
      <vt:lpstr>Lesson 1 Review</vt:lpstr>
      <vt:lpstr>Emerging Technologies in Agriculture</vt:lpstr>
      <vt:lpstr>Lesson 2 Objectives</vt:lpstr>
      <vt:lpstr>Precision Agriculture</vt:lpstr>
      <vt:lpstr>Precision Agriculture Tools and Technologies</vt:lpstr>
      <vt:lpstr>Drones in Agriculture</vt:lpstr>
      <vt:lpstr>Farming Smarter</vt:lpstr>
      <vt:lpstr>Benefits and Limitations of Emerging Technologies</vt:lpstr>
      <vt:lpstr>Lesson 2 Review Questions</vt:lpstr>
      <vt:lpstr>Safety in an Agricultural Power, Structural, and Technical Laboratory</vt:lpstr>
      <vt:lpstr>Lesson 3 Objectives</vt:lpstr>
      <vt:lpstr>Common Hazards</vt:lpstr>
      <vt:lpstr>Personal Protective Equipment (PPE)</vt:lpstr>
      <vt:lpstr>General Safety Procedures</vt:lpstr>
      <vt:lpstr>General Safety Procedures</vt:lpstr>
      <vt:lpstr>Preventing Common Hazards</vt:lpstr>
      <vt:lpstr>Lesson 3 Review</vt:lpstr>
      <vt:lpstr>Common Tools and Fasteners Used in Agriculture</vt:lpstr>
      <vt:lpstr>Lesson 4 Objectives</vt:lpstr>
      <vt:lpstr>Common Hand Tools</vt:lpstr>
      <vt:lpstr>Power Tools</vt:lpstr>
      <vt:lpstr>Fasteners</vt:lpstr>
      <vt:lpstr>Tool Safety and Storage</vt:lpstr>
      <vt:lpstr>Your Own Toolbox</vt:lpstr>
      <vt:lpstr>Lesson 4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541</cp:revision>
  <dcterms:created xsi:type="dcterms:W3CDTF">2025-07-04T17:53:45Z</dcterms:created>
  <dcterms:modified xsi:type="dcterms:W3CDTF">2025-07-08T18:41:23Z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0x0101002A57DC9334779F4484B1DE211734260A</vt:lpwstr>
  </property>
</Properties>
</file>