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345" r:id="rId6"/>
    <p:sldId id="347" r:id="rId7"/>
    <p:sldId id="346" r:id="rId8"/>
    <p:sldId id="348" r:id="rId9"/>
    <p:sldId id="349" r:id="rId10"/>
    <p:sldId id="259" r:id="rId11"/>
    <p:sldId id="261" r:id="rId12"/>
    <p:sldId id="262" r:id="rId13"/>
    <p:sldId id="263" r:id="rId14"/>
    <p:sldId id="273" r:id="rId15"/>
    <p:sldId id="271" r:id="rId16"/>
    <p:sldId id="310" r:id="rId17"/>
    <p:sldId id="270" r:id="rId18"/>
    <p:sldId id="277" r:id="rId19"/>
    <p:sldId id="276" r:id="rId20"/>
    <p:sldId id="275" r:id="rId21"/>
    <p:sldId id="274" r:id="rId22"/>
    <p:sldId id="281" r:id="rId23"/>
    <p:sldId id="279" r:id="rId24"/>
    <p:sldId id="285" r:id="rId25"/>
    <p:sldId id="368" r:id="rId26"/>
    <p:sldId id="278" r:id="rId27"/>
    <p:sldId id="367" r:id="rId28"/>
    <p:sldId id="284" r:id="rId29"/>
    <p:sldId id="283" r:id="rId30"/>
    <p:sldId id="282" r:id="rId31"/>
    <p:sldId id="311" r:id="rId32"/>
    <p:sldId id="312" r:id="rId33"/>
    <p:sldId id="289" r:id="rId34"/>
    <p:sldId id="319" r:id="rId35"/>
    <p:sldId id="287" r:id="rId36"/>
    <p:sldId id="313" r:id="rId37"/>
    <p:sldId id="352" r:id="rId38"/>
    <p:sldId id="314" r:id="rId39"/>
    <p:sldId id="353" r:id="rId40"/>
    <p:sldId id="315" r:id="rId41"/>
    <p:sldId id="354" r:id="rId42"/>
    <p:sldId id="316" r:id="rId43"/>
    <p:sldId id="355" r:id="rId44"/>
    <p:sldId id="317" r:id="rId45"/>
    <p:sldId id="358" r:id="rId46"/>
    <p:sldId id="350" r:id="rId47"/>
    <p:sldId id="356" r:id="rId48"/>
    <p:sldId id="351" r:id="rId49"/>
    <p:sldId id="357" r:id="rId50"/>
    <p:sldId id="318" r:id="rId51"/>
    <p:sldId id="359" r:id="rId52"/>
    <p:sldId id="288" r:id="rId53"/>
    <p:sldId id="293" r:id="rId54"/>
    <p:sldId id="292" r:id="rId55"/>
    <p:sldId id="291" r:id="rId56"/>
    <p:sldId id="320" r:id="rId57"/>
    <p:sldId id="290" r:id="rId58"/>
    <p:sldId id="297" r:id="rId59"/>
    <p:sldId id="295" r:id="rId60"/>
    <p:sldId id="294" r:id="rId61"/>
    <p:sldId id="301" r:id="rId62"/>
    <p:sldId id="300" r:id="rId63"/>
    <p:sldId id="299" r:id="rId64"/>
    <p:sldId id="360" r:id="rId65"/>
    <p:sldId id="298" r:id="rId66"/>
    <p:sldId id="305" r:id="rId67"/>
    <p:sldId id="303" r:id="rId68"/>
    <p:sldId id="324" r:id="rId69"/>
    <p:sldId id="323" r:id="rId70"/>
    <p:sldId id="322" r:id="rId71"/>
    <p:sldId id="321" r:id="rId72"/>
    <p:sldId id="337" r:id="rId73"/>
    <p:sldId id="328" r:id="rId74"/>
    <p:sldId id="327" r:id="rId75"/>
    <p:sldId id="326" r:id="rId76"/>
    <p:sldId id="329" r:id="rId77"/>
    <p:sldId id="336" r:id="rId78"/>
    <p:sldId id="361" r:id="rId79"/>
    <p:sldId id="335" r:id="rId80"/>
    <p:sldId id="362" r:id="rId81"/>
    <p:sldId id="338" r:id="rId82"/>
    <p:sldId id="363" r:id="rId83"/>
    <p:sldId id="339" r:id="rId84"/>
    <p:sldId id="365" r:id="rId85"/>
    <p:sldId id="334" r:id="rId86"/>
    <p:sldId id="364" r:id="rId87"/>
    <p:sldId id="302" r:id="rId88"/>
    <p:sldId id="340" r:id="rId89"/>
    <p:sldId id="309" r:id="rId90"/>
    <p:sldId id="308" r:id="rId91"/>
    <p:sldId id="306" r:id="rId92"/>
    <p:sldId id="342" r:id="rId93"/>
    <p:sldId id="366" r:id="rId94"/>
    <p:sldId id="343" r:id="rId95"/>
    <p:sldId id="344" r:id="rId9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7C6041-7B39-4EAA-8BFA-607CEF901FBC}" v="8453" dt="2025-07-04T15:55:19.0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customXml" Target="../customXml/item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heme" Target="theme/theme1.xml"/><Relationship Id="rId10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presProps" Target="presProps.xml"/><Relationship Id="rId104" Type="http://schemas.openxmlformats.org/officeDocument/2006/relationships/customXml" Target="../customXml/item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viewProps" Target="viewProps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Orientation to Agriculture in Society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5: Natural Resources in Agriculture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98016-498F-9A8B-6857-E0EE5204B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Nonrenewable 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6D1F9-2860-EB04-B36E-3023067D3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ea typeface="+mn-lt"/>
                <a:cs typeface="+mn-lt"/>
              </a:rPr>
              <a:t>Found in </a:t>
            </a:r>
            <a:r>
              <a:rPr lang="en-US" sz="3600" b="1" dirty="0">
                <a:ea typeface="+mn-lt"/>
                <a:cs typeface="+mn-lt"/>
              </a:rPr>
              <a:t>limited</a:t>
            </a:r>
            <a:r>
              <a:rPr lang="en-US" sz="3600" dirty="0">
                <a:ea typeface="+mn-lt"/>
                <a:cs typeface="+mn-lt"/>
              </a:rPr>
              <a:t> supply and take million of years to form</a:t>
            </a:r>
          </a:p>
          <a:p>
            <a:r>
              <a:rPr lang="en-US" sz="3600" dirty="0">
                <a:ea typeface="+mn-lt"/>
                <a:cs typeface="+mn-lt"/>
              </a:rPr>
              <a:t>Oklahoma is rich in </a:t>
            </a:r>
            <a:r>
              <a:rPr lang="en-US" sz="3600" b="1" dirty="0">
                <a:ea typeface="+mn-lt"/>
                <a:cs typeface="+mn-lt"/>
              </a:rPr>
              <a:t>nonrenewable </a:t>
            </a:r>
            <a:r>
              <a:rPr lang="en-US" sz="3600" dirty="0">
                <a:ea typeface="+mn-lt"/>
                <a:cs typeface="+mn-lt"/>
              </a:rPr>
              <a:t>energy</a:t>
            </a:r>
            <a:r>
              <a:rPr lang="en-US" sz="3600" b="1" dirty="0">
                <a:ea typeface="+mn-lt"/>
                <a:cs typeface="+mn-lt"/>
              </a:rPr>
              <a:t> </a:t>
            </a:r>
            <a:r>
              <a:rPr lang="en-US" sz="3600" dirty="0">
                <a:ea typeface="+mn-lt"/>
                <a:cs typeface="+mn-lt"/>
              </a:rPr>
              <a:t>sources, especially </a:t>
            </a:r>
            <a:r>
              <a:rPr lang="en-US" sz="3600" b="1" dirty="0">
                <a:ea typeface="+mn-lt"/>
                <a:cs typeface="+mn-lt"/>
              </a:rPr>
              <a:t>fossil fuels</a:t>
            </a:r>
            <a:r>
              <a:rPr lang="en-US" sz="3600" dirty="0">
                <a:ea typeface="+mn-lt"/>
                <a:cs typeface="+mn-lt"/>
              </a:rPr>
              <a:t>:</a:t>
            </a:r>
          </a:p>
          <a:p>
            <a:pPr lvl="1"/>
            <a:r>
              <a:rPr lang="en-US" sz="3600" dirty="0">
                <a:ea typeface="+mn-lt"/>
                <a:cs typeface="+mn-lt"/>
              </a:rPr>
              <a:t>Natural Gas</a:t>
            </a:r>
          </a:p>
          <a:p>
            <a:pPr lvl="1"/>
            <a:r>
              <a:rPr lang="en-US" sz="3600" dirty="0">
                <a:ea typeface="+mn-lt"/>
                <a:cs typeface="+mn-lt"/>
              </a:rPr>
              <a:t>Petroleum</a:t>
            </a:r>
          </a:p>
          <a:p>
            <a:pPr lvl="1"/>
            <a:r>
              <a:rPr lang="en-US" sz="3600" dirty="0">
                <a:ea typeface="+mn-lt"/>
                <a:cs typeface="+mn-lt"/>
              </a:rPr>
              <a:t>Coal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99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8C394-F36A-0D8C-3881-49B031A40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Petroleum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95E6C-CC68-61EC-36A0-594F2F126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Flammable </a:t>
            </a:r>
            <a:r>
              <a:rPr lang="en-US" b="1" dirty="0">
                <a:ea typeface="+mn-lt"/>
                <a:cs typeface="+mn-lt"/>
              </a:rPr>
              <a:t>liquid</a:t>
            </a:r>
          </a:p>
          <a:p>
            <a:pPr lvl="1"/>
            <a:r>
              <a:rPr lang="en-US" dirty="0">
                <a:ea typeface="+mn-lt"/>
                <a:cs typeface="+mn-lt"/>
              </a:rPr>
              <a:t>Complex hydrocarbon structure with high </a:t>
            </a:r>
            <a:r>
              <a:rPr lang="en-US" b="1" dirty="0">
                <a:ea typeface="+mn-lt"/>
                <a:cs typeface="+mn-lt"/>
              </a:rPr>
              <a:t>energy</a:t>
            </a:r>
            <a:r>
              <a:rPr lang="en-US" dirty="0">
                <a:ea typeface="+mn-lt"/>
                <a:cs typeface="+mn-lt"/>
              </a:rPr>
              <a:t> output</a:t>
            </a:r>
          </a:p>
          <a:p>
            <a:r>
              <a:rPr lang="en-US" dirty="0">
                <a:ea typeface="+mn-lt"/>
                <a:cs typeface="+mn-lt"/>
              </a:rPr>
              <a:t>Petroleum is processed and refined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Can turn into products like </a:t>
            </a:r>
            <a:r>
              <a:rPr lang="en-US" b="1" dirty="0">
                <a:ea typeface="+mn-lt"/>
                <a:cs typeface="+mn-lt"/>
              </a:rPr>
              <a:t>fuel</a:t>
            </a:r>
            <a:r>
              <a:rPr lang="en-US" dirty="0">
                <a:ea typeface="+mn-lt"/>
                <a:cs typeface="+mn-lt"/>
              </a:rPr>
              <a:t>, plastics, </a:t>
            </a:r>
            <a:r>
              <a:rPr lang="en-US" b="1" dirty="0">
                <a:ea typeface="+mn-lt"/>
                <a:cs typeface="+mn-lt"/>
              </a:rPr>
              <a:t>asphalt</a:t>
            </a:r>
            <a:r>
              <a:rPr lang="en-US" dirty="0">
                <a:ea typeface="+mn-lt"/>
                <a:cs typeface="+mn-lt"/>
              </a:rPr>
              <a:t>, and even crayons</a:t>
            </a:r>
            <a:endParaRPr lang="en-US" dirty="0"/>
          </a:p>
          <a:p>
            <a:r>
              <a:rPr lang="en-US" dirty="0"/>
              <a:t>Oklahoma is a top </a:t>
            </a:r>
            <a:r>
              <a:rPr lang="en-US" b="1" dirty="0"/>
              <a:t>10</a:t>
            </a:r>
            <a:r>
              <a:rPr lang="en-US" dirty="0"/>
              <a:t> oil-producing state</a:t>
            </a:r>
          </a:p>
          <a:p>
            <a:pPr lvl="1"/>
            <a:r>
              <a:rPr lang="en-US" b="1" dirty="0"/>
              <a:t>157</a:t>
            </a:r>
            <a:r>
              <a:rPr lang="en-US" dirty="0"/>
              <a:t> million barrels of crude oil produced in 2023</a:t>
            </a:r>
          </a:p>
          <a:p>
            <a:pPr lvl="1"/>
            <a:r>
              <a:rPr lang="en-US" b="1" dirty="0"/>
              <a:t>70,000</a:t>
            </a:r>
            <a:r>
              <a:rPr lang="en-US" dirty="0"/>
              <a:t> active wells</a:t>
            </a:r>
          </a:p>
          <a:p>
            <a:pPr lvl="1"/>
            <a:r>
              <a:rPr lang="en-US" dirty="0"/>
              <a:t>322,000 </a:t>
            </a:r>
            <a:r>
              <a:rPr lang="en-US" b="1" dirty="0"/>
              <a:t>jobs</a:t>
            </a:r>
          </a:p>
        </p:txBody>
      </p:sp>
    </p:spTree>
    <p:extLst>
      <p:ext uri="{BB962C8B-B14F-4D97-AF65-F5344CB8AC3E}">
        <p14:creationId xmlns:p14="http://schemas.microsoft.com/office/powerpoint/2010/main" val="1935185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74D1E-B980-E501-734F-C800F939F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Natural 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90ADE-3ABD-AD28-B17F-528AF10B7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Gas made of many different compounds, including </a:t>
            </a:r>
            <a:r>
              <a:rPr lang="en-US" b="1" dirty="0"/>
              <a:t>methane</a:t>
            </a:r>
          </a:p>
          <a:p>
            <a:pPr lvl="1"/>
            <a:r>
              <a:rPr lang="en-US" dirty="0"/>
              <a:t>Primarily used for </a:t>
            </a:r>
            <a:r>
              <a:rPr lang="en-US" b="1" dirty="0"/>
              <a:t>electricity</a:t>
            </a:r>
            <a:r>
              <a:rPr lang="en-US" dirty="0"/>
              <a:t> generation and heating</a:t>
            </a:r>
          </a:p>
          <a:p>
            <a:pPr lvl="1"/>
            <a:r>
              <a:rPr lang="en-US" dirty="0"/>
              <a:t>Used to make steel, glass, </a:t>
            </a:r>
            <a:r>
              <a:rPr lang="en-US" b="1" dirty="0"/>
              <a:t>plastics</a:t>
            </a:r>
            <a:r>
              <a:rPr lang="en-US" dirty="0"/>
              <a:t>, and </a:t>
            </a:r>
            <a:r>
              <a:rPr lang="en-US" b="1" dirty="0"/>
              <a:t>fertilizers</a:t>
            </a:r>
            <a:r>
              <a:rPr lang="en-US" dirty="0"/>
              <a:t> on industrial level</a:t>
            </a:r>
          </a:p>
          <a:p>
            <a:r>
              <a:rPr lang="en-US" dirty="0"/>
              <a:t>Oklahoma is a top </a:t>
            </a:r>
            <a:r>
              <a:rPr lang="en-US" b="1" dirty="0"/>
              <a:t>10</a:t>
            </a:r>
            <a:r>
              <a:rPr lang="en-US" dirty="0"/>
              <a:t> producer of natural gas</a:t>
            </a:r>
          </a:p>
          <a:p>
            <a:pPr lvl="1"/>
            <a:r>
              <a:rPr lang="en-US" dirty="0"/>
              <a:t>More than</a:t>
            </a:r>
            <a:r>
              <a:rPr lang="en-US" b="1" dirty="0"/>
              <a:t> 3 trillion</a:t>
            </a:r>
            <a:r>
              <a:rPr lang="en-US" dirty="0"/>
              <a:t> BTUs produced in 2023</a:t>
            </a:r>
          </a:p>
          <a:p>
            <a:pPr lvl="1"/>
            <a:r>
              <a:rPr lang="en-US" dirty="0"/>
              <a:t>Oklahoma's </a:t>
            </a:r>
            <a:r>
              <a:rPr lang="en-US" b="1" dirty="0"/>
              <a:t>largest</a:t>
            </a:r>
            <a:r>
              <a:rPr lang="en-US" dirty="0"/>
              <a:t> source of electricity generation </a:t>
            </a:r>
          </a:p>
          <a:p>
            <a:pPr lvl="1"/>
            <a:r>
              <a:rPr lang="en-US" dirty="0"/>
              <a:t>Natural gas is produced throughout the </a:t>
            </a:r>
            <a:r>
              <a:rPr lang="en-US" b="1" dirty="0"/>
              <a:t>entire</a:t>
            </a:r>
            <a:r>
              <a:rPr lang="en-US" dirty="0"/>
              <a:t> state</a:t>
            </a:r>
          </a:p>
        </p:txBody>
      </p:sp>
    </p:spTree>
    <p:extLst>
      <p:ext uri="{BB962C8B-B14F-4D97-AF65-F5344CB8AC3E}">
        <p14:creationId xmlns:p14="http://schemas.microsoft.com/office/powerpoint/2010/main" val="1176566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079DD-5337-EDE2-DFCE-1F62C0328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AA5FF-4298-8020-53E7-CB70D464F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Coal is a highly combustible </a:t>
            </a:r>
            <a:r>
              <a:rPr lang="en-US" b="1" dirty="0"/>
              <a:t>solid</a:t>
            </a:r>
          </a:p>
          <a:p>
            <a:pPr lvl="1"/>
            <a:r>
              <a:rPr lang="en-US" dirty="0"/>
              <a:t>Used to generate electricity</a:t>
            </a:r>
          </a:p>
          <a:p>
            <a:r>
              <a:rPr lang="en-US" dirty="0"/>
              <a:t>Oklahoma statistics</a:t>
            </a:r>
          </a:p>
          <a:p>
            <a:pPr lvl="1"/>
            <a:r>
              <a:rPr lang="en-US" dirty="0"/>
              <a:t>Decrease in production in recent years</a:t>
            </a:r>
          </a:p>
          <a:p>
            <a:pPr lvl="2"/>
            <a:r>
              <a:rPr lang="en-US" b="1" dirty="0"/>
              <a:t>375</a:t>
            </a:r>
            <a:r>
              <a:rPr lang="en-US" dirty="0"/>
              <a:t> tons produced in 2021</a:t>
            </a:r>
          </a:p>
          <a:p>
            <a:pPr lvl="1"/>
            <a:r>
              <a:rPr lang="en-US" dirty="0"/>
              <a:t>Coal is primarily produced on the </a:t>
            </a:r>
            <a:r>
              <a:rPr lang="en-US" b="1" dirty="0"/>
              <a:t>eastern</a:t>
            </a:r>
            <a:r>
              <a:rPr lang="en-US" dirty="0"/>
              <a:t> half of the state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56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44DCC-804C-30F1-77D0-B927594F3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7CEC9-CDF8-95F9-946D-27BE68C9B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Energy's Impact to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E819E-57A8-A56B-11DF-90EB77C74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Energy production is a major industry in Oklahoma</a:t>
            </a:r>
          </a:p>
          <a:p>
            <a:pPr lvl="1"/>
            <a:r>
              <a:rPr lang="en-US" dirty="0">
                <a:ea typeface="+mn-lt"/>
                <a:cs typeface="+mn-lt"/>
              </a:rPr>
              <a:t>Ranks </a:t>
            </a:r>
            <a:r>
              <a:rPr lang="en-US" b="1" dirty="0">
                <a:latin typeface="Aptos"/>
                <a:ea typeface="Calibri"/>
                <a:cs typeface="Calibri"/>
              </a:rPr>
              <a:t>11th</a:t>
            </a:r>
            <a:r>
              <a:rPr lang="en-US" dirty="0">
                <a:ea typeface="+mn-lt"/>
                <a:cs typeface="+mn-lt"/>
              </a:rPr>
              <a:t> in energy use per capita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Produces</a:t>
            </a:r>
            <a:r>
              <a:rPr lang="en-US" b="1" dirty="0">
                <a:ea typeface="+mn-lt"/>
                <a:cs typeface="+mn-lt"/>
              </a:rPr>
              <a:t> 3 </a:t>
            </a:r>
            <a:r>
              <a:rPr lang="en-US" dirty="0">
                <a:ea typeface="+mn-lt"/>
                <a:cs typeface="+mn-lt"/>
              </a:rPr>
              <a:t>times as much energy as it produces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Oil and natural gas alone contributes </a:t>
            </a:r>
            <a:r>
              <a:rPr lang="en-US" b="1" dirty="0">
                <a:ea typeface="+mn-lt"/>
                <a:cs typeface="+mn-lt"/>
              </a:rPr>
              <a:t>$55.7 </a:t>
            </a:r>
            <a:r>
              <a:rPr lang="en-US" dirty="0">
                <a:ea typeface="+mn-lt"/>
                <a:cs typeface="+mn-lt"/>
              </a:rPr>
              <a:t>billion to Oklahoma's GDP</a:t>
            </a:r>
            <a:endParaRPr lang="en-US" dirty="0"/>
          </a:p>
          <a:p>
            <a:pPr lvl="2"/>
            <a:r>
              <a:rPr lang="en-US" b="1" dirty="0">
                <a:ea typeface="+mn-lt"/>
                <a:cs typeface="+mn-lt"/>
              </a:rPr>
              <a:t>22%</a:t>
            </a:r>
            <a:r>
              <a:rPr lang="en-US" dirty="0">
                <a:ea typeface="+mn-lt"/>
                <a:cs typeface="+mn-lt"/>
              </a:rPr>
              <a:t> of all economic activity</a:t>
            </a:r>
          </a:p>
          <a:p>
            <a:pPr lvl="2"/>
            <a:r>
              <a:rPr lang="en-US" dirty="0">
                <a:ea typeface="+mn-lt"/>
                <a:cs typeface="+mn-lt"/>
              </a:rPr>
              <a:t>More than 120,000 </a:t>
            </a:r>
            <a:r>
              <a:rPr lang="en-US" b="1" dirty="0">
                <a:ea typeface="+mn-lt"/>
                <a:cs typeface="+mn-lt"/>
              </a:rPr>
              <a:t>jobs</a:t>
            </a:r>
            <a:r>
              <a:rPr lang="en-US" dirty="0">
                <a:ea typeface="+mn-lt"/>
                <a:cs typeface="+mn-lt"/>
              </a:rPr>
              <a:t> in Oklahoma</a:t>
            </a:r>
          </a:p>
          <a:p>
            <a:pPr lvl="1"/>
            <a:endParaRPr lang="en-US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9495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DEB1B-40D4-FDAA-8B3E-830F456E7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ED62B-1243-7DF2-7484-6E70F6A58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1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FCC2C-F98E-27D6-79F3-CC19202E7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What are the types of energy resources in Oklahoma?</a:t>
            </a:r>
            <a:endParaRPr lang="en-US"/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What is the difference between renewable and nonrenewable resources?</a:t>
            </a:r>
            <a:endParaRPr lang="en-US"/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Why is the energy industry so important to Oklahoma?</a:t>
            </a:r>
            <a:endParaRPr lang="en-US"/>
          </a:p>
          <a:p>
            <a:endParaRPr lang="en-US"/>
          </a:p>
          <a:p>
            <a:r>
              <a:rPr lang="en-US"/>
              <a:t>Which energy resources have a large impact on Oklahoma's economy?</a:t>
            </a:r>
          </a:p>
        </p:txBody>
      </p:sp>
    </p:spTree>
    <p:extLst>
      <p:ext uri="{BB962C8B-B14F-4D97-AF65-F5344CB8AC3E}">
        <p14:creationId xmlns:p14="http://schemas.microsoft.com/office/powerpoint/2010/main" val="1932214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7BB8E-FEC4-AC6B-25BB-7E5D00989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377E4-E5B1-66A1-C4CF-71B36742E5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Water 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3525C4-B6CE-2B1B-EB0C-DD66EED18D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5 Lesson 2</a:t>
            </a:r>
          </a:p>
        </p:txBody>
      </p:sp>
    </p:spTree>
    <p:extLst>
      <p:ext uri="{BB962C8B-B14F-4D97-AF65-F5344CB8AC3E}">
        <p14:creationId xmlns:p14="http://schemas.microsoft.com/office/powerpoint/2010/main" val="2197991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DF2B7-D9D1-1163-E3C1-93E29A120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C71D2-4370-9A83-A63A-7170BED66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0F090-40A5-6192-4310-E84525866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Describe and map the water cycle</a:t>
            </a:r>
          </a:p>
          <a:p>
            <a:r>
              <a:rPr lang="en-US"/>
              <a:t>Identify the major sources of water in Oklahoma</a:t>
            </a:r>
          </a:p>
          <a:p>
            <a:r>
              <a:rPr lang="en-US"/>
              <a:t>Discover how water is used in agriculture</a:t>
            </a:r>
          </a:p>
          <a:p>
            <a:r>
              <a:rPr lang="en-US"/>
              <a:t>Argue the importance of water conservation</a:t>
            </a:r>
          </a:p>
        </p:txBody>
      </p:sp>
    </p:spTree>
    <p:extLst>
      <p:ext uri="{BB962C8B-B14F-4D97-AF65-F5344CB8AC3E}">
        <p14:creationId xmlns:p14="http://schemas.microsoft.com/office/powerpoint/2010/main" val="2643259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4C79B-0EA5-BEDF-3B0D-9427AF1A4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B18CE-83CC-9D7A-556B-1D65C345D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Water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279BC-3221-16B0-AB50-7B8F764FB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Also called the </a:t>
            </a:r>
            <a:r>
              <a:rPr lang="en-US" b="1" dirty="0">
                <a:ea typeface="+mn-lt"/>
                <a:cs typeface="+mn-lt"/>
              </a:rPr>
              <a:t>hydrologic </a:t>
            </a:r>
            <a:r>
              <a:rPr lang="en-US" dirty="0">
                <a:ea typeface="+mn-lt"/>
                <a:cs typeface="+mn-lt"/>
              </a:rPr>
              <a:t>cycle</a:t>
            </a:r>
          </a:p>
          <a:p>
            <a:pPr lvl="1"/>
            <a:r>
              <a:rPr lang="en-US" dirty="0">
                <a:ea typeface="+mn-lt"/>
                <a:cs typeface="+mn-lt"/>
              </a:rPr>
              <a:t>Shows how water moves through Earth's land, air, and bodies of water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Continuous</a:t>
            </a:r>
            <a:r>
              <a:rPr lang="en-US" dirty="0">
                <a:ea typeface="+mn-lt"/>
                <a:cs typeface="+mn-lt"/>
              </a:rPr>
              <a:t> process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Stages of the hydrologic cycle</a:t>
            </a:r>
            <a:endParaRPr lang="en-US" dirty="0"/>
          </a:p>
          <a:p>
            <a:pPr lvl="1"/>
            <a:r>
              <a:rPr lang="en-US" b="1" dirty="0"/>
              <a:t>Evaporation</a:t>
            </a:r>
            <a:r>
              <a:rPr lang="en-US" dirty="0"/>
              <a:t> – Water changes from liquid to </a:t>
            </a:r>
            <a:r>
              <a:rPr lang="en-US" b="1" dirty="0"/>
              <a:t>gas</a:t>
            </a:r>
            <a:r>
              <a:rPr lang="en-US" dirty="0"/>
              <a:t> and rises into the air</a:t>
            </a:r>
          </a:p>
          <a:p>
            <a:pPr lvl="1"/>
            <a:r>
              <a:rPr lang="en-US" b="1" dirty="0"/>
              <a:t>Condensation</a:t>
            </a:r>
            <a:r>
              <a:rPr lang="en-US" dirty="0"/>
              <a:t> – Water vapor </a:t>
            </a:r>
            <a:r>
              <a:rPr lang="en-US" b="1" dirty="0"/>
              <a:t>cools</a:t>
            </a:r>
            <a:r>
              <a:rPr lang="en-US" dirty="0"/>
              <a:t> as it rises higher and forms </a:t>
            </a:r>
            <a:r>
              <a:rPr lang="en-US" b="1" dirty="0"/>
              <a:t>clouds</a:t>
            </a:r>
          </a:p>
          <a:p>
            <a:pPr lvl="1"/>
            <a:r>
              <a:rPr lang="en-US" b="1" dirty="0"/>
              <a:t>Precipitation</a:t>
            </a:r>
            <a:r>
              <a:rPr lang="en-US" dirty="0"/>
              <a:t> – Clouds get heavy and fall back to earth as </a:t>
            </a:r>
            <a:r>
              <a:rPr lang="en-US" b="1" dirty="0"/>
              <a:t>rain</a:t>
            </a:r>
            <a:r>
              <a:rPr lang="en-US" dirty="0"/>
              <a:t>, snow, sleet, hail</a:t>
            </a:r>
          </a:p>
          <a:p>
            <a:pPr lvl="1"/>
            <a:r>
              <a:rPr lang="en-US" b="1" dirty="0"/>
              <a:t>Collection</a:t>
            </a:r>
            <a:r>
              <a:rPr lang="en-US" dirty="0"/>
              <a:t> – Water </a:t>
            </a:r>
            <a:r>
              <a:rPr lang="en-US" b="1" dirty="0"/>
              <a:t>gathering</a:t>
            </a:r>
            <a:r>
              <a:rPr lang="en-US" dirty="0"/>
              <a:t> in bodies of water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81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BDD97-571F-4B85-F934-5C5813C9B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53F0D-BB58-48DC-4265-693B87008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Water Sources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4A48A-3789-8B69-B858-31DBD13A9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Oklahoma gets water from both </a:t>
            </a:r>
            <a:r>
              <a:rPr lang="en-US" b="1" dirty="0">
                <a:ea typeface="+mn-lt"/>
                <a:cs typeface="+mn-lt"/>
              </a:rPr>
              <a:t>surface</a:t>
            </a:r>
            <a:r>
              <a:rPr lang="en-US" dirty="0">
                <a:ea typeface="+mn-lt"/>
                <a:cs typeface="+mn-lt"/>
              </a:rPr>
              <a:t> and </a:t>
            </a:r>
            <a:r>
              <a:rPr lang="en-US" b="1" dirty="0">
                <a:ea typeface="+mn-lt"/>
                <a:cs typeface="+mn-lt"/>
              </a:rPr>
              <a:t>underground</a:t>
            </a:r>
            <a:r>
              <a:rPr lang="en-US" dirty="0">
                <a:ea typeface="+mn-lt"/>
                <a:cs typeface="+mn-lt"/>
              </a:rPr>
              <a:t> sources: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Rivers</a:t>
            </a:r>
            <a:r>
              <a:rPr lang="en-US" dirty="0">
                <a:ea typeface="+mn-lt"/>
                <a:cs typeface="+mn-lt"/>
              </a:rPr>
              <a:t> – Large stream of flowing freshwater that moves </a:t>
            </a:r>
            <a:r>
              <a:rPr lang="en-US" b="1" dirty="0">
                <a:ea typeface="+mn-lt"/>
                <a:cs typeface="+mn-lt"/>
              </a:rPr>
              <a:t>downhill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Lakes</a:t>
            </a:r>
            <a:r>
              <a:rPr lang="en-US" dirty="0">
                <a:ea typeface="+mn-lt"/>
                <a:cs typeface="+mn-lt"/>
              </a:rPr>
              <a:t> – Large body of water; surrounded by </a:t>
            </a:r>
            <a:r>
              <a:rPr lang="en-US" b="1" dirty="0">
                <a:ea typeface="+mn-lt"/>
                <a:cs typeface="+mn-lt"/>
              </a:rPr>
              <a:t>land</a:t>
            </a:r>
          </a:p>
          <a:p>
            <a:pPr lvl="2"/>
            <a:r>
              <a:rPr lang="en-US" b="1" dirty="0">
                <a:ea typeface="+mn-lt"/>
                <a:cs typeface="+mn-lt"/>
              </a:rPr>
              <a:t>Pond – Small </a:t>
            </a:r>
            <a:r>
              <a:rPr lang="en-US" dirty="0">
                <a:ea typeface="+mn-lt"/>
                <a:cs typeface="+mn-lt"/>
              </a:rPr>
              <a:t>body of water; surrounded by land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Streams</a:t>
            </a:r>
            <a:r>
              <a:rPr lang="en-US" dirty="0">
                <a:ea typeface="+mn-lt"/>
                <a:cs typeface="+mn-lt"/>
              </a:rPr>
              <a:t> – Broad term describing a body of water that </a:t>
            </a:r>
            <a:r>
              <a:rPr lang="en-US" b="1" dirty="0">
                <a:ea typeface="+mn-lt"/>
                <a:cs typeface="+mn-lt"/>
              </a:rPr>
              <a:t>flows</a:t>
            </a:r>
            <a:r>
              <a:rPr lang="en-US" dirty="0">
                <a:ea typeface="+mn-lt"/>
                <a:cs typeface="+mn-lt"/>
              </a:rPr>
              <a:t>, such as  a river or creek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Groundwater</a:t>
            </a:r>
            <a:r>
              <a:rPr lang="en-US" dirty="0">
                <a:ea typeface="+mn-lt"/>
                <a:cs typeface="+mn-lt"/>
              </a:rPr>
              <a:t> – Water in spaces between </a:t>
            </a:r>
            <a:r>
              <a:rPr lang="en-US" b="1" dirty="0">
                <a:ea typeface="+mn-lt"/>
                <a:cs typeface="+mn-lt"/>
              </a:rPr>
              <a:t>rocks </a:t>
            </a:r>
            <a:r>
              <a:rPr lang="en-US" dirty="0">
                <a:ea typeface="+mn-lt"/>
                <a:cs typeface="+mn-lt"/>
              </a:rPr>
              <a:t>and within </a:t>
            </a:r>
            <a:r>
              <a:rPr lang="en-US" b="1" dirty="0">
                <a:ea typeface="+mn-lt"/>
                <a:cs typeface="+mn-lt"/>
              </a:rPr>
              <a:t>soil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7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655BC-66F3-02CF-2A0F-577B6ED85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DBC05-D569-69E3-922D-23C86B7A58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Energy in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7D8570-FD47-C116-10AE-FD91A6B017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5 Lesson 1</a:t>
            </a:r>
          </a:p>
        </p:txBody>
      </p:sp>
    </p:spTree>
    <p:extLst>
      <p:ext uri="{BB962C8B-B14F-4D97-AF65-F5344CB8AC3E}">
        <p14:creationId xmlns:p14="http://schemas.microsoft.com/office/powerpoint/2010/main" val="11668169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41526-B2D0-2D41-895D-2C618A3A5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20C24-EA0C-185F-8AA5-1821508FC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Rivers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B3BF7-AEA1-5EB1-26DC-97DC1B910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200" dirty="0"/>
              <a:t>Rivers are important because they provide water for:</a:t>
            </a:r>
          </a:p>
          <a:p>
            <a:pPr lvl="1"/>
            <a:r>
              <a:rPr lang="en-US" sz="2800" dirty="0"/>
              <a:t>Communities and irrigation</a:t>
            </a:r>
          </a:p>
          <a:p>
            <a:pPr lvl="1"/>
            <a:r>
              <a:rPr lang="en-US" sz="2800" dirty="0"/>
              <a:t>Support </a:t>
            </a:r>
            <a:r>
              <a:rPr lang="en-US" sz="2800" b="1" dirty="0"/>
              <a:t>ecosystems</a:t>
            </a:r>
            <a:endParaRPr lang="en-US" sz="2800" dirty="0"/>
          </a:p>
          <a:p>
            <a:pPr lvl="1"/>
            <a:r>
              <a:rPr lang="en-US" sz="2800" dirty="0"/>
              <a:t>Can be used for </a:t>
            </a:r>
            <a:r>
              <a:rPr lang="en-US" sz="2800" b="1" dirty="0"/>
              <a:t>recreation</a:t>
            </a:r>
            <a:endParaRPr lang="en-US" sz="2800" dirty="0"/>
          </a:p>
          <a:p>
            <a:pPr lvl="1"/>
            <a:r>
              <a:rPr lang="en-US" sz="2800" dirty="0">
                <a:ea typeface="+mn-lt"/>
                <a:cs typeface="+mn-lt"/>
              </a:rPr>
              <a:t>If dammed, can be used for electric </a:t>
            </a:r>
            <a:r>
              <a:rPr lang="en-US" sz="2800" b="1" dirty="0">
                <a:ea typeface="+mn-lt"/>
                <a:cs typeface="+mn-lt"/>
              </a:rPr>
              <a:t>generation</a:t>
            </a:r>
          </a:p>
          <a:p>
            <a:r>
              <a:rPr lang="en-US" sz="3200" dirty="0">
                <a:ea typeface="+mn-lt"/>
                <a:cs typeface="+mn-lt"/>
              </a:rPr>
              <a:t>Important Rivers in Oklahoma: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Arkansas River</a:t>
            </a:r>
          </a:p>
          <a:p>
            <a:pPr lvl="1"/>
            <a:r>
              <a:rPr lang="en-US" sz="2800" b="1" dirty="0">
                <a:ea typeface="+mn-lt"/>
                <a:cs typeface="+mn-lt"/>
              </a:rPr>
              <a:t>Canadian </a:t>
            </a:r>
            <a:r>
              <a:rPr lang="en-US" sz="2800" dirty="0">
                <a:ea typeface="+mn-lt"/>
                <a:cs typeface="+mn-lt"/>
              </a:rPr>
              <a:t>River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Red River</a:t>
            </a:r>
          </a:p>
          <a:p>
            <a:pPr lvl="1"/>
            <a:r>
              <a:rPr lang="en-US" sz="2800" b="1" dirty="0">
                <a:ea typeface="+mn-lt"/>
                <a:cs typeface="+mn-lt"/>
              </a:rPr>
              <a:t>Illinois</a:t>
            </a:r>
            <a:r>
              <a:rPr lang="en-US" sz="2800" dirty="0">
                <a:ea typeface="+mn-lt"/>
                <a:cs typeface="+mn-lt"/>
              </a:rPr>
              <a:t> River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88748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29BDC-0B18-B659-5057-09132B6BA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2E21-3FE3-2D40-E08C-EEC05BE49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Lakes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AE11C-A8FC-2429-3092-64D1AC472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Lakes provide water for communities and </a:t>
            </a:r>
            <a:r>
              <a:rPr lang="en-US" b="1" dirty="0"/>
              <a:t>irrigation</a:t>
            </a:r>
            <a:r>
              <a:rPr lang="en-US" dirty="0"/>
              <a:t>, recreation, flood control, powerplant </a:t>
            </a:r>
            <a:r>
              <a:rPr lang="en-US" b="1" dirty="0"/>
              <a:t>cooling</a:t>
            </a:r>
            <a:r>
              <a:rPr lang="en-US" dirty="0"/>
              <a:t>, and </a:t>
            </a:r>
            <a:r>
              <a:rPr lang="en-US" b="1" dirty="0"/>
              <a:t>power</a:t>
            </a:r>
            <a:r>
              <a:rPr lang="en-US" dirty="0"/>
              <a:t> generation</a:t>
            </a:r>
          </a:p>
          <a:p>
            <a:r>
              <a:rPr lang="en-US" dirty="0">
                <a:ea typeface="+mn-lt"/>
                <a:cs typeface="+mn-lt"/>
              </a:rPr>
              <a:t>Oklahoma has more than </a:t>
            </a:r>
            <a:r>
              <a:rPr lang="en-US" b="1" dirty="0">
                <a:ea typeface="+mn-lt"/>
                <a:cs typeface="+mn-lt"/>
              </a:rPr>
              <a:t>200</a:t>
            </a:r>
            <a:r>
              <a:rPr lang="en-US" dirty="0">
                <a:ea typeface="+mn-lt"/>
                <a:cs typeface="+mn-lt"/>
              </a:rPr>
              <a:t> man-made lakes</a:t>
            </a:r>
          </a:p>
          <a:p>
            <a:pPr lvl="1"/>
            <a:r>
              <a:rPr lang="en-US" dirty="0">
                <a:ea typeface="+mn-lt"/>
                <a:cs typeface="+mn-lt"/>
              </a:rPr>
              <a:t>More than any other state</a:t>
            </a:r>
          </a:p>
          <a:p>
            <a:pPr lvl="1"/>
            <a:r>
              <a:rPr lang="en-US" dirty="0">
                <a:ea typeface="+mn-lt"/>
                <a:cs typeface="+mn-lt"/>
              </a:rPr>
              <a:t>Most were made from constructing </a:t>
            </a:r>
            <a:r>
              <a:rPr lang="en-US" b="1" dirty="0">
                <a:ea typeface="+mn-lt"/>
                <a:cs typeface="+mn-lt"/>
              </a:rPr>
              <a:t>dams</a:t>
            </a:r>
            <a:r>
              <a:rPr lang="en-US" dirty="0">
                <a:ea typeface="+mn-lt"/>
                <a:cs typeface="+mn-lt"/>
              </a:rPr>
              <a:t> across rivers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Important Lakes:</a:t>
            </a:r>
          </a:p>
          <a:p>
            <a:pPr lvl="1"/>
            <a:r>
              <a:rPr lang="en-US" dirty="0">
                <a:ea typeface="+mn-lt"/>
                <a:cs typeface="+mn-lt"/>
              </a:rPr>
              <a:t>Lake </a:t>
            </a:r>
            <a:r>
              <a:rPr lang="en-US" b="1" dirty="0">
                <a:ea typeface="+mn-lt"/>
                <a:cs typeface="+mn-lt"/>
              </a:rPr>
              <a:t>Texoma</a:t>
            </a:r>
          </a:p>
          <a:p>
            <a:pPr lvl="1"/>
            <a:r>
              <a:rPr lang="en-US" dirty="0">
                <a:ea typeface="+mn-lt"/>
                <a:cs typeface="+mn-lt"/>
              </a:rPr>
              <a:t>Eufaula Lake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Keystone</a:t>
            </a:r>
            <a:r>
              <a:rPr lang="en-US" dirty="0">
                <a:ea typeface="+mn-lt"/>
                <a:cs typeface="+mn-lt"/>
              </a:rPr>
              <a:t> Lake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Grand</a:t>
            </a:r>
            <a:r>
              <a:rPr lang="en-US" dirty="0">
                <a:ea typeface="+mn-lt"/>
                <a:cs typeface="+mn-lt"/>
              </a:rPr>
              <a:t> Lake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254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3F944-E2CB-AAAB-DB99-0C88DE76D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4F92E-E0FC-FAFD-ACF7-1F3FA93C5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Groundwater and Aquifers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73D88-44B0-0EB5-4CA5-FEC2CD238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>
                <a:ea typeface="+mn-lt"/>
                <a:cs typeface="+mn-lt"/>
              </a:rPr>
              <a:t>Groundwater</a:t>
            </a:r>
            <a:r>
              <a:rPr lang="en-US" dirty="0">
                <a:ea typeface="+mn-lt"/>
                <a:cs typeface="+mn-lt"/>
              </a:rPr>
              <a:t> </a:t>
            </a:r>
          </a:p>
          <a:p>
            <a:pPr lvl="1"/>
            <a:r>
              <a:rPr lang="en-US" dirty="0">
                <a:ea typeface="+mn-lt"/>
                <a:cs typeface="+mn-lt"/>
              </a:rPr>
              <a:t>Rainwater that soaks deep into the </a:t>
            </a:r>
            <a:r>
              <a:rPr lang="en-US" b="1" dirty="0">
                <a:ea typeface="+mn-lt"/>
                <a:cs typeface="+mn-lt"/>
              </a:rPr>
              <a:t>ground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It is stored in underground layers between </a:t>
            </a:r>
            <a:r>
              <a:rPr lang="en-US" b="1" dirty="0">
                <a:ea typeface="+mn-lt"/>
                <a:cs typeface="+mn-lt"/>
              </a:rPr>
              <a:t>rocks</a:t>
            </a:r>
            <a:r>
              <a:rPr lang="en-US" dirty="0">
                <a:ea typeface="+mn-lt"/>
                <a:cs typeface="+mn-lt"/>
              </a:rPr>
              <a:t> and soil called </a:t>
            </a:r>
            <a:r>
              <a:rPr lang="en-US" b="1" dirty="0">
                <a:ea typeface="+mn-lt"/>
                <a:cs typeface="+mn-lt"/>
              </a:rPr>
              <a:t>aquifers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Importances of Aquifers</a:t>
            </a:r>
          </a:p>
          <a:p>
            <a:pPr lvl="1"/>
            <a:r>
              <a:rPr lang="en-US" dirty="0">
                <a:ea typeface="+mn-lt"/>
                <a:cs typeface="+mn-lt"/>
              </a:rPr>
              <a:t>Irrigation for crops is largely </a:t>
            </a:r>
            <a:r>
              <a:rPr lang="en-US" b="1" dirty="0">
                <a:ea typeface="+mn-lt"/>
                <a:cs typeface="+mn-lt"/>
              </a:rPr>
              <a:t>reliant</a:t>
            </a:r>
            <a:r>
              <a:rPr lang="en-US" dirty="0">
                <a:ea typeface="+mn-lt"/>
                <a:cs typeface="+mn-lt"/>
              </a:rPr>
              <a:t> on pumping </a:t>
            </a:r>
            <a:r>
              <a:rPr lang="en-US" b="1" dirty="0">
                <a:ea typeface="+mn-lt"/>
                <a:cs typeface="+mn-lt"/>
              </a:rPr>
              <a:t>groundwater</a:t>
            </a:r>
          </a:p>
          <a:p>
            <a:pPr lvl="1"/>
            <a:r>
              <a:rPr lang="en-US" dirty="0">
                <a:ea typeface="+mn-lt"/>
                <a:cs typeface="+mn-lt"/>
              </a:rPr>
              <a:t>Cities use groundwater for </a:t>
            </a:r>
            <a:r>
              <a:rPr lang="en-US" b="1" dirty="0">
                <a:ea typeface="+mn-lt"/>
                <a:cs typeface="+mn-lt"/>
              </a:rPr>
              <a:t>drinking</a:t>
            </a:r>
            <a:r>
              <a:rPr lang="en-US" dirty="0">
                <a:ea typeface="+mn-lt"/>
                <a:cs typeface="+mn-lt"/>
              </a:rPr>
              <a:t> water</a:t>
            </a:r>
          </a:p>
          <a:p>
            <a:r>
              <a:rPr lang="en-US" dirty="0">
                <a:ea typeface="+mn-lt"/>
                <a:cs typeface="+mn-lt"/>
              </a:rPr>
              <a:t>Important Aquifers:</a:t>
            </a:r>
          </a:p>
          <a:p>
            <a:pPr lvl="1"/>
            <a:r>
              <a:rPr lang="en-US" b="1" dirty="0"/>
              <a:t>Ogallala</a:t>
            </a:r>
            <a:r>
              <a:rPr lang="en-US" dirty="0"/>
              <a:t> Aquifer</a:t>
            </a:r>
          </a:p>
          <a:p>
            <a:pPr lvl="1"/>
            <a:r>
              <a:rPr lang="en-US" dirty="0"/>
              <a:t>Garber-Wellington Aquifer</a:t>
            </a:r>
          </a:p>
          <a:p>
            <a:pPr lvl="1"/>
            <a:r>
              <a:rPr lang="en-US" dirty="0"/>
              <a:t>Rush Springs Aquifer</a:t>
            </a:r>
          </a:p>
          <a:p>
            <a:pPr lvl="1"/>
            <a:r>
              <a:rPr lang="en-US" b="1" dirty="0"/>
              <a:t>Antlers</a:t>
            </a:r>
            <a:r>
              <a:rPr lang="en-US" dirty="0"/>
              <a:t> Aquifer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53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761F8-2103-665C-8DB0-E28275381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A618-FF4E-1453-778B-83BA479DF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Water in Agriculture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E7DCB-C240-8938-0CBA-975739BCE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Farmers need water to produce </a:t>
            </a:r>
            <a:r>
              <a:rPr lang="en-US" b="1" dirty="0">
                <a:ea typeface="+mn-lt"/>
                <a:cs typeface="+mn-lt"/>
              </a:rPr>
              <a:t>crops</a:t>
            </a:r>
            <a:r>
              <a:rPr lang="en-US" dirty="0">
                <a:ea typeface="+mn-lt"/>
                <a:cs typeface="+mn-lt"/>
              </a:rPr>
              <a:t> and raise </a:t>
            </a:r>
            <a:r>
              <a:rPr lang="en-US" b="1" dirty="0">
                <a:ea typeface="+mn-lt"/>
                <a:cs typeface="+mn-lt"/>
              </a:rPr>
              <a:t>animals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Animal Agriculture</a:t>
            </a:r>
          </a:p>
          <a:p>
            <a:pPr lvl="2"/>
            <a:r>
              <a:rPr lang="en-US" dirty="0">
                <a:ea typeface="+mn-lt"/>
                <a:cs typeface="+mn-lt"/>
              </a:rPr>
              <a:t>Animals need access to </a:t>
            </a:r>
            <a:r>
              <a:rPr lang="en-US" b="1" dirty="0">
                <a:ea typeface="+mn-lt"/>
                <a:cs typeface="+mn-lt"/>
              </a:rPr>
              <a:t>fresh</a:t>
            </a:r>
            <a:r>
              <a:rPr lang="en-US" dirty="0">
                <a:ea typeface="+mn-lt"/>
                <a:cs typeface="+mn-lt"/>
              </a:rPr>
              <a:t> water every day</a:t>
            </a:r>
          </a:p>
          <a:p>
            <a:pPr lvl="2"/>
            <a:r>
              <a:rPr lang="en-US" dirty="0">
                <a:ea typeface="+mn-lt"/>
                <a:cs typeface="+mn-lt"/>
              </a:rPr>
              <a:t>Mature cattle drink between </a:t>
            </a:r>
            <a:r>
              <a:rPr lang="en-US" b="1" dirty="0">
                <a:ea typeface="+mn-lt"/>
                <a:cs typeface="+mn-lt"/>
              </a:rPr>
              <a:t>30</a:t>
            </a:r>
            <a:r>
              <a:rPr lang="en-US" dirty="0">
                <a:ea typeface="+mn-lt"/>
                <a:cs typeface="+mn-lt"/>
              </a:rPr>
              <a:t> and </a:t>
            </a:r>
            <a:r>
              <a:rPr lang="en-US" b="1" dirty="0">
                <a:ea typeface="+mn-lt"/>
                <a:cs typeface="+mn-lt"/>
              </a:rPr>
              <a:t>50</a:t>
            </a:r>
            <a:r>
              <a:rPr lang="en-US" dirty="0">
                <a:ea typeface="+mn-lt"/>
                <a:cs typeface="+mn-lt"/>
              </a:rPr>
              <a:t> gallons of water every day</a:t>
            </a:r>
          </a:p>
          <a:p>
            <a:pPr lvl="1"/>
            <a:r>
              <a:rPr lang="en-US" dirty="0">
                <a:ea typeface="+mn-lt"/>
                <a:cs typeface="+mn-lt"/>
              </a:rPr>
              <a:t>Cropping systems</a:t>
            </a:r>
            <a:endParaRPr lang="en-US" dirty="0"/>
          </a:p>
          <a:p>
            <a:pPr lvl="2"/>
            <a:r>
              <a:rPr lang="en-US" dirty="0">
                <a:ea typeface="+mn-lt"/>
                <a:cs typeface="+mn-lt"/>
              </a:rPr>
              <a:t>Water is delivered using </a:t>
            </a:r>
            <a:r>
              <a:rPr lang="en-US" b="1" dirty="0">
                <a:ea typeface="+mn-lt"/>
                <a:cs typeface="+mn-lt"/>
              </a:rPr>
              <a:t>irrigation</a:t>
            </a:r>
            <a:r>
              <a:rPr lang="en-US" dirty="0">
                <a:ea typeface="+mn-lt"/>
                <a:cs typeface="+mn-lt"/>
              </a:rPr>
              <a:t> systems like sprinklers or drip lines.</a:t>
            </a:r>
            <a:endParaRPr lang="en-US"/>
          </a:p>
          <a:p>
            <a:endParaRPr lang="en-US" b="1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Drought</a:t>
            </a:r>
            <a:r>
              <a:rPr lang="en-US" dirty="0">
                <a:ea typeface="+mn-lt"/>
                <a:cs typeface="+mn-lt"/>
              </a:rPr>
              <a:t> – A long period without enough </a:t>
            </a:r>
            <a:r>
              <a:rPr lang="en-US" b="1" dirty="0">
                <a:ea typeface="+mn-lt"/>
                <a:cs typeface="+mn-lt"/>
              </a:rPr>
              <a:t>rain</a:t>
            </a:r>
            <a:r>
              <a:rPr lang="en-US" dirty="0">
                <a:ea typeface="+mn-lt"/>
                <a:cs typeface="+mn-lt"/>
              </a:rPr>
              <a:t> </a:t>
            </a:r>
            <a:endParaRPr lang="en-US" dirty="0"/>
          </a:p>
          <a:p>
            <a:pPr lvl="1"/>
            <a:r>
              <a:rPr lang="en-US" dirty="0"/>
              <a:t>Producers irrigate to overcome the challenges of drought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5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22CA6-0D43-6771-AB6B-11D0806AF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4C224-FC3F-82EB-39B0-426BFC51B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Drought in Agriculture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6050B-2930-DD46-E4FA-8DBAAA787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Drought</a:t>
            </a:r>
          </a:p>
          <a:p>
            <a:pPr lvl="1"/>
            <a:r>
              <a:rPr lang="en-US" dirty="0">
                <a:ea typeface="+mn-lt"/>
                <a:cs typeface="+mn-lt"/>
              </a:rPr>
              <a:t>Little to no </a:t>
            </a:r>
            <a:r>
              <a:rPr lang="en-US" b="1" dirty="0">
                <a:ea typeface="+mn-lt"/>
                <a:cs typeface="+mn-lt"/>
              </a:rPr>
              <a:t>rain</a:t>
            </a:r>
            <a:r>
              <a:rPr lang="en-US" dirty="0">
                <a:ea typeface="+mn-lt"/>
                <a:cs typeface="+mn-lt"/>
              </a:rPr>
              <a:t> over a </a:t>
            </a:r>
            <a:r>
              <a:rPr lang="en-US" b="1" dirty="0">
                <a:ea typeface="+mn-lt"/>
                <a:cs typeface="+mn-lt"/>
              </a:rPr>
              <a:t>long</a:t>
            </a:r>
            <a:r>
              <a:rPr lang="en-US" dirty="0">
                <a:ea typeface="+mn-lt"/>
                <a:cs typeface="+mn-lt"/>
              </a:rPr>
              <a:t> period of time</a:t>
            </a:r>
          </a:p>
          <a:p>
            <a:pPr lvl="1"/>
            <a:r>
              <a:rPr lang="en-US" dirty="0">
                <a:ea typeface="+mn-lt"/>
                <a:cs typeface="+mn-lt"/>
              </a:rPr>
              <a:t>Soil </a:t>
            </a:r>
            <a:r>
              <a:rPr lang="en-US" b="1" dirty="0">
                <a:ea typeface="+mn-lt"/>
                <a:cs typeface="+mn-lt"/>
              </a:rPr>
              <a:t>dries</a:t>
            </a:r>
            <a:r>
              <a:rPr lang="en-US" dirty="0">
                <a:ea typeface="+mn-lt"/>
                <a:cs typeface="+mn-lt"/>
              </a:rPr>
              <a:t> out and causes water supplies to run low</a:t>
            </a:r>
            <a:endParaRPr lang="en-US"/>
          </a:p>
          <a:p>
            <a:r>
              <a:rPr lang="en-US" dirty="0"/>
              <a:t>Impact of Drought</a:t>
            </a:r>
          </a:p>
          <a:p>
            <a:pPr lvl="1"/>
            <a:r>
              <a:rPr lang="en-US" dirty="0"/>
              <a:t>Causes </a:t>
            </a:r>
            <a:r>
              <a:rPr lang="en-US" b="1" dirty="0"/>
              <a:t>poor</a:t>
            </a:r>
            <a:r>
              <a:rPr lang="en-US" dirty="0"/>
              <a:t> health in livestock and crops; could cause </a:t>
            </a:r>
            <a:r>
              <a:rPr lang="en-US" b="1" dirty="0"/>
              <a:t>death</a:t>
            </a:r>
          </a:p>
          <a:p>
            <a:pPr lvl="1"/>
            <a:r>
              <a:rPr lang="en-US" dirty="0"/>
              <a:t>Lowers </a:t>
            </a:r>
            <a:r>
              <a:rPr lang="en-US" b="1" dirty="0"/>
              <a:t>efficiency</a:t>
            </a:r>
            <a:r>
              <a:rPr lang="en-US" dirty="0"/>
              <a:t> of agricultural production</a:t>
            </a:r>
          </a:p>
          <a:p>
            <a:r>
              <a:rPr lang="en-US" dirty="0">
                <a:ea typeface="+mn-lt"/>
                <a:cs typeface="+mn-lt"/>
              </a:rPr>
              <a:t>Oklahoma and Drought</a:t>
            </a:r>
          </a:p>
          <a:p>
            <a:pPr lvl="1"/>
            <a:r>
              <a:rPr lang="en-US" dirty="0">
                <a:ea typeface="+mn-lt"/>
                <a:cs typeface="+mn-lt"/>
              </a:rPr>
              <a:t>Oklahoma has a long history of droughts</a:t>
            </a:r>
            <a:endParaRPr lang="en-US"/>
          </a:p>
          <a:p>
            <a:r>
              <a:rPr lang="en-US" dirty="0"/>
              <a:t>Overcoming drought</a:t>
            </a:r>
          </a:p>
          <a:p>
            <a:pPr lvl="1"/>
            <a:r>
              <a:rPr lang="en-US" dirty="0"/>
              <a:t>Plant </a:t>
            </a:r>
            <a:r>
              <a:rPr lang="en-US" b="1" dirty="0"/>
              <a:t>drought</a:t>
            </a:r>
            <a:r>
              <a:rPr lang="en-US" dirty="0"/>
              <a:t>-</a:t>
            </a:r>
            <a:r>
              <a:rPr lang="en-US" b="1" dirty="0"/>
              <a:t>tolerant </a:t>
            </a:r>
            <a:r>
              <a:rPr lang="en-US" dirty="0"/>
              <a:t>crops, practice water </a:t>
            </a:r>
            <a:r>
              <a:rPr lang="en-US" b="1" dirty="0"/>
              <a:t>conservation</a:t>
            </a:r>
            <a:r>
              <a:rPr lang="en-US" dirty="0"/>
              <a:t>, irrigate, and protect </a:t>
            </a:r>
            <a:r>
              <a:rPr lang="en-US" b="1" dirty="0"/>
              <a:t>soil</a:t>
            </a:r>
          </a:p>
        </p:txBody>
      </p:sp>
    </p:spTree>
    <p:extLst>
      <p:ext uri="{BB962C8B-B14F-4D97-AF65-F5344CB8AC3E}">
        <p14:creationId xmlns:p14="http://schemas.microsoft.com/office/powerpoint/2010/main" val="28433858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DF374-A8F9-FD54-481C-21B9B4B5C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Overcoming Drought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20BFA-6F3A-B905-8D90-CC3898A9E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Plant </a:t>
            </a:r>
            <a:r>
              <a:rPr lang="en-US" b="1" dirty="0"/>
              <a:t>drought-tolerant</a:t>
            </a:r>
            <a:r>
              <a:rPr lang="en-US" dirty="0"/>
              <a:t> crops</a:t>
            </a:r>
          </a:p>
          <a:p>
            <a:r>
              <a:rPr lang="en-US" dirty="0"/>
              <a:t>Practice water </a:t>
            </a:r>
            <a:r>
              <a:rPr lang="en-US" b="1" dirty="0"/>
              <a:t>conservation</a:t>
            </a:r>
          </a:p>
          <a:p>
            <a:r>
              <a:rPr lang="en-US" dirty="0"/>
              <a:t>Irrigate</a:t>
            </a:r>
          </a:p>
          <a:p>
            <a:r>
              <a:rPr lang="en-US" dirty="0"/>
              <a:t>Protect </a:t>
            </a:r>
            <a:r>
              <a:rPr lang="en-US" b="1" dirty="0"/>
              <a:t>soil</a:t>
            </a:r>
            <a:r>
              <a:rPr lang="en-US" dirty="0"/>
              <a:t> from moisture loss and </a:t>
            </a:r>
            <a:r>
              <a:rPr lang="en-US" b="1" dirty="0"/>
              <a:t>erosion</a:t>
            </a:r>
          </a:p>
        </p:txBody>
      </p:sp>
    </p:spTree>
    <p:extLst>
      <p:ext uri="{BB962C8B-B14F-4D97-AF65-F5344CB8AC3E}">
        <p14:creationId xmlns:p14="http://schemas.microsoft.com/office/powerpoint/2010/main" val="14738010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48525-1378-94EB-71A6-6ED6C31BC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02E39-CD2C-1492-DB93-EBC84BA73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Irrigation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84626-BD12-A3A0-FC9A-D88608FB2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Irrigation</a:t>
            </a:r>
          </a:p>
          <a:p>
            <a:pPr lvl="1"/>
            <a:r>
              <a:rPr lang="en-US" dirty="0">
                <a:ea typeface="+mn-lt"/>
                <a:cs typeface="+mn-lt"/>
              </a:rPr>
              <a:t>Supplying </a:t>
            </a:r>
            <a:r>
              <a:rPr lang="en-US" b="1" dirty="0">
                <a:ea typeface="+mn-lt"/>
                <a:cs typeface="+mn-lt"/>
              </a:rPr>
              <a:t>water</a:t>
            </a:r>
            <a:r>
              <a:rPr lang="en-US" dirty="0">
                <a:ea typeface="+mn-lt"/>
                <a:cs typeface="+mn-lt"/>
              </a:rPr>
              <a:t> to crops when there isn't enough </a:t>
            </a:r>
            <a:r>
              <a:rPr lang="en-US" b="1" dirty="0">
                <a:ea typeface="+mn-lt"/>
                <a:cs typeface="+mn-lt"/>
              </a:rPr>
              <a:t>rainwater</a:t>
            </a:r>
            <a:endParaRPr lang="en-US" b="1" dirty="0"/>
          </a:p>
          <a:p>
            <a:r>
              <a:rPr lang="en-US" b="1" dirty="0"/>
              <a:t>Sprinkler</a:t>
            </a:r>
            <a:r>
              <a:rPr lang="en-US" dirty="0"/>
              <a:t> Irrigation</a:t>
            </a:r>
          </a:p>
          <a:p>
            <a:pPr lvl="1"/>
            <a:r>
              <a:rPr lang="en-US" dirty="0"/>
              <a:t>Mimicking </a:t>
            </a:r>
            <a:r>
              <a:rPr lang="en-US" b="1" dirty="0"/>
              <a:t>rainfall</a:t>
            </a:r>
            <a:r>
              <a:rPr lang="en-US" dirty="0"/>
              <a:t>, water is sprayed into the air</a:t>
            </a:r>
          </a:p>
          <a:p>
            <a:r>
              <a:rPr lang="en-US" b="1" dirty="0"/>
              <a:t>Drip</a:t>
            </a:r>
            <a:r>
              <a:rPr lang="en-US" dirty="0"/>
              <a:t> Irrigation</a:t>
            </a:r>
          </a:p>
          <a:p>
            <a:pPr lvl="1"/>
            <a:r>
              <a:rPr lang="en-US" dirty="0"/>
              <a:t>Water drips </a:t>
            </a:r>
            <a:r>
              <a:rPr lang="en-US" b="1" dirty="0"/>
              <a:t>slowly</a:t>
            </a:r>
            <a:r>
              <a:rPr lang="en-US" dirty="0"/>
              <a:t> from hoses directly onto </a:t>
            </a:r>
            <a:r>
              <a:rPr lang="en-US" b="1" dirty="0"/>
              <a:t>soil</a:t>
            </a:r>
            <a:r>
              <a:rPr lang="en-US" dirty="0"/>
              <a:t> or </a:t>
            </a:r>
            <a:r>
              <a:rPr lang="en-US" b="1" dirty="0"/>
              <a:t>roots</a:t>
            </a:r>
          </a:p>
          <a:p>
            <a:pPr lvl="1"/>
            <a:r>
              <a:rPr lang="en-US" dirty="0"/>
              <a:t>Great for high-value crops like fruits, vegetables</a:t>
            </a:r>
          </a:p>
        </p:txBody>
      </p:sp>
    </p:spTree>
    <p:extLst>
      <p:ext uri="{BB962C8B-B14F-4D97-AF65-F5344CB8AC3E}">
        <p14:creationId xmlns:p14="http://schemas.microsoft.com/office/powerpoint/2010/main" val="1140497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CABE6-1BF0-0C23-CAD6-05F6EB520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Irrigation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2A8AD-CAE2-9B7B-5A32-9DCE4252C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Flood</a:t>
            </a:r>
            <a:r>
              <a:rPr lang="en-US" dirty="0">
                <a:ea typeface="+mn-lt"/>
                <a:cs typeface="+mn-lt"/>
              </a:rPr>
              <a:t> Irrigation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Water is released onto flat fields to mimic </a:t>
            </a:r>
            <a:r>
              <a:rPr lang="en-US" b="1" dirty="0">
                <a:ea typeface="+mn-lt"/>
                <a:cs typeface="+mn-lt"/>
              </a:rPr>
              <a:t>floods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Used in rice production</a:t>
            </a:r>
            <a:endParaRPr lang="en-US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Center</a:t>
            </a:r>
            <a:r>
              <a:rPr lang="en-US" dirty="0">
                <a:ea typeface="+mn-lt"/>
                <a:cs typeface="+mn-lt"/>
              </a:rPr>
              <a:t>-</a:t>
            </a:r>
            <a:r>
              <a:rPr lang="en-US" b="1" dirty="0">
                <a:ea typeface="+mn-lt"/>
                <a:cs typeface="+mn-lt"/>
              </a:rPr>
              <a:t>Pivot</a:t>
            </a:r>
            <a:r>
              <a:rPr lang="en-US" dirty="0">
                <a:ea typeface="+mn-lt"/>
                <a:cs typeface="+mn-lt"/>
              </a:rPr>
              <a:t> Irrigation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Long pipe pivots in a </a:t>
            </a:r>
            <a:r>
              <a:rPr lang="en-US" b="1" dirty="0">
                <a:ea typeface="+mn-lt"/>
                <a:cs typeface="+mn-lt"/>
              </a:rPr>
              <a:t>circle</a:t>
            </a:r>
            <a:r>
              <a:rPr lang="en-US" dirty="0">
                <a:ea typeface="+mn-lt"/>
                <a:cs typeface="+mn-lt"/>
              </a:rPr>
              <a:t> spraying crops with water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1343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37AB9-202A-A7CB-EADD-2733EA2D7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EEEC-DCDD-A222-6ED0-7C7220AFD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Personal Water Conservation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F82AD-BD82-F612-EB73-61CBAA44D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>
                <a:ea typeface="+mn-lt"/>
                <a:cs typeface="+mn-lt"/>
              </a:rPr>
              <a:t>Water conservation</a:t>
            </a:r>
            <a:r>
              <a:rPr lang="en-US" dirty="0">
                <a:ea typeface="+mn-lt"/>
                <a:cs typeface="+mn-lt"/>
              </a:rPr>
              <a:t> means using water responsibly and not wasting it, ensuring long-term </a:t>
            </a:r>
            <a:r>
              <a:rPr lang="en-US" b="1" dirty="0">
                <a:ea typeface="+mn-lt"/>
                <a:cs typeface="+mn-lt"/>
              </a:rPr>
              <a:t>sustainability</a:t>
            </a:r>
          </a:p>
          <a:p>
            <a:r>
              <a:rPr lang="en-US" dirty="0">
                <a:ea typeface="+mn-lt"/>
                <a:cs typeface="+mn-lt"/>
              </a:rPr>
              <a:t>Everyone can conserve water</a:t>
            </a:r>
          </a:p>
          <a:p>
            <a:r>
              <a:rPr lang="en-US" dirty="0">
                <a:ea typeface="+mn-lt"/>
                <a:cs typeface="+mn-lt"/>
              </a:rPr>
              <a:t>Things you can do at home:</a:t>
            </a:r>
          </a:p>
          <a:p>
            <a:pPr lvl="1"/>
            <a:r>
              <a:rPr lang="en-US" dirty="0">
                <a:ea typeface="+mn-lt"/>
                <a:cs typeface="+mn-lt"/>
              </a:rPr>
              <a:t>Fixing </a:t>
            </a:r>
            <a:r>
              <a:rPr lang="en-US" b="1" dirty="0">
                <a:ea typeface="+mn-lt"/>
                <a:cs typeface="+mn-lt"/>
              </a:rPr>
              <a:t>leaky </a:t>
            </a:r>
            <a:r>
              <a:rPr lang="en-US" dirty="0">
                <a:ea typeface="+mn-lt"/>
                <a:cs typeface="+mn-lt"/>
              </a:rPr>
              <a:t>faucets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Using </a:t>
            </a:r>
            <a:r>
              <a:rPr lang="en-US" b="1" dirty="0">
                <a:ea typeface="+mn-lt"/>
                <a:cs typeface="+mn-lt"/>
              </a:rPr>
              <a:t>efficient</a:t>
            </a:r>
            <a:r>
              <a:rPr lang="en-US" dirty="0">
                <a:ea typeface="+mn-lt"/>
                <a:cs typeface="+mn-lt"/>
              </a:rPr>
              <a:t> irrigation on lawn</a:t>
            </a:r>
            <a:endParaRPr lang="en-US" b="1" dirty="0">
              <a:ea typeface="+mn-lt"/>
              <a:cs typeface="+mn-lt"/>
            </a:endParaRPr>
          </a:p>
          <a:p>
            <a:pPr lvl="2"/>
            <a:r>
              <a:rPr lang="en-US" dirty="0">
                <a:ea typeface="+mn-lt"/>
                <a:cs typeface="+mn-lt"/>
              </a:rPr>
              <a:t>Only irrigate early in the </a:t>
            </a:r>
            <a:r>
              <a:rPr lang="en-US" b="1" dirty="0">
                <a:ea typeface="+mn-lt"/>
                <a:cs typeface="+mn-lt"/>
              </a:rPr>
              <a:t>morning</a:t>
            </a:r>
            <a:r>
              <a:rPr lang="en-US" dirty="0">
                <a:ea typeface="+mn-lt"/>
                <a:cs typeface="+mn-lt"/>
              </a:rPr>
              <a:t> or late at </a:t>
            </a:r>
            <a:r>
              <a:rPr lang="en-US" b="1" dirty="0">
                <a:ea typeface="+mn-lt"/>
                <a:cs typeface="+mn-lt"/>
              </a:rPr>
              <a:t>night</a:t>
            </a:r>
            <a:endParaRPr lang="en-US" b="1"/>
          </a:p>
          <a:p>
            <a:pPr lvl="1"/>
            <a:r>
              <a:rPr lang="en-US" dirty="0">
                <a:ea typeface="+mn-lt"/>
                <a:cs typeface="+mn-lt"/>
              </a:rPr>
              <a:t>Collecting </a:t>
            </a:r>
            <a:r>
              <a:rPr lang="en-US" b="1" dirty="0">
                <a:ea typeface="+mn-lt"/>
                <a:cs typeface="+mn-lt"/>
              </a:rPr>
              <a:t>rainwater</a:t>
            </a:r>
            <a:r>
              <a:rPr lang="en-US" dirty="0">
                <a:ea typeface="+mn-lt"/>
                <a:cs typeface="+mn-lt"/>
              </a:rPr>
              <a:t> to use for irrigation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Planting drought-tolerant plants that don't need much </a:t>
            </a:r>
            <a:r>
              <a:rPr lang="en-US" b="1" dirty="0">
                <a:ea typeface="+mn-lt"/>
                <a:cs typeface="+mn-lt"/>
              </a:rPr>
              <a:t>water</a:t>
            </a:r>
          </a:p>
          <a:p>
            <a:pPr lvl="1"/>
            <a:r>
              <a:rPr lang="en-US" dirty="0">
                <a:ea typeface="+mn-lt"/>
                <a:cs typeface="+mn-lt"/>
              </a:rPr>
              <a:t>Turning off </a:t>
            </a:r>
            <a:r>
              <a:rPr lang="en-US" b="1" dirty="0">
                <a:ea typeface="+mn-lt"/>
                <a:cs typeface="+mn-lt"/>
              </a:rPr>
              <a:t>faucets</a:t>
            </a:r>
            <a:r>
              <a:rPr lang="en-US" dirty="0">
                <a:ea typeface="+mn-lt"/>
                <a:cs typeface="+mn-lt"/>
              </a:rPr>
              <a:t> while </a:t>
            </a:r>
            <a:r>
              <a:rPr lang="en-US" b="1" dirty="0">
                <a:ea typeface="+mn-lt"/>
                <a:cs typeface="+mn-lt"/>
              </a:rPr>
              <a:t>brushing</a:t>
            </a:r>
            <a:r>
              <a:rPr lang="en-US" dirty="0">
                <a:ea typeface="+mn-lt"/>
                <a:cs typeface="+mn-lt"/>
              </a:rPr>
              <a:t> your teeth or washing hands</a:t>
            </a:r>
            <a:endParaRPr lang="en-US" dirty="0"/>
          </a:p>
          <a:p>
            <a:pPr lvl="1"/>
            <a:r>
              <a:rPr lang="en-US" dirty="0"/>
              <a:t>Waiting to run dishwashers and washing machines until they are </a:t>
            </a:r>
            <a:r>
              <a:rPr lang="en-US" b="1" dirty="0"/>
              <a:t>full</a:t>
            </a:r>
          </a:p>
        </p:txBody>
      </p:sp>
    </p:spTree>
    <p:extLst>
      <p:ext uri="{BB962C8B-B14F-4D97-AF65-F5344CB8AC3E}">
        <p14:creationId xmlns:p14="http://schemas.microsoft.com/office/powerpoint/2010/main" val="30298402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249F6-D0D1-E52C-31F8-632320E25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0B78B-4B02-9227-F8CC-7DDEC13FB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Water Conservation in Agriculture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9F618-B171-E65A-B676-841BD7FA6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Water conservation is vital to both </a:t>
            </a:r>
            <a:r>
              <a:rPr lang="en-US" b="1" dirty="0"/>
              <a:t>animal</a:t>
            </a:r>
            <a:r>
              <a:rPr lang="en-US" dirty="0"/>
              <a:t> agriculture and </a:t>
            </a:r>
            <a:r>
              <a:rPr lang="en-US" b="1" dirty="0"/>
              <a:t>crop</a:t>
            </a:r>
            <a:r>
              <a:rPr lang="en-US" dirty="0"/>
              <a:t> production</a:t>
            </a:r>
          </a:p>
          <a:p>
            <a:r>
              <a:rPr lang="en-US" dirty="0"/>
              <a:t>Agricultural producers conserve water in several ways including:</a:t>
            </a:r>
            <a:endParaRPr lang="en-US"/>
          </a:p>
          <a:p>
            <a:pPr lvl="1"/>
            <a:r>
              <a:rPr lang="en-US" dirty="0"/>
              <a:t>Using </a:t>
            </a:r>
            <a:r>
              <a:rPr lang="en-US" b="1" dirty="0"/>
              <a:t>efficient</a:t>
            </a:r>
            <a:r>
              <a:rPr lang="en-US" dirty="0"/>
              <a:t> irrigation systems that don't waste water</a:t>
            </a:r>
          </a:p>
          <a:p>
            <a:pPr lvl="1"/>
            <a:r>
              <a:rPr lang="en-US" dirty="0"/>
              <a:t>Monitoring crop </a:t>
            </a:r>
            <a:r>
              <a:rPr lang="en-US" b="1" dirty="0"/>
              <a:t>health</a:t>
            </a:r>
            <a:r>
              <a:rPr lang="en-US" dirty="0"/>
              <a:t> and only irrigating crops when </a:t>
            </a:r>
            <a:r>
              <a:rPr lang="en-US" b="1" dirty="0"/>
              <a:t>necessary</a:t>
            </a:r>
          </a:p>
          <a:p>
            <a:pPr lvl="2"/>
            <a:r>
              <a:rPr lang="en-US" dirty="0"/>
              <a:t>This can be done by crop scouting in the field or even with </a:t>
            </a:r>
            <a:r>
              <a:rPr lang="en-US" b="1" dirty="0"/>
              <a:t>drones</a:t>
            </a:r>
          </a:p>
          <a:p>
            <a:pPr lvl="1"/>
            <a:r>
              <a:rPr lang="en-US" dirty="0"/>
              <a:t>Planting </a:t>
            </a:r>
            <a:r>
              <a:rPr lang="en-US" b="1" dirty="0"/>
              <a:t>cover crops</a:t>
            </a:r>
            <a:r>
              <a:rPr lang="en-US" dirty="0"/>
              <a:t> to keep moisture in the soil</a:t>
            </a:r>
          </a:p>
          <a:p>
            <a:pPr lvl="1"/>
            <a:r>
              <a:rPr lang="en-US" dirty="0"/>
              <a:t>Constructing </a:t>
            </a:r>
            <a:r>
              <a:rPr lang="en-US" b="1" dirty="0"/>
              <a:t>terraces</a:t>
            </a:r>
            <a:r>
              <a:rPr lang="en-US" dirty="0"/>
              <a:t> and windbreaks to reduce soil </a:t>
            </a:r>
            <a:r>
              <a:rPr lang="en-US" b="1" dirty="0"/>
              <a:t>runoff</a:t>
            </a:r>
            <a:r>
              <a:rPr lang="en-US" dirty="0"/>
              <a:t> and </a:t>
            </a:r>
            <a:r>
              <a:rPr lang="en-US" b="1" dirty="0"/>
              <a:t>erosion</a:t>
            </a:r>
          </a:p>
        </p:txBody>
      </p:sp>
    </p:spTree>
    <p:extLst>
      <p:ext uri="{BB962C8B-B14F-4D97-AF65-F5344CB8AC3E}">
        <p14:creationId xmlns:p14="http://schemas.microsoft.com/office/powerpoint/2010/main" val="3249485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2F5B7-0FCD-1EB1-5A15-400F2666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1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55219-325C-B524-B3D6-ED1CE98DB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Define energy resources and its uses in agriculture</a:t>
            </a:r>
          </a:p>
          <a:p>
            <a:r>
              <a:rPr lang="en-US"/>
              <a:t>Describe types of renewable and nonrenewable energy in Oklahoma</a:t>
            </a:r>
          </a:p>
          <a:p>
            <a:r>
              <a:rPr lang="en-US"/>
              <a:t>Compare and contrast renewable and nonrenewable energy</a:t>
            </a:r>
          </a:p>
          <a:p>
            <a:r>
              <a:rPr lang="en-US"/>
              <a:t>Discuss the impact energy has on Oklahoma's economy and agriculture</a:t>
            </a:r>
          </a:p>
        </p:txBody>
      </p:sp>
    </p:spTree>
    <p:extLst>
      <p:ext uri="{BB962C8B-B14F-4D97-AF65-F5344CB8AC3E}">
        <p14:creationId xmlns:p14="http://schemas.microsoft.com/office/powerpoint/2010/main" val="15146762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B9CB1-5C36-8DC2-896B-F38749756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88FA0-46B4-F466-1A3C-D1D131542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386BA-A50F-1CCD-9D38-B4322A9AB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What are the four main steps in the water cycle?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Name two rivers, lakes, and aquifers in Oklahoma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Why is water conservation important?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/>
              <a:t>How can you conserve water?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786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C96A3-29F6-F4F1-BDC1-F143FFD67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28EEA-59B5-1F84-3C66-DA0B32355C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Wildlife in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817A26-0F70-2A34-DC83-0C14CA9CCA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5 Lesson 3</a:t>
            </a:r>
          </a:p>
        </p:txBody>
      </p:sp>
    </p:spTree>
    <p:extLst>
      <p:ext uri="{BB962C8B-B14F-4D97-AF65-F5344CB8AC3E}">
        <p14:creationId xmlns:p14="http://schemas.microsoft.com/office/powerpoint/2010/main" val="11734375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AF2E3-11D3-2B93-E405-B98B7C496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3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881A5-EC8E-052E-8971-419E2E708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Define wildlife, game, waterfowl and other classifications of animals including mammals, reptiles, birds, amphibians, and fish</a:t>
            </a:r>
          </a:p>
          <a:p>
            <a:r>
              <a:rPr lang="en-US"/>
              <a:t>List and describe common wildlife species in Oklahoma</a:t>
            </a:r>
          </a:p>
          <a:p>
            <a:r>
              <a:rPr lang="en-US"/>
              <a:t>Explore the impact of wildlife and invasive species in Oklahoma and their impact to Oklahoma ecosystems</a:t>
            </a:r>
          </a:p>
        </p:txBody>
      </p:sp>
    </p:spTree>
    <p:extLst>
      <p:ext uri="{BB962C8B-B14F-4D97-AF65-F5344CB8AC3E}">
        <p14:creationId xmlns:p14="http://schemas.microsoft.com/office/powerpoint/2010/main" val="42109108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173C5-BA5F-9501-B425-03A54E6B1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0495D-F830-B6C2-8F16-097E4001E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wildlife?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87378-11FB-8824-BAC9-0C507FF02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Undomesticated animals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Live in their natural </a:t>
            </a:r>
            <a:r>
              <a:rPr lang="en-US" b="1">
                <a:ea typeface="+mn-lt"/>
                <a:cs typeface="+mn-lt"/>
              </a:rPr>
              <a:t>habitat 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Not </a:t>
            </a:r>
            <a:r>
              <a:rPr lang="en-US" b="1" dirty="0">
                <a:ea typeface="+mn-lt"/>
                <a:cs typeface="+mn-lt"/>
              </a:rPr>
              <a:t>tamed</a:t>
            </a:r>
            <a:r>
              <a:rPr lang="en-US" dirty="0">
                <a:ea typeface="+mn-lt"/>
                <a:cs typeface="+mn-lt"/>
              </a:rPr>
              <a:t> or raised by people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Important  parts of ecosystems for maintaining ecosystem health and food webs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Wildlife live in all ecosystems of Oklahoma, including forests, plains, rivers, and even </a:t>
            </a:r>
            <a:r>
              <a:rPr lang="en-US" b="1" dirty="0">
                <a:ea typeface="+mn-lt"/>
                <a:cs typeface="+mn-lt"/>
              </a:rPr>
              <a:t>cities</a:t>
            </a:r>
            <a:endParaRPr lang="en-US" b="1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502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26B80-2DC4-8BB7-11BD-602A58925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Impact of Wildlife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0B394-1876-E37F-78D7-C555B84A0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Two of the largest industries related to wildlife are </a:t>
            </a:r>
            <a:r>
              <a:rPr lang="en-US" b="1" dirty="0"/>
              <a:t>hunting</a:t>
            </a:r>
            <a:r>
              <a:rPr lang="en-US" dirty="0"/>
              <a:t> and </a:t>
            </a:r>
            <a:r>
              <a:rPr lang="en-US" b="1" dirty="0"/>
              <a:t>fishing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Hunters and anglers spend more than </a:t>
            </a:r>
            <a:r>
              <a:rPr lang="en-US" b="1" dirty="0">
                <a:ea typeface="+mn-lt"/>
                <a:cs typeface="+mn-lt"/>
              </a:rPr>
              <a:t>$4.7 billion</a:t>
            </a:r>
            <a:r>
              <a:rPr lang="en-US" dirty="0">
                <a:ea typeface="+mn-lt"/>
                <a:cs typeface="+mn-lt"/>
              </a:rPr>
              <a:t> in direct spending</a:t>
            </a:r>
            <a:endParaRPr lang="en-US" b="1" dirty="0"/>
          </a:p>
          <a:p>
            <a:pPr lvl="1"/>
            <a:r>
              <a:rPr lang="en-US" dirty="0"/>
              <a:t>Hunting contributes $1.25 billion to Oklahoma's </a:t>
            </a:r>
            <a:r>
              <a:rPr lang="en-US" b="1" dirty="0"/>
              <a:t>economy</a:t>
            </a:r>
          </a:p>
          <a:p>
            <a:pPr lvl="2"/>
            <a:r>
              <a:rPr lang="en-US" b="1" dirty="0"/>
              <a:t>8,640</a:t>
            </a:r>
            <a:r>
              <a:rPr lang="en-US" dirty="0"/>
              <a:t> jobs and $369 million in </a:t>
            </a:r>
            <a:r>
              <a:rPr lang="en-US" b="1" dirty="0"/>
              <a:t>labor</a:t>
            </a:r>
            <a:r>
              <a:rPr lang="en-US" dirty="0"/>
              <a:t> income</a:t>
            </a:r>
          </a:p>
          <a:p>
            <a:pPr lvl="1"/>
            <a:r>
              <a:rPr lang="en-US" dirty="0"/>
              <a:t>Fishing contributes $3.04 billion in economic impact</a:t>
            </a:r>
          </a:p>
          <a:p>
            <a:pPr lvl="2"/>
            <a:r>
              <a:rPr lang="en-US" dirty="0"/>
              <a:t>19,100 jobs and $894 million in </a:t>
            </a:r>
            <a:r>
              <a:rPr lang="en-US" b="1" dirty="0"/>
              <a:t>labor</a:t>
            </a:r>
            <a:r>
              <a:rPr lang="en-US" dirty="0"/>
              <a:t> income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0614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E3233-5828-17F6-1EA7-12B0C4E25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ECC2-2318-7FCC-3DF6-C204B58E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Wildlife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C22F9-9A3F-C419-32F0-E55F31B78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Vertebrates 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Animals with </a:t>
            </a:r>
            <a:r>
              <a:rPr lang="en-US" b="1" dirty="0">
                <a:ea typeface="+mn-lt"/>
                <a:cs typeface="+mn-lt"/>
              </a:rPr>
              <a:t>backbones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Mammals </a:t>
            </a:r>
            <a:endParaRPr lang="en-US"/>
          </a:p>
          <a:p>
            <a:pPr lvl="1"/>
            <a:r>
              <a:rPr lang="en-US" b="1" dirty="0">
                <a:ea typeface="+mn-lt"/>
                <a:cs typeface="+mn-lt"/>
              </a:rPr>
              <a:t>Reptiles</a:t>
            </a:r>
            <a:r>
              <a:rPr lang="en-US" dirty="0">
                <a:ea typeface="+mn-lt"/>
                <a:cs typeface="+mn-lt"/>
              </a:rPr>
              <a:t> </a:t>
            </a:r>
          </a:p>
          <a:p>
            <a:pPr lvl="1"/>
            <a:r>
              <a:rPr lang="en-US" dirty="0">
                <a:ea typeface="+mn-lt"/>
                <a:cs typeface="+mn-lt"/>
              </a:rPr>
              <a:t>Birds 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Amphibians </a:t>
            </a:r>
            <a:endParaRPr lang="en-US"/>
          </a:p>
          <a:p>
            <a:pPr lvl="1"/>
            <a:r>
              <a:rPr lang="en-US" b="1" dirty="0">
                <a:ea typeface="+mn-lt"/>
                <a:cs typeface="+mn-lt"/>
              </a:rPr>
              <a:t>Fish</a:t>
            </a:r>
            <a:r>
              <a:rPr lang="en-US" dirty="0">
                <a:ea typeface="+mn-lt"/>
                <a:cs typeface="+mn-lt"/>
              </a:rPr>
              <a:t> </a:t>
            </a:r>
            <a:endParaRPr lang="en-US" dirty="0"/>
          </a:p>
          <a:p>
            <a:r>
              <a:rPr lang="en-US" dirty="0"/>
              <a:t>Invertebrates</a:t>
            </a:r>
          </a:p>
          <a:p>
            <a:pPr lvl="1"/>
            <a:r>
              <a:rPr lang="en-US" dirty="0"/>
              <a:t>Animals </a:t>
            </a:r>
            <a:r>
              <a:rPr lang="en-US" b="1" dirty="0"/>
              <a:t>without</a:t>
            </a:r>
            <a:r>
              <a:rPr lang="en-US" dirty="0"/>
              <a:t> backbones</a:t>
            </a:r>
          </a:p>
          <a:p>
            <a:pPr lvl="1"/>
            <a:r>
              <a:rPr lang="en-US" dirty="0"/>
              <a:t>Insects</a:t>
            </a:r>
          </a:p>
          <a:p>
            <a:pPr lvl="1"/>
            <a:r>
              <a:rPr lang="en-US" b="1" dirty="0"/>
              <a:t>Arachnids</a:t>
            </a:r>
          </a:p>
        </p:txBody>
      </p:sp>
    </p:spTree>
    <p:extLst>
      <p:ext uri="{BB962C8B-B14F-4D97-AF65-F5344CB8AC3E}">
        <p14:creationId xmlns:p14="http://schemas.microsoft.com/office/powerpoint/2010/main" val="17378961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96A03-F11F-9DDC-897B-3204950EB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Mammals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92D5B-65B6-64BB-F96D-F3775DA65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Warm-blooded</a:t>
            </a:r>
            <a:endParaRPr lang="en-US" b="1"/>
          </a:p>
          <a:p>
            <a:r>
              <a:rPr lang="en-US" dirty="0">
                <a:ea typeface="+mn-lt"/>
                <a:cs typeface="+mn-lt"/>
              </a:rPr>
              <a:t>Has hair or </a:t>
            </a:r>
            <a:r>
              <a:rPr lang="en-US" b="1" dirty="0">
                <a:ea typeface="+mn-lt"/>
                <a:cs typeface="+mn-lt"/>
              </a:rPr>
              <a:t>fur</a:t>
            </a:r>
            <a:r>
              <a:rPr lang="en-US" dirty="0">
                <a:ea typeface="+mn-lt"/>
                <a:cs typeface="+mn-lt"/>
              </a:rPr>
              <a:t> for at least a portion of their life</a:t>
            </a:r>
          </a:p>
          <a:p>
            <a:r>
              <a:rPr lang="en-US" b="1" dirty="0">
                <a:ea typeface="+mn-lt"/>
                <a:cs typeface="+mn-lt"/>
              </a:rPr>
              <a:t>Mammary</a:t>
            </a:r>
            <a:r>
              <a:rPr lang="en-US" dirty="0">
                <a:ea typeface="+mn-lt"/>
                <a:cs typeface="+mn-lt"/>
              </a:rPr>
              <a:t> glands that produce milk to </a:t>
            </a:r>
            <a:r>
              <a:rPr lang="en-US" b="1" dirty="0">
                <a:ea typeface="+mn-lt"/>
                <a:cs typeface="+mn-lt"/>
              </a:rPr>
              <a:t>feed</a:t>
            </a:r>
            <a:r>
              <a:rPr lang="en-US" dirty="0">
                <a:ea typeface="+mn-lt"/>
                <a:cs typeface="+mn-lt"/>
              </a:rPr>
              <a:t> their young</a:t>
            </a:r>
          </a:p>
          <a:p>
            <a:r>
              <a:rPr lang="en-US" dirty="0">
                <a:ea typeface="+mn-lt"/>
                <a:cs typeface="+mn-lt"/>
              </a:rPr>
              <a:t>Gives birth to </a:t>
            </a:r>
            <a:r>
              <a:rPr lang="en-US" b="1" dirty="0">
                <a:ea typeface="+mn-lt"/>
                <a:cs typeface="+mn-lt"/>
              </a:rPr>
              <a:t>live</a:t>
            </a:r>
            <a:r>
              <a:rPr lang="en-US" dirty="0">
                <a:ea typeface="+mn-lt"/>
                <a:cs typeface="+mn-lt"/>
              </a:rPr>
              <a:t> animals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8767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58E11-74F7-2BE5-0A6B-53B32A93B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Mammals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D4135-F125-98E3-D444-5A19A9999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American Beaver</a:t>
            </a:r>
          </a:p>
          <a:p>
            <a:r>
              <a:rPr lang="en-US" dirty="0"/>
              <a:t>Black Bear</a:t>
            </a:r>
          </a:p>
          <a:p>
            <a:r>
              <a:rPr lang="en-US" b="1" dirty="0"/>
              <a:t>Coyote</a:t>
            </a:r>
          </a:p>
          <a:p>
            <a:r>
              <a:rPr lang="en-US" dirty="0"/>
              <a:t>Eastern Red Bat</a:t>
            </a:r>
          </a:p>
          <a:p>
            <a:r>
              <a:rPr lang="en-US" dirty="0"/>
              <a:t>Armadillo</a:t>
            </a:r>
          </a:p>
          <a:p>
            <a:r>
              <a:rPr lang="en-US" b="1" dirty="0"/>
              <a:t>Raccoon</a:t>
            </a:r>
          </a:p>
          <a:p>
            <a:r>
              <a:rPr lang="en-US" dirty="0"/>
              <a:t>White-tailed Deer</a:t>
            </a:r>
          </a:p>
          <a:p>
            <a:r>
              <a:rPr lang="en-US" b="1" dirty="0"/>
              <a:t>Woodchuck</a:t>
            </a:r>
          </a:p>
          <a:p>
            <a:r>
              <a:rPr lang="en-US" dirty="0"/>
              <a:t>Bobcat</a:t>
            </a:r>
          </a:p>
        </p:txBody>
      </p:sp>
    </p:spTree>
    <p:extLst>
      <p:ext uri="{BB962C8B-B14F-4D97-AF65-F5344CB8AC3E}">
        <p14:creationId xmlns:p14="http://schemas.microsoft.com/office/powerpoint/2010/main" val="41894224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AF980-4BB3-BFB7-0476-FE8807BE5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Reptiles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11C2D-BDAC-BDAA-BB65-C1EFA694B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94</a:t>
            </a:r>
            <a:r>
              <a:rPr lang="en-US" dirty="0">
                <a:ea typeface="+mn-lt"/>
                <a:cs typeface="+mn-lt"/>
              </a:rPr>
              <a:t> reptile species in Oklahoma</a:t>
            </a:r>
          </a:p>
          <a:p>
            <a:r>
              <a:rPr lang="en-US" dirty="0">
                <a:ea typeface="+mn-lt"/>
                <a:cs typeface="+mn-lt"/>
              </a:rPr>
              <a:t>Cold-blooded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Scaly and dry </a:t>
            </a:r>
            <a:r>
              <a:rPr lang="en-US" b="1" dirty="0">
                <a:ea typeface="+mn-lt"/>
                <a:cs typeface="+mn-lt"/>
              </a:rPr>
              <a:t>skin</a:t>
            </a:r>
          </a:p>
          <a:p>
            <a:r>
              <a:rPr lang="en-US" dirty="0">
                <a:ea typeface="+mn-lt"/>
                <a:cs typeface="+mn-lt"/>
              </a:rPr>
              <a:t>Most reptiles lay </a:t>
            </a:r>
            <a:r>
              <a:rPr lang="en-US" b="1" dirty="0">
                <a:ea typeface="+mn-lt"/>
                <a:cs typeface="+mn-lt"/>
              </a:rPr>
              <a:t>eggs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6896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4CFE-C8E6-9B5F-1DA5-06F6D0673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Reptiles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63761-5BCD-C367-E6C1-642554676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Alligator Snapping Turtle</a:t>
            </a:r>
          </a:p>
          <a:p>
            <a:r>
              <a:rPr lang="en-US" b="1" dirty="0"/>
              <a:t>Copperhead </a:t>
            </a:r>
            <a:r>
              <a:rPr lang="en-US" dirty="0"/>
              <a:t>Snake</a:t>
            </a:r>
          </a:p>
          <a:p>
            <a:r>
              <a:rPr lang="en-US" dirty="0"/>
              <a:t>Eastern Collared Lizard</a:t>
            </a:r>
          </a:p>
          <a:p>
            <a:r>
              <a:rPr lang="en-US" dirty="0"/>
              <a:t>Eastern Hog-nosed Snake</a:t>
            </a:r>
          </a:p>
          <a:p>
            <a:r>
              <a:rPr lang="en-US" dirty="0"/>
              <a:t>Broad-headed Skink</a:t>
            </a:r>
          </a:p>
          <a:p>
            <a:r>
              <a:rPr lang="en-US" b="1" dirty="0"/>
              <a:t>Coachwhip</a:t>
            </a:r>
          </a:p>
          <a:p>
            <a:r>
              <a:rPr lang="en-US" dirty="0"/>
              <a:t>Mississippi Mud Turtle</a:t>
            </a:r>
          </a:p>
        </p:txBody>
      </p:sp>
    </p:spTree>
    <p:extLst>
      <p:ext uri="{BB962C8B-B14F-4D97-AF65-F5344CB8AC3E}">
        <p14:creationId xmlns:p14="http://schemas.microsoft.com/office/powerpoint/2010/main" val="327887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F59A7-9168-EA13-14CF-76FCEDD07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Energy?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3E270-A3CA-A869-3684-08BCF01F4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Energy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Fundamental ability to do </a:t>
            </a:r>
            <a:r>
              <a:rPr lang="en-US" b="1" dirty="0">
                <a:ea typeface="+mn-lt"/>
                <a:cs typeface="+mn-lt"/>
              </a:rPr>
              <a:t>work</a:t>
            </a:r>
            <a:r>
              <a:rPr lang="en-US" dirty="0">
                <a:ea typeface="+mn-lt"/>
                <a:cs typeface="+mn-lt"/>
              </a:rPr>
              <a:t> (move an object or change state)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Energy resources</a:t>
            </a:r>
          </a:p>
          <a:p>
            <a:pPr lvl="1"/>
            <a:r>
              <a:rPr lang="en-US" b="1" dirty="0"/>
              <a:t>Materials</a:t>
            </a:r>
            <a:r>
              <a:rPr lang="en-US" dirty="0"/>
              <a:t> that can be </a:t>
            </a:r>
            <a:r>
              <a:rPr lang="en-US" b="1" dirty="0"/>
              <a:t>converted</a:t>
            </a:r>
            <a:r>
              <a:rPr lang="en-US" dirty="0"/>
              <a:t> into energy to do work</a:t>
            </a:r>
          </a:p>
          <a:p>
            <a:r>
              <a:rPr lang="en-US" dirty="0">
                <a:ea typeface="+mn-lt"/>
                <a:cs typeface="+mn-lt"/>
              </a:rPr>
              <a:t>There are two main types of energy resources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Renewable Resources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b="1" dirty="0">
                <a:ea typeface="+mn-lt"/>
                <a:cs typeface="+mn-lt"/>
              </a:rPr>
              <a:t>Nonrenewable Resources</a:t>
            </a:r>
            <a:r>
              <a:rPr lang="en-US" dirty="0">
                <a:ea typeface="+mn-lt"/>
                <a:cs typeface="+mn-lt"/>
              </a:rPr>
              <a:t> 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318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5BF68-9946-BC8D-58A8-BDA8CA74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Birds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C76E2-DAE6-23BA-CBEF-4A6FD0EAC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Warm-blooded</a:t>
            </a:r>
          </a:p>
          <a:p>
            <a:r>
              <a:rPr lang="en-US" dirty="0">
                <a:ea typeface="+mn-lt"/>
                <a:cs typeface="+mn-lt"/>
              </a:rPr>
              <a:t>Winged and </a:t>
            </a:r>
            <a:r>
              <a:rPr lang="en-US" b="1" dirty="0">
                <a:ea typeface="+mn-lt"/>
                <a:cs typeface="+mn-lt"/>
              </a:rPr>
              <a:t>beaked</a:t>
            </a:r>
          </a:p>
          <a:p>
            <a:r>
              <a:rPr lang="en-US" b="1" dirty="0">
                <a:ea typeface="+mn-lt"/>
                <a:cs typeface="+mn-lt"/>
              </a:rPr>
              <a:t>Feathered</a:t>
            </a:r>
            <a:r>
              <a:rPr lang="en-US" dirty="0">
                <a:ea typeface="+mn-lt"/>
                <a:cs typeface="+mn-lt"/>
              </a:rPr>
              <a:t> animals</a:t>
            </a:r>
          </a:p>
          <a:p>
            <a:r>
              <a:rPr lang="en-US" dirty="0"/>
              <a:t>Lays </a:t>
            </a:r>
            <a:r>
              <a:rPr lang="en-US" b="1" dirty="0"/>
              <a:t>eggs</a:t>
            </a:r>
          </a:p>
          <a:p>
            <a:r>
              <a:rPr lang="en-US" dirty="0"/>
              <a:t>Typically have very </a:t>
            </a:r>
            <a:r>
              <a:rPr lang="en-US" b="1" dirty="0"/>
              <a:t>lightweight</a:t>
            </a:r>
            <a:r>
              <a:rPr lang="en-US" dirty="0"/>
              <a:t> skeletons</a:t>
            </a:r>
          </a:p>
        </p:txBody>
      </p:sp>
    </p:spTree>
    <p:extLst>
      <p:ext uri="{BB962C8B-B14F-4D97-AF65-F5344CB8AC3E}">
        <p14:creationId xmlns:p14="http://schemas.microsoft.com/office/powerpoint/2010/main" val="7536005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A00F4-EBB9-3A0A-EA66-FC484BF84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Birds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1A17E-F4E0-A4EF-434D-170EF319D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American Robin</a:t>
            </a:r>
          </a:p>
          <a:p>
            <a:r>
              <a:rPr lang="en-US" b="1" dirty="0"/>
              <a:t>Bald Eagle</a:t>
            </a:r>
          </a:p>
          <a:p>
            <a:r>
              <a:rPr lang="en-US" dirty="0"/>
              <a:t>Mallard Duck</a:t>
            </a:r>
          </a:p>
          <a:p>
            <a:r>
              <a:rPr lang="en-US" dirty="0"/>
              <a:t>Blue Jay</a:t>
            </a:r>
          </a:p>
          <a:p>
            <a:r>
              <a:rPr lang="en-US" dirty="0"/>
              <a:t>Brown Thrasher</a:t>
            </a:r>
          </a:p>
          <a:p>
            <a:r>
              <a:rPr lang="en-US" dirty="0"/>
              <a:t>Greater </a:t>
            </a:r>
            <a:r>
              <a:rPr lang="en-US" b="1" dirty="0"/>
              <a:t>Roadrunner</a:t>
            </a:r>
          </a:p>
          <a:p>
            <a:r>
              <a:rPr lang="en-US" dirty="0"/>
              <a:t>Merriam's Turkey</a:t>
            </a:r>
          </a:p>
        </p:txBody>
      </p:sp>
    </p:spTree>
    <p:extLst>
      <p:ext uri="{BB962C8B-B14F-4D97-AF65-F5344CB8AC3E}">
        <p14:creationId xmlns:p14="http://schemas.microsoft.com/office/powerpoint/2010/main" val="24372952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D5318-AB7A-5218-B0A4-D91EEDBE4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Amphibians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70C04-3AF9-2F33-C8CB-B065E4EB8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58 </a:t>
            </a:r>
            <a:r>
              <a:rPr lang="en-US" dirty="0">
                <a:ea typeface="+mn-lt"/>
                <a:cs typeface="+mn-lt"/>
              </a:rPr>
              <a:t>amphibian species in Oklahoma</a:t>
            </a:r>
          </a:p>
          <a:p>
            <a:r>
              <a:rPr lang="en-US" dirty="0">
                <a:ea typeface="+mn-lt"/>
                <a:cs typeface="+mn-lt"/>
              </a:rPr>
              <a:t>Cold-blooded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Have </a:t>
            </a:r>
            <a:r>
              <a:rPr lang="en-US" b="1" dirty="0">
                <a:ea typeface="+mn-lt"/>
                <a:cs typeface="+mn-lt"/>
              </a:rPr>
              <a:t>moist</a:t>
            </a:r>
            <a:r>
              <a:rPr lang="en-US" dirty="0">
                <a:ea typeface="+mn-lt"/>
                <a:cs typeface="+mn-lt"/>
              </a:rPr>
              <a:t> skin</a:t>
            </a:r>
          </a:p>
          <a:p>
            <a:r>
              <a:rPr lang="en-US" dirty="0">
                <a:ea typeface="+mn-lt"/>
                <a:cs typeface="+mn-lt"/>
              </a:rPr>
              <a:t>Goes through </a:t>
            </a:r>
            <a:r>
              <a:rPr lang="en-US" b="1" dirty="0">
                <a:ea typeface="+mn-lt"/>
                <a:cs typeface="+mn-lt"/>
              </a:rPr>
              <a:t>metamorphosis</a:t>
            </a:r>
          </a:p>
          <a:p>
            <a:pPr lvl="1"/>
            <a:r>
              <a:rPr lang="en-US" dirty="0">
                <a:ea typeface="+mn-lt"/>
                <a:cs typeface="+mn-lt"/>
              </a:rPr>
              <a:t>Meaning their body goes through a </a:t>
            </a:r>
            <a:r>
              <a:rPr lang="en-US" b="1" dirty="0">
                <a:ea typeface="+mn-lt"/>
                <a:cs typeface="+mn-lt"/>
              </a:rPr>
              <a:t>larval</a:t>
            </a:r>
            <a:r>
              <a:rPr lang="en-US" dirty="0">
                <a:ea typeface="+mn-lt"/>
                <a:cs typeface="+mn-lt"/>
              </a:rPr>
              <a:t> stage before </a:t>
            </a:r>
            <a:r>
              <a:rPr lang="en-US" b="1" dirty="0">
                <a:ea typeface="+mn-lt"/>
                <a:cs typeface="+mn-lt"/>
              </a:rPr>
              <a:t>maturity</a:t>
            </a:r>
          </a:p>
          <a:p>
            <a:r>
              <a:rPr lang="en-US" dirty="0">
                <a:ea typeface="+mn-lt"/>
                <a:cs typeface="+mn-lt"/>
              </a:rPr>
              <a:t>Live part of their lives in both </a:t>
            </a:r>
            <a:r>
              <a:rPr lang="en-US" b="1" dirty="0">
                <a:ea typeface="+mn-lt"/>
                <a:cs typeface="+mn-lt"/>
              </a:rPr>
              <a:t>water</a:t>
            </a:r>
            <a:r>
              <a:rPr lang="en-US" dirty="0">
                <a:ea typeface="+mn-lt"/>
                <a:cs typeface="+mn-lt"/>
              </a:rPr>
              <a:t> and on </a:t>
            </a:r>
            <a:r>
              <a:rPr lang="en-US" b="1" dirty="0">
                <a:ea typeface="+mn-lt"/>
                <a:cs typeface="+mn-lt"/>
              </a:rPr>
              <a:t>land</a:t>
            </a:r>
          </a:p>
          <a:p>
            <a:r>
              <a:rPr lang="en-US" dirty="0"/>
              <a:t>Lays </a:t>
            </a:r>
            <a:r>
              <a:rPr lang="en-US" b="1" dirty="0"/>
              <a:t>eggs</a:t>
            </a:r>
          </a:p>
        </p:txBody>
      </p:sp>
    </p:spTree>
    <p:extLst>
      <p:ext uri="{BB962C8B-B14F-4D97-AF65-F5344CB8AC3E}">
        <p14:creationId xmlns:p14="http://schemas.microsoft.com/office/powerpoint/2010/main" val="40048198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0028B-4BB6-FFCE-85EC-EC4CA954F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Amphibians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1C86A-D5C3-8FF6-9ECC-C04626EEA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American </a:t>
            </a:r>
            <a:r>
              <a:rPr lang="en-US" b="1" dirty="0"/>
              <a:t>Bullfrog</a:t>
            </a:r>
          </a:p>
          <a:p>
            <a:r>
              <a:rPr lang="en-US" dirty="0"/>
              <a:t>American Toad</a:t>
            </a:r>
          </a:p>
          <a:p>
            <a:r>
              <a:rPr lang="en-US" b="1" dirty="0"/>
              <a:t>Cave</a:t>
            </a:r>
            <a:r>
              <a:rPr lang="en-US" dirty="0"/>
              <a:t> Salamander</a:t>
            </a:r>
          </a:p>
          <a:p>
            <a:r>
              <a:rPr lang="en-US" dirty="0"/>
              <a:t>Great Plains Toad</a:t>
            </a:r>
          </a:p>
          <a:p>
            <a:r>
              <a:rPr lang="en-US" b="1" dirty="0"/>
              <a:t>Woodhouse's </a:t>
            </a:r>
            <a:r>
              <a:rPr lang="en-US" dirty="0"/>
              <a:t>Toad</a:t>
            </a:r>
          </a:p>
          <a:p>
            <a:r>
              <a:rPr lang="en-US" dirty="0"/>
              <a:t>Western Slimy Salamander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7079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FEB63-1E31-C22E-4A3B-55C80CC80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Fish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4A22B-3912-5118-0682-44940183F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Cold-blooded</a:t>
            </a:r>
          </a:p>
          <a:p>
            <a:r>
              <a:rPr lang="en-US" dirty="0">
                <a:ea typeface="+mn-lt"/>
                <a:cs typeface="+mn-lt"/>
              </a:rPr>
              <a:t>Live in </a:t>
            </a:r>
            <a:r>
              <a:rPr lang="en-US" b="1" dirty="0">
                <a:ea typeface="+mn-lt"/>
                <a:cs typeface="+mn-lt"/>
              </a:rPr>
              <a:t>water</a:t>
            </a:r>
            <a:endParaRPr lang="en-US" b="1" dirty="0"/>
          </a:p>
          <a:p>
            <a:r>
              <a:rPr lang="en-US" dirty="0">
                <a:ea typeface="+mn-lt"/>
                <a:cs typeface="+mn-lt"/>
              </a:rPr>
              <a:t>Breathe with </a:t>
            </a:r>
            <a:r>
              <a:rPr lang="en-US" b="1" dirty="0">
                <a:ea typeface="+mn-lt"/>
                <a:cs typeface="+mn-lt"/>
              </a:rPr>
              <a:t>gills</a:t>
            </a:r>
          </a:p>
          <a:p>
            <a:r>
              <a:rPr lang="en-US" dirty="0"/>
              <a:t>Has </a:t>
            </a:r>
            <a:r>
              <a:rPr lang="en-US" b="1" dirty="0"/>
              <a:t>fins</a:t>
            </a:r>
            <a:r>
              <a:rPr lang="en-US" dirty="0"/>
              <a:t> for maneuverability in the </a:t>
            </a:r>
            <a:r>
              <a:rPr lang="en-US" b="1" dirty="0"/>
              <a:t>water</a:t>
            </a:r>
          </a:p>
        </p:txBody>
      </p:sp>
    </p:spTree>
    <p:extLst>
      <p:ext uri="{BB962C8B-B14F-4D97-AF65-F5344CB8AC3E}">
        <p14:creationId xmlns:p14="http://schemas.microsoft.com/office/powerpoint/2010/main" val="22730815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344B7-DFF5-4D02-AACB-02D6C1D2D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Fish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AD9DF-0B7D-4D17-9196-A30F0D569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Largemouth</a:t>
            </a:r>
            <a:r>
              <a:rPr lang="en-US" dirty="0"/>
              <a:t> Bass</a:t>
            </a:r>
          </a:p>
          <a:p>
            <a:r>
              <a:rPr lang="en-US" dirty="0"/>
              <a:t>Channel </a:t>
            </a:r>
            <a:r>
              <a:rPr lang="en-US" b="1" dirty="0"/>
              <a:t>Catfish</a:t>
            </a:r>
          </a:p>
          <a:p>
            <a:r>
              <a:rPr lang="en-US" dirty="0"/>
              <a:t>Black Crappie</a:t>
            </a:r>
          </a:p>
          <a:p>
            <a:r>
              <a:rPr lang="en-US" dirty="0"/>
              <a:t>Alligator Gar</a:t>
            </a:r>
          </a:p>
          <a:p>
            <a:r>
              <a:rPr lang="en-US" dirty="0"/>
              <a:t>Paddlefish</a:t>
            </a:r>
          </a:p>
          <a:p>
            <a:r>
              <a:rPr lang="en-US" b="1" dirty="0"/>
              <a:t>Sauger</a:t>
            </a:r>
          </a:p>
          <a:p>
            <a:r>
              <a:rPr lang="en-US" dirty="0"/>
              <a:t>Trout</a:t>
            </a:r>
          </a:p>
        </p:txBody>
      </p:sp>
    </p:spTree>
    <p:extLst>
      <p:ext uri="{BB962C8B-B14F-4D97-AF65-F5344CB8AC3E}">
        <p14:creationId xmlns:p14="http://schemas.microsoft.com/office/powerpoint/2010/main" val="15818574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3E418-E7EB-B6FE-A69E-0E3A024C0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Insects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65374-79D5-3A2E-2F22-2783213B0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Cold-blooded</a:t>
            </a:r>
          </a:p>
          <a:p>
            <a:r>
              <a:rPr lang="en-US" dirty="0"/>
              <a:t>Segmented bodies into </a:t>
            </a:r>
            <a:r>
              <a:rPr lang="en-US" b="1" dirty="0"/>
              <a:t>three </a:t>
            </a:r>
            <a:r>
              <a:rPr lang="en-US" dirty="0"/>
              <a:t>parts</a:t>
            </a:r>
          </a:p>
          <a:p>
            <a:r>
              <a:rPr lang="en-US" dirty="0"/>
              <a:t>Exoskeletons</a:t>
            </a:r>
          </a:p>
          <a:p>
            <a:pPr lvl="1"/>
            <a:r>
              <a:rPr lang="en-US" dirty="0"/>
              <a:t>Skeleton is on the </a:t>
            </a:r>
            <a:r>
              <a:rPr lang="en-US" b="1" dirty="0"/>
              <a:t>outside</a:t>
            </a:r>
            <a:r>
              <a:rPr lang="en-US" dirty="0"/>
              <a:t> of the insect</a:t>
            </a:r>
          </a:p>
          <a:p>
            <a:r>
              <a:rPr lang="en-US" dirty="0"/>
              <a:t>Six </a:t>
            </a:r>
            <a:r>
              <a:rPr lang="en-US" b="1" dirty="0"/>
              <a:t>legs</a:t>
            </a:r>
          </a:p>
          <a:p>
            <a:r>
              <a:rPr lang="en-US" dirty="0"/>
              <a:t>Go through </a:t>
            </a:r>
            <a:r>
              <a:rPr lang="en-US" b="1" dirty="0"/>
              <a:t>Metamorphosis</a:t>
            </a:r>
          </a:p>
          <a:p>
            <a:r>
              <a:rPr lang="en-US" dirty="0"/>
              <a:t>Most are </a:t>
            </a:r>
            <a:r>
              <a:rPr lang="en-US" b="1" dirty="0"/>
              <a:t>winged</a:t>
            </a:r>
          </a:p>
        </p:txBody>
      </p:sp>
    </p:spTree>
    <p:extLst>
      <p:ext uri="{BB962C8B-B14F-4D97-AF65-F5344CB8AC3E}">
        <p14:creationId xmlns:p14="http://schemas.microsoft.com/office/powerpoint/2010/main" val="5751624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967DD-31E0-28F8-FCB5-4AE82C97D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Insects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F88BD-D304-2FF3-E0C0-AABB000CA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American Bumble Bee</a:t>
            </a:r>
          </a:p>
          <a:p>
            <a:r>
              <a:rPr lang="en-US" dirty="0"/>
              <a:t>American Burying Beetle</a:t>
            </a:r>
          </a:p>
          <a:p>
            <a:r>
              <a:rPr lang="en-US" b="1" dirty="0"/>
              <a:t>Monarch </a:t>
            </a:r>
            <a:r>
              <a:rPr lang="en-US" dirty="0"/>
              <a:t>Butterfly</a:t>
            </a:r>
          </a:p>
          <a:p>
            <a:r>
              <a:rPr lang="en-US" dirty="0"/>
              <a:t>Frosted Elfin</a:t>
            </a:r>
          </a:p>
          <a:p>
            <a:r>
              <a:rPr lang="en-US" b="1" dirty="0"/>
              <a:t>Assassin</a:t>
            </a:r>
            <a:r>
              <a:rPr lang="en-US" dirty="0"/>
              <a:t> Bug</a:t>
            </a:r>
          </a:p>
          <a:p>
            <a:r>
              <a:rPr lang="en-US" dirty="0"/>
              <a:t>Green Lacewings</a:t>
            </a:r>
          </a:p>
          <a:p>
            <a:r>
              <a:rPr lang="en-US" dirty="0"/>
              <a:t>Preying </a:t>
            </a:r>
            <a:r>
              <a:rPr lang="en-US" b="1" dirty="0"/>
              <a:t>Mantis</a:t>
            </a:r>
          </a:p>
        </p:txBody>
      </p:sp>
    </p:spTree>
    <p:extLst>
      <p:ext uri="{BB962C8B-B14F-4D97-AF65-F5344CB8AC3E}">
        <p14:creationId xmlns:p14="http://schemas.microsoft.com/office/powerpoint/2010/main" val="2643313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AFE09-006B-47C6-3F99-D41933AD9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Arachnids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23DD3-568F-4690-A1F1-839D175EB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Cold-blooded</a:t>
            </a:r>
          </a:p>
          <a:p>
            <a:r>
              <a:rPr lang="en-US" dirty="0"/>
              <a:t>Eight legs</a:t>
            </a:r>
          </a:p>
          <a:p>
            <a:r>
              <a:rPr lang="en-US" b="1" dirty="0"/>
              <a:t>Exoskeleton</a:t>
            </a:r>
          </a:p>
          <a:p>
            <a:r>
              <a:rPr lang="en-US" dirty="0"/>
              <a:t>Segmented bodies into </a:t>
            </a:r>
            <a:r>
              <a:rPr lang="en-US" b="1" dirty="0"/>
              <a:t>two </a:t>
            </a:r>
            <a:r>
              <a:rPr lang="en-US" dirty="0"/>
              <a:t>parts</a:t>
            </a:r>
          </a:p>
        </p:txBody>
      </p:sp>
    </p:spTree>
    <p:extLst>
      <p:ext uri="{BB962C8B-B14F-4D97-AF65-F5344CB8AC3E}">
        <p14:creationId xmlns:p14="http://schemas.microsoft.com/office/powerpoint/2010/main" val="154613312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A9434-83D7-C781-DF00-3C8BC61F2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E955-8B9F-9D74-57AD-2CF2D0F09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Arachnids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D593E-D9E9-D1FD-E171-C63ACAA71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Black Widow</a:t>
            </a:r>
          </a:p>
          <a:p>
            <a:r>
              <a:rPr lang="en-US" dirty="0"/>
              <a:t>Brown </a:t>
            </a:r>
            <a:r>
              <a:rPr lang="en-US" b="1" dirty="0"/>
              <a:t>Recluse</a:t>
            </a:r>
          </a:p>
          <a:p>
            <a:r>
              <a:rPr lang="en-US" dirty="0"/>
              <a:t>American Dog </a:t>
            </a:r>
            <a:r>
              <a:rPr lang="en-US" b="1" dirty="0"/>
              <a:t>Tick</a:t>
            </a:r>
          </a:p>
          <a:p>
            <a:r>
              <a:rPr lang="en-US" dirty="0"/>
              <a:t>Yellow Garden Spider</a:t>
            </a:r>
          </a:p>
          <a:p>
            <a:r>
              <a:rPr lang="en-US" dirty="0"/>
              <a:t>Spotted </a:t>
            </a:r>
            <a:r>
              <a:rPr lang="en-US" dirty="0" err="1"/>
              <a:t>Orbweaver</a:t>
            </a:r>
          </a:p>
          <a:p>
            <a:r>
              <a:rPr lang="en-US" b="1" dirty="0"/>
              <a:t>Wolf </a:t>
            </a:r>
            <a:r>
              <a:rPr lang="en-US" dirty="0"/>
              <a:t>Spiders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277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5F2D6-846B-8E27-FC59-94722A376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Renewable 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D75AB-796F-8AD4-CF5D-B49672E17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ea typeface="+mn-lt"/>
                <a:cs typeface="+mn-lt"/>
              </a:rPr>
              <a:t>Can be replaced </a:t>
            </a:r>
            <a:r>
              <a:rPr lang="en-US" sz="3200" b="1" dirty="0">
                <a:ea typeface="+mn-lt"/>
                <a:cs typeface="+mn-lt"/>
              </a:rPr>
              <a:t>naturally</a:t>
            </a:r>
          </a:p>
          <a:p>
            <a:r>
              <a:rPr lang="en-US" sz="3200" dirty="0">
                <a:ea typeface="+mn-lt"/>
                <a:cs typeface="+mn-lt"/>
              </a:rPr>
              <a:t>Regenerates </a:t>
            </a:r>
            <a:r>
              <a:rPr lang="en-US" sz="3200" b="1" dirty="0">
                <a:ea typeface="+mn-lt"/>
                <a:cs typeface="+mn-lt"/>
              </a:rPr>
              <a:t>quickly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Within 1 </a:t>
            </a:r>
            <a:r>
              <a:rPr lang="en-US" sz="2800" b="1" dirty="0">
                <a:ea typeface="+mn-lt"/>
                <a:cs typeface="+mn-lt"/>
              </a:rPr>
              <a:t>lifetime</a:t>
            </a:r>
            <a:r>
              <a:rPr lang="en-US" sz="2800" dirty="0">
                <a:ea typeface="+mn-lt"/>
                <a:cs typeface="+mn-lt"/>
              </a:rPr>
              <a:t> at most</a:t>
            </a:r>
          </a:p>
          <a:p>
            <a:r>
              <a:rPr lang="en-US" sz="3200" dirty="0">
                <a:ea typeface="+mn-lt"/>
                <a:cs typeface="+mn-lt"/>
              </a:rPr>
              <a:t>Renewable energy includes:</a:t>
            </a:r>
            <a:endParaRPr lang="en-US" sz="3200" b="1" dirty="0">
              <a:ea typeface="+mn-lt"/>
              <a:cs typeface="+mn-lt"/>
            </a:endParaRPr>
          </a:p>
          <a:p>
            <a:pPr lvl="1"/>
            <a:r>
              <a:rPr lang="en-US" sz="2800" dirty="0">
                <a:ea typeface="+mn-lt"/>
                <a:cs typeface="+mn-lt"/>
              </a:rPr>
              <a:t>Wind</a:t>
            </a:r>
          </a:p>
          <a:p>
            <a:pPr lvl="1"/>
            <a:r>
              <a:rPr lang="en-US" sz="2800" b="1" dirty="0">
                <a:ea typeface="+mn-lt"/>
                <a:cs typeface="+mn-lt"/>
              </a:rPr>
              <a:t>Solar</a:t>
            </a:r>
          </a:p>
          <a:p>
            <a:pPr lvl="1"/>
            <a:r>
              <a:rPr lang="en-US" sz="2800" dirty="0">
                <a:ea typeface="+mn-lt"/>
                <a:cs typeface="+mn-lt"/>
              </a:rPr>
              <a:t>Geothermal</a:t>
            </a:r>
          </a:p>
          <a:p>
            <a:pPr lvl="1"/>
            <a:r>
              <a:rPr lang="en-US" sz="2800" b="1" dirty="0">
                <a:ea typeface="+mn-lt"/>
                <a:cs typeface="+mn-lt"/>
              </a:rPr>
              <a:t>Biofuel</a:t>
            </a:r>
          </a:p>
        </p:txBody>
      </p:sp>
    </p:spTree>
    <p:extLst>
      <p:ext uri="{BB962C8B-B14F-4D97-AF65-F5344CB8AC3E}">
        <p14:creationId xmlns:p14="http://schemas.microsoft.com/office/powerpoint/2010/main" val="27956764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9BCD-9A53-008B-AE6E-A8C45616A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Invasive Species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D9DF8-F43F-D81C-7EBF-1FCA847E9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b="1" dirty="0">
                <a:ea typeface="+mn-lt"/>
                <a:cs typeface="+mn-lt"/>
              </a:rPr>
              <a:t>Invasive Species</a:t>
            </a:r>
            <a:r>
              <a:rPr lang="en-US" dirty="0">
                <a:ea typeface="+mn-lt"/>
                <a:cs typeface="+mn-lt"/>
              </a:rPr>
              <a:t> </a:t>
            </a:r>
          </a:p>
          <a:p>
            <a:pPr lvl="1"/>
            <a:r>
              <a:rPr lang="en-US" dirty="0">
                <a:ea typeface="+mn-lt"/>
                <a:cs typeface="+mn-lt"/>
              </a:rPr>
              <a:t>Typically non-native species that are above their carrying </a:t>
            </a:r>
            <a:r>
              <a:rPr lang="en-US" b="1" dirty="0">
                <a:ea typeface="+mn-lt"/>
                <a:cs typeface="+mn-lt"/>
              </a:rPr>
              <a:t>capacity </a:t>
            </a:r>
            <a:r>
              <a:rPr lang="en-US" dirty="0">
                <a:ea typeface="+mn-lt"/>
                <a:cs typeface="+mn-lt"/>
              </a:rPr>
              <a:t>in ecosystems</a:t>
            </a:r>
          </a:p>
          <a:p>
            <a:pPr lvl="2"/>
            <a:r>
              <a:rPr lang="en-US" dirty="0">
                <a:ea typeface="+mn-lt"/>
                <a:cs typeface="+mn-lt"/>
              </a:rPr>
              <a:t>Carrying capacity is the maximum amount of a species an </a:t>
            </a:r>
            <a:r>
              <a:rPr lang="en-US" b="1" dirty="0">
                <a:ea typeface="+mn-lt"/>
                <a:cs typeface="+mn-lt"/>
              </a:rPr>
              <a:t>environment</a:t>
            </a:r>
            <a:r>
              <a:rPr lang="en-US" dirty="0">
                <a:ea typeface="+mn-lt"/>
                <a:cs typeface="+mn-lt"/>
              </a:rPr>
              <a:t> can </a:t>
            </a:r>
            <a:r>
              <a:rPr lang="en-US" b="1" dirty="0">
                <a:ea typeface="+mn-lt"/>
                <a:cs typeface="+mn-lt"/>
              </a:rPr>
              <a:t>support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Invasive species cause </a:t>
            </a:r>
            <a:r>
              <a:rPr lang="en-US" b="1" dirty="0">
                <a:ea typeface="+mn-lt"/>
                <a:cs typeface="+mn-lt"/>
              </a:rPr>
              <a:t>harm</a:t>
            </a:r>
            <a:r>
              <a:rPr lang="en-US" dirty="0">
                <a:ea typeface="+mn-lt"/>
                <a:cs typeface="+mn-lt"/>
              </a:rPr>
              <a:t> to: ecosystems, the </a:t>
            </a:r>
            <a:r>
              <a:rPr lang="en-US" b="1" dirty="0">
                <a:ea typeface="+mn-lt"/>
                <a:cs typeface="+mn-lt"/>
              </a:rPr>
              <a:t>economy</a:t>
            </a:r>
            <a:r>
              <a:rPr lang="en-US">
                <a:ea typeface="+mn-lt"/>
                <a:cs typeface="+mn-lt"/>
              </a:rPr>
              <a:t>, and human </a:t>
            </a:r>
            <a:r>
              <a:rPr lang="en-US" dirty="0">
                <a:ea typeface="+mn-lt"/>
                <a:cs typeface="+mn-lt"/>
              </a:rPr>
              <a:t>health</a:t>
            </a:r>
          </a:p>
          <a:p>
            <a:pPr lvl="1"/>
            <a:r>
              <a:rPr lang="en-US" dirty="0">
                <a:ea typeface="+mn-lt"/>
                <a:cs typeface="+mn-lt"/>
              </a:rPr>
              <a:t>Causes damage like habitat </a:t>
            </a:r>
            <a:r>
              <a:rPr lang="en-US" b="1" dirty="0">
                <a:ea typeface="+mn-lt"/>
                <a:cs typeface="+mn-lt"/>
              </a:rPr>
              <a:t>alteration</a:t>
            </a:r>
            <a:r>
              <a:rPr lang="en-US" dirty="0">
                <a:ea typeface="+mn-lt"/>
                <a:cs typeface="+mn-lt"/>
              </a:rPr>
              <a:t>, reduced </a:t>
            </a:r>
            <a:r>
              <a:rPr lang="en-US" b="1" dirty="0">
                <a:ea typeface="+mn-lt"/>
                <a:cs typeface="+mn-lt"/>
              </a:rPr>
              <a:t>biodiversity</a:t>
            </a:r>
            <a:r>
              <a:rPr lang="en-US" dirty="0">
                <a:ea typeface="+mn-lt"/>
                <a:cs typeface="+mn-lt"/>
              </a:rPr>
              <a:t>, damaging native plants and animals, agricultural </a:t>
            </a:r>
            <a:r>
              <a:rPr lang="en-US" b="1" dirty="0">
                <a:ea typeface="+mn-lt"/>
                <a:cs typeface="+mn-lt"/>
              </a:rPr>
              <a:t>losses</a:t>
            </a:r>
          </a:p>
          <a:p>
            <a:r>
              <a:rPr lang="en-US" dirty="0">
                <a:ea typeface="+mn-lt"/>
                <a:cs typeface="+mn-lt"/>
              </a:rPr>
              <a:t>They compete with </a:t>
            </a:r>
            <a:r>
              <a:rPr lang="en-US" b="1" dirty="0">
                <a:ea typeface="+mn-lt"/>
                <a:cs typeface="+mn-lt"/>
              </a:rPr>
              <a:t>native</a:t>
            </a:r>
            <a:r>
              <a:rPr lang="en-US" dirty="0">
                <a:ea typeface="+mn-lt"/>
                <a:cs typeface="+mn-lt"/>
              </a:rPr>
              <a:t> species and are hard to </a:t>
            </a:r>
            <a:r>
              <a:rPr lang="en-US" b="1" dirty="0">
                <a:ea typeface="+mn-lt"/>
                <a:cs typeface="+mn-lt"/>
              </a:rPr>
              <a:t>control</a:t>
            </a:r>
            <a:r>
              <a:rPr lang="en-US" dirty="0">
                <a:ea typeface="+mn-lt"/>
                <a:cs typeface="+mn-lt"/>
              </a:rPr>
              <a:t> without human intervention</a:t>
            </a:r>
            <a:endParaRPr lang="en-US" b="1" dirty="0"/>
          </a:p>
          <a:p>
            <a:r>
              <a:rPr lang="en-US" dirty="0"/>
              <a:t>Invasive species cause more than </a:t>
            </a:r>
            <a:r>
              <a:rPr lang="en-US" b="1" dirty="0"/>
              <a:t>$137 billion </a:t>
            </a:r>
            <a:r>
              <a:rPr lang="en-US" dirty="0"/>
              <a:t>in damages every year to farms, ecosystems, and residential areas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8531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A4B16-A878-A888-C68E-392CCDBC2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Invasive Species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F7301-8F91-EECD-B106-00B793A0E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Animals</a:t>
            </a:r>
          </a:p>
          <a:p>
            <a:pPr lvl="1"/>
            <a:r>
              <a:rPr lang="en-US" dirty="0"/>
              <a:t>Grass Carp</a:t>
            </a:r>
          </a:p>
          <a:p>
            <a:pPr lvl="1"/>
            <a:r>
              <a:rPr lang="en-US" dirty="0"/>
              <a:t>Feral </a:t>
            </a:r>
            <a:r>
              <a:rPr lang="en-US" b="1" dirty="0"/>
              <a:t>Swine</a:t>
            </a:r>
          </a:p>
          <a:p>
            <a:pPr lvl="1"/>
            <a:r>
              <a:rPr lang="en-US" b="1" dirty="0"/>
              <a:t>Zebra</a:t>
            </a:r>
            <a:r>
              <a:rPr lang="en-US" dirty="0"/>
              <a:t> Mussel</a:t>
            </a:r>
          </a:p>
          <a:p>
            <a:pPr lvl="1"/>
            <a:r>
              <a:rPr lang="en-US" dirty="0"/>
              <a:t>Asian </a:t>
            </a:r>
            <a:r>
              <a:rPr lang="en-US" dirty="0" err="1"/>
              <a:t>Longhorned</a:t>
            </a:r>
            <a:r>
              <a:rPr lang="en-US" dirty="0"/>
              <a:t> Tick</a:t>
            </a:r>
          </a:p>
          <a:p>
            <a:r>
              <a:rPr lang="en-US" dirty="0"/>
              <a:t>Plants</a:t>
            </a:r>
          </a:p>
          <a:p>
            <a:pPr lvl="1"/>
            <a:r>
              <a:rPr lang="en-US" b="1" dirty="0"/>
              <a:t>Alligator </a:t>
            </a:r>
            <a:r>
              <a:rPr lang="en-US" dirty="0"/>
              <a:t>Weed</a:t>
            </a:r>
          </a:p>
          <a:p>
            <a:pPr lvl="1"/>
            <a:r>
              <a:rPr lang="en-US" b="1" dirty="0"/>
              <a:t>Eastern Red Cedar</a:t>
            </a:r>
          </a:p>
          <a:p>
            <a:pPr lvl="1"/>
            <a:r>
              <a:rPr lang="en-US" dirty="0"/>
              <a:t>Hydrilla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19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40C39-FDAE-1F7A-429D-6506B9060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1B989-7073-7CBA-A20D-61C182B3A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Classifications of Wildlife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BBC93-4871-01D5-5FA5-7104318B9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b="1" dirty="0">
                <a:ea typeface="+mn-lt"/>
                <a:cs typeface="+mn-lt"/>
              </a:rPr>
              <a:t>Game Animals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Hunted for </a:t>
            </a:r>
            <a:r>
              <a:rPr lang="en-US" b="1" dirty="0">
                <a:ea typeface="+mn-lt"/>
                <a:cs typeface="+mn-lt"/>
              </a:rPr>
              <a:t>food</a:t>
            </a:r>
            <a:r>
              <a:rPr lang="en-US" dirty="0">
                <a:ea typeface="+mn-lt"/>
                <a:cs typeface="+mn-lt"/>
              </a:rPr>
              <a:t> or </a:t>
            </a:r>
            <a:r>
              <a:rPr lang="en-US" b="1" dirty="0">
                <a:ea typeface="+mn-lt"/>
                <a:cs typeface="+mn-lt"/>
              </a:rPr>
              <a:t>sport</a:t>
            </a:r>
            <a:r>
              <a:rPr lang="en-US" dirty="0">
                <a:ea typeface="+mn-lt"/>
                <a:cs typeface="+mn-lt"/>
              </a:rPr>
              <a:t> with proper licenses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Includes deer, turkey, quail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Waterfowl</a:t>
            </a:r>
          </a:p>
          <a:p>
            <a:pPr lvl="1"/>
            <a:r>
              <a:rPr lang="en-US" dirty="0">
                <a:ea typeface="+mn-lt"/>
                <a:cs typeface="+mn-lt"/>
              </a:rPr>
              <a:t>Birds that live on or near </a:t>
            </a:r>
            <a:r>
              <a:rPr lang="en-US" b="1" dirty="0">
                <a:ea typeface="+mn-lt"/>
                <a:cs typeface="+mn-lt"/>
              </a:rPr>
              <a:t>water </a:t>
            </a:r>
            <a:r>
              <a:rPr lang="en-US" dirty="0">
                <a:ea typeface="+mn-lt"/>
                <a:cs typeface="+mn-lt"/>
              </a:rPr>
              <a:t>for a majority of their life</a:t>
            </a:r>
            <a:endParaRPr lang="en-US" b="1"/>
          </a:p>
          <a:p>
            <a:pPr lvl="1"/>
            <a:r>
              <a:rPr lang="en-US" dirty="0">
                <a:ea typeface="+mn-lt"/>
                <a:cs typeface="+mn-lt"/>
              </a:rPr>
              <a:t>Includes ducks, geese</a:t>
            </a:r>
          </a:p>
          <a:p>
            <a:r>
              <a:rPr lang="en-US" b="1" dirty="0">
                <a:ea typeface="+mn-lt"/>
                <a:cs typeface="+mn-lt"/>
              </a:rPr>
              <a:t>Migratory Birds</a:t>
            </a:r>
          </a:p>
          <a:p>
            <a:pPr lvl="1"/>
            <a:r>
              <a:rPr lang="en-US" dirty="0">
                <a:ea typeface="+mn-lt"/>
                <a:cs typeface="+mn-lt"/>
              </a:rPr>
              <a:t>Birds that travel long </a:t>
            </a:r>
            <a:r>
              <a:rPr lang="en-US" b="1" dirty="0">
                <a:ea typeface="+mn-lt"/>
                <a:cs typeface="+mn-lt"/>
              </a:rPr>
              <a:t>distances </a:t>
            </a:r>
            <a:r>
              <a:rPr lang="en-US" dirty="0">
                <a:ea typeface="+mn-lt"/>
                <a:cs typeface="+mn-lt"/>
              </a:rPr>
              <a:t>on a seasonal basis between breeding grounds and wintering grounds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 Oklahoma is part of the </a:t>
            </a:r>
            <a:r>
              <a:rPr lang="en-US" b="1" dirty="0">
                <a:ea typeface="+mn-lt"/>
                <a:cs typeface="+mn-lt"/>
              </a:rPr>
              <a:t>Central Flyway</a:t>
            </a:r>
            <a:r>
              <a:rPr lang="en-US" dirty="0">
                <a:ea typeface="+mn-lt"/>
                <a:cs typeface="+mn-lt"/>
              </a:rPr>
              <a:t>, which is an important flyway for many migratory species</a:t>
            </a:r>
          </a:p>
          <a:p>
            <a:pPr lvl="1"/>
            <a:r>
              <a:rPr lang="en-US" dirty="0">
                <a:ea typeface="+mn-lt"/>
                <a:cs typeface="+mn-lt"/>
              </a:rPr>
              <a:t>Sandhill Cranes, Pelicans, Bald Eagles</a:t>
            </a:r>
          </a:p>
        </p:txBody>
      </p:sp>
    </p:spTree>
    <p:extLst>
      <p:ext uri="{BB962C8B-B14F-4D97-AF65-F5344CB8AC3E}">
        <p14:creationId xmlns:p14="http://schemas.microsoft.com/office/powerpoint/2010/main" val="4974364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2A057-0A61-D3DE-9BEE-8B59E2D99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DEEC8-ACCF-84F8-6770-52BF502B5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Hunting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B3E63-33D0-97E4-225C-F9A42F631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Legal</a:t>
            </a:r>
            <a:r>
              <a:rPr lang="en-US" dirty="0">
                <a:ea typeface="+mn-lt"/>
                <a:cs typeface="+mn-lt"/>
              </a:rPr>
              <a:t> pursuit and harvest of game animals for sport, food, and population control</a:t>
            </a:r>
          </a:p>
          <a:p>
            <a:pPr lvl="1"/>
            <a:r>
              <a:rPr lang="en-US" dirty="0">
                <a:ea typeface="+mn-lt"/>
                <a:cs typeface="+mn-lt"/>
              </a:rPr>
              <a:t>Common species include </a:t>
            </a:r>
            <a:r>
              <a:rPr lang="en-US" b="1" dirty="0">
                <a:ea typeface="+mn-lt"/>
                <a:cs typeface="+mn-lt"/>
              </a:rPr>
              <a:t>deer</a:t>
            </a:r>
            <a:r>
              <a:rPr lang="en-US" dirty="0">
                <a:ea typeface="+mn-lt"/>
                <a:cs typeface="+mn-lt"/>
              </a:rPr>
              <a:t>, turkey, quail, ducks</a:t>
            </a:r>
          </a:p>
          <a:p>
            <a:r>
              <a:rPr lang="en-US" b="1" dirty="0">
                <a:ea typeface="+mn-lt"/>
                <a:cs typeface="+mn-lt"/>
              </a:rPr>
              <a:t>WMA</a:t>
            </a:r>
            <a:r>
              <a:rPr lang="en-US" dirty="0">
                <a:ea typeface="+mn-lt"/>
                <a:cs typeface="+mn-lt"/>
              </a:rPr>
              <a:t>: Wildlife </a:t>
            </a:r>
            <a:r>
              <a:rPr lang="en-US" b="1" dirty="0">
                <a:ea typeface="+mn-lt"/>
                <a:cs typeface="+mn-lt"/>
              </a:rPr>
              <a:t>Management </a:t>
            </a:r>
            <a:r>
              <a:rPr lang="en-US" dirty="0">
                <a:ea typeface="+mn-lt"/>
                <a:cs typeface="+mn-lt"/>
              </a:rPr>
              <a:t>Areas</a:t>
            </a:r>
          </a:p>
          <a:p>
            <a:pPr lvl="1"/>
            <a:r>
              <a:rPr lang="en-US" dirty="0">
                <a:ea typeface="+mn-lt"/>
                <a:cs typeface="+mn-lt"/>
              </a:rPr>
              <a:t>Area that is accessible by the public for </a:t>
            </a:r>
            <a:r>
              <a:rPr lang="en-US" b="1" dirty="0">
                <a:ea typeface="+mn-lt"/>
                <a:cs typeface="+mn-lt"/>
              </a:rPr>
              <a:t>recreational </a:t>
            </a:r>
            <a:r>
              <a:rPr lang="en-US" dirty="0">
                <a:ea typeface="+mn-lt"/>
                <a:cs typeface="+mn-lt"/>
              </a:rPr>
              <a:t>activities like </a:t>
            </a:r>
            <a:r>
              <a:rPr lang="en-US" b="1" dirty="0">
                <a:ea typeface="+mn-lt"/>
                <a:cs typeface="+mn-lt"/>
              </a:rPr>
              <a:t>hunting</a:t>
            </a:r>
            <a:endParaRPr lang="en-US" b="1" dirty="0"/>
          </a:p>
          <a:p>
            <a:r>
              <a:rPr lang="en-US" dirty="0"/>
              <a:t>Hunting seasons and limits exist to ensure </a:t>
            </a:r>
            <a:r>
              <a:rPr lang="en-US" b="1" dirty="0"/>
              <a:t>healthy</a:t>
            </a:r>
            <a:r>
              <a:rPr lang="en-US" dirty="0"/>
              <a:t> populations for </a:t>
            </a:r>
            <a:r>
              <a:rPr lang="en-US" b="1" dirty="0"/>
              <a:t>conservation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4212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CE1C4-4DDA-DE5E-EDE4-20AEE9D2D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F5ECD-9193-12AA-67DA-AC85C2345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Fishing in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96785-941A-AB3E-1A0F-5444E80E4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Fishing for </a:t>
            </a:r>
            <a:r>
              <a:rPr lang="en-US" b="1" dirty="0"/>
              <a:t>food</a:t>
            </a:r>
            <a:r>
              <a:rPr lang="en-US" dirty="0"/>
              <a:t>, </a:t>
            </a:r>
            <a:r>
              <a:rPr lang="en-US" b="1" dirty="0"/>
              <a:t>sport</a:t>
            </a:r>
            <a:r>
              <a:rPr lang="en-US" dirty="0"/>
              <a:t>, or </a:t>
            </a:r>
            <a:r>
              <a:rPr lang="en-US" b="1" dirty="0"/>
              <a:t>recreation</a:t>
            </a:r>
          </a:p>
          <a:p>
            <a:pPr lvl="1"/>
            <a:r>
              <a:rPr lang="en-US" dirty="0"/>
              <a:t>Common species include </a:t>
            </a:r>
            <a:r>
              <a:rPr lang="en-US" b="1" dirty="0"/>
              <a:t>catfish</a:t>
            </a:r>
            <a:r>
              <a:rPr lang="en-US" dirty="0"/>
              <a:t>, bass, trout, crappie</a:t>
            </a:r>
          </a:p>
          <a:p>
            <a:r>
              <a:rPr lang="en-US" dirty="0"/>
              <a:t>Oklahomans have public access to fishing in different </a:t>
            </a:r>
            <a:r>
              <a:rPr lang="en-US"/>
              <a:t>locations</a:t>
            </a:r>
          </a:p>
          <a:p>
            <a:pPr lvl="1"/>
            <a:r>
              <a:rPr lang="en-US" b="1" dirty="0"/>
              <a:t>Lakes</a:t>
            </a:r>
            <a:r>
              <a:rPr lang="en-US" dirty="0"/>
              <a:t>, rivers, and ponds</a:t>
            </a:r>
          </a:p>
          <a:p>
            <a:r>
              <a:rPr lang="en-US" dirty="0"/>
              <a:t>State daily </a:t>
            </a:r>
            <a:r>
              <a:rPr lang="en-US" b="1" dirty="0"/>
              <a:t>limits</a:t>
            </a:r>
            <a:r>
              <a:rPr lang="en-US" dirty="0"/>
              <a:t> and </a:t>
            </a:r>
            <a:r>
              <a:rPr lang="en-US" b="1" dirty="0"/>
              <a:t>size</a:t>
            </a:r>
            <a:r>
              <a:rPr lang="en-US" dirty="0"/>
              <a:t> </a:t>
            </a:r>
            <a:r>
              <a:rPr lang="en-US" b="1" dirty="0"/>
              <a:t>requirements</a:t>
            </a:r>
            <a:r>
              <a:rPr lang="en-US" dirty="0"/>
              <a:t> exist to ensure healthy populations for </a:t>
            </a:r>
            <a:r>
              <a:rPr lang="en-US" b="1" dirty="0"/>
              <a:t>conservation</a:t>
            </a:r>
          </a:p>
        </p:txBody>
      </p:sp>
    </p:spTree>
    <p:extLst>
      <p:ext uri="{BB962C8B-B14F-4D97-AF65-F5344CB8AC3E}">
        <p14:creationId xmlns:p14="http://schemas.microsoft.com/office/powerpoint/2010/main" val="24809914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69CA3-B6B3-FA34-400D-E7EA8FB81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D6129-7487-78BA-4D55-4E3847EF1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A4AD7-44FA-CA4F-D55E-219D784E6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What is wildlife and why are they important to Oklahomans?</a:t>
            </a:r>
            <a:endParaRPr lang="en-US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Compare and contrast the different classifications of wildlife in Oklahoma</a:t>
            </a:r>
            <a:endParaRPr lang="en-US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What is an invasive species? Give one example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What is hunting and fishing? Why are they important?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712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978E0-F40D-75D4-C683-BF28AAC9C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6C1DC-E9AF-63CB-62BF-CBB5636FBB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Ecoregions of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775FE-AA88-4B11-CE15-738FB629EE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5 Lesson 4</a:t>
            </a:r>
          </a:p>
        </p:txBody>
      </p:sp>
    </p:spTree>
    <p:extLst>
      <p:ext uri="{BB962C8B-B14F-4D97-AF65-F5344CB8AC3E}">
        <p14:creationId xmlns:p14="http://schemas.microsoft.com/office/powerpoint/2010/main" val="213424307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011AB-4258-AF12-4B15-56ECBB6C3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42BA4-7937-081B-0FEA-6534FE8AC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4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C0B1B-7C75-0123-AE3E-7344B3C67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Define ecoregion and map out the ecoregions of Oklahoma</a:t>
            </a:r>
          </a:p>
          <a:p>
            <a:r>
              <a:rPr lang="en-US"/>
              <a:t>Describe the importance of biodiversity</a:t>
            </a:r>
          </a:p>
          <a:p>
            <a:r>
              <a:rPr lang="en-US"/>
              <a:t>Describe characteristics of ecoregions of Oklahoma</a:t>
            </a:r>
          </a:p>
        </p:txBody>
      </p:sp>
    </p:spTree>
    <p:extLst>
      <p:ext uri="{BB962C8B-B14F-4D97-AF65-F5344CB8AC3E}">
        <p14:creationId xmlns:p14="http://schemas.microsoft.com/office/powerpoint/2010/main" val="11455651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838D8-FFA2-73A1-7CFC-66C1CBCC4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0E580-1F92-50F4-168A-463339505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Ecoregion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308AF-FF38-B4A8-AC92-B23DAA52C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 large area of land that share characteristics</a:t>
            </a:r>
          </a:p>
          <a:p>
            <a:pPr lvl="1"/>
            <a:r>
              <a:rPr lang="en-US" dirty="0">
                <a:ea typeface="+mn-lt"/>
                <a:cs typeface="+mn-lt"/>
              </a:rPr>
              <a:t>Characteristics could include landforms, </a:t>
            </a:r>
            <a:r>
              <a:rPr lang="en-US" b="1" dirty="0">
                <a:ea typeface="+mn-lt"/>
                <a:cs typeface="+mn-lt"/>
              </a:rPr>
              <a:t>plants</a:t>
            </a:r>
            <a:r>
              <a:rPr lang="en-US" dirty="0">
                <a:ea typeface="+mn-lt"/>
                <a:cs typeface="+mn-lt"/>
              </a:rPr>
              <a:t>, animals, soil, and </a:t>
            </a:r>
            <a:r>
              <a:rPr lang="en-US" b="1" dirty="0">
                <a:ea typeface="+mn-lt"/>
                <a:cs typeface="+mn-lt"/>
              </a:rPr>
              <a:t>climate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Shaped by precipitation, </a:t>
            </a:r>
            <a:r>
              <a:rPr lang="en-US" b="1" dirty="0">
                <a:ea typeface="+mn-lt"/>
                <a:cs typeface="+mn-lt"/>
              </a:rPr>
              <a:t>elevation</a:t>
            </a:r>
            <a:r>
              <a:rPr lang="en-US" dirty="0">
                <a:ea typeface="+mn-lt"/>
                <a:cs typeface="+mn-lt"/>
              </a:rPr>
              <a:t>, temperature, and </a:t>
            </a:r>
            <a:r>
              <a:rPr lang="en-US" b="1" dirty="0">
                <a:ea typeface="+mn-lt"/>
                <a:cs typeface="+mn-lt"/>
              </a:rPr>
              <a:t>ecosystems</a:t>
            </a:r>
          </a:p>
          <a:p>
            <a:r>
              <a:rPr lang="en-US" dirty="0">
                <a:ea typeface="+mn-lt"/>
                <a:cs typeface="+mn-lt"/>
              </a:rPr>
              <a:t>Each ecoregion supports different kinds of </a:t>
            </a:r>
            <a:r>
              <a:rPr lang="en-US" b="1" dirty="0">
                <a:ea typeface="+mn-lt"/>
                <a:cs typeface="+mn-lt"/>
              </a:rPr>
              <a:t>livestock</a:t>
            </a:r>
            <a:r>
              <a:rPr lang="en-US" dirty="0">
                <a:ea typeface="+mn-lt"/>
                <a:cs typeface="+mn-lt"/>
              </a:rPr>
              <a:t> animals, </a:t>
            </a:r>
            <a:r>
              <a:rPr lang="en-US" b="1" dirty="0">
                <a:ea typeface="+mn-lt"/>
                <a:cs typeface="+mn-lt"/>
              </a:rPr>
              <a:t>crops</a:t>
            </a:r>
            <a:r>
              <a:rPr lang="en-US" dirty="0">
                <a:ea typeface="+mn-lt"/>
                <a:cs typeface="+mn-lt"/>
              </a:rPr>
              <a:t>, wildlife, </a:t>
            </a:r>
            <a:r>
              <a:rPr lang="en-US" b="1" dirty="0">
                <a:ea typeface="+mn-lt"/>
                <a:cs typeface="+mn-lt"/>
              </a:rPr>
              <a:t>plants</a:t>
            </a:r>
            <a:r>
              <a:rPr lang="en-US" dirty="0">
                <a:ea typeface="+mn-lt"/>
                <a:cs typeface="+mn-lt"/>
              </a:rPr>
              <a:t>, and habitats</a:t>
            </a:r>
          </a:p>
        </p:txBody>
      </p:sp>
    </p:spTree>
    <p:extLst>
      <p:ext uri="{BB962C8B-B14F-4D97-AF65-F5344CB8AC3E}">
        <p14:creationId xmlns:p14="http://schemas.microsoft.com/office/powerpoint/2010/main" val="23222924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2A61D-6A6A-8983-A5B1-651DEEF56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E5982-DDFD-DD30-F3E9-A85AF3BD7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Ecoregions of Oklahoma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C24BE-4E58-18BE-C23D-1860E7F4B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Oklahoma has </a:t>
            </a:r>
            <a:r>
              <a:rPr lang="en-US" b="1" dirty="0">
                <a:ea typeface="+mn-lt"/>
                <a:cs typeface="+mn-lt"/>
              </a:rPr>
              <a:t>11 major ecoregions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Each has its own landscape and life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They are important because:</a:t>
            </a:r>
          </a:p>
          <a:p>
            <a:pPr lvl="1"/>
            <a:r>
              <a:rPr lang="en-US" dirty="0">
                <a:ea typeface="+mn-lt"/>
                <a:cs typeface="+mn-lt"/>
              </a:rPr>
              <a:t>Different ecoregions have different natural resources and environments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Farming</a:t>
            </a:r>
            <a:r>
              <a:rPr lang="en-US" dirty="0">
                <a:ea typeface="+mn-lt"/>
                <a:cs typeface="+mn-lt"/>
              </a:rPr>
              <a:t> and </a:t>
            </a:r>
            <a:r>
              <a:rPr lang="en-US" b="1" dirty="0">
                <a:ea typeface="+mn-lt"/>
                <a:cs typeface="+mn-lt"/>
              </a:rPr>
              <a:t>ranching</a:t>
            </a:r>
            <a:r>
              <a:rPr lang="en-US" dirty="0">
                <a:ea typeface="+mn-lt"/>
                <a:cs typeface="+mn-lt"/>
              </a:rPr>
              <a:t> are different in different ecoregions because of:</a:t>
            </a:r>
            <a:endParaRPr lang="en-US" b="1" dirty="0">
              <a:ea typeface="+mn-lt"/>
              <a:cs typeface="+mn-lt"/>
            </a:endParaRPr>
          </a:p>
          <a:p>
            <a:pPr lvl="2"/>
            <a:r>
              <a:rPr lang="en-US" dirty="0">
                <a:ea typeface="+mn-lt"/>
                <a:cs typeface="+mn-lt"/>
              </a:rPr>
              <a:t>The </a:t>
            </a:r>
            <a:r>
              <a:rPr lang="en-US" b="1" dirty="0">
                <a:ea typeface="+mn-lt"/>
                <a:cs typeface="+mn-lt"/>
              </a:rPr>
              <a:t>resources</a:t>
            </a:r>
            <a:r>
              <a:rPr lang="en-US" dirty="0">
                <a:ea typeface="+mn-lt"/>
                <a:cs typeface="+mn-lt"/>
              </a:rPr>
              <a:t>, local </a:t>
            </a:r>
            <a:r>
              <a:rPr lang="en-US" b="1" dirty="0">
                <a:ea typeface="+mn-lt"/>
                <a:cs typeface="+mn-lt"/>
              </a:rPr>
              <a:t>ecology</a:t>
            </a:r>
            <a:r>
              <a:rPr lang="en-US" dirty="0">
                <a:ea typeface="+mn-lt"/>
                <a:cs typeface="+mn-lt"/>
              </a:rPr>
              <a:t>, and </a:t>
            </a:r>
            <a:r>
              <a:rPr lang="en-US" b="1" dirty="0">
                <a:ea typeface="+mn-lt"/>
                <a:cs typeface="+mn-lt"/>
              </a:rPr>
              <a:t>climate</a:t>
            </a:r>
          </a:p>
          <a:p>
            <a:pPr lvl="1"/>
            <a:r>
              <a:rPr lang="en-US" dirty="0">
                <a:ea typeface="+mn-lt"/>
                <a:cs typeface="+mn-lt"/>
              </a:rPr>
              <a:t>Some wildlife species are only found in specific ecoregions.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Biodiversity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ea typeface="+mn-lt"/>
                <a:cs typeface="+mn-lt"/>
              </a:rPr>
              <a:t>The </a:t>
            </a:r>
            <a:r>
              <a:rPr lang="en-US" b="1" dirty="0">
                <a:ea typeface="+mn-lt"/>
                <a:cs typeface="+mn-lt"/>
              </a:rPr>
              <a:t>variety</a:t>
            </a:r>
            <a:r>
              <a:rPr lang="en-US" dirty="0">
                <a:ea typeface="+mn-lt"/>
                <a:cs typeface="+mn-lt"/>
              </a:rPr>
              <a:t> of </a:t>
            </a:r>
            <a:r>
              <a:rPr lang="en-US" b="1" dirty="0">
                <a:ea typeface="+mn-lt"/>
                <a:cs typeface="+mn-lt"/>
              </a:rPr>
              <a:t>living</a:t>
            </a:r>
            <a:r>
              <a:rPr lang="en-US" dirty="0">
                <a:ea typeface="+mn-lt"/>
                <a:cs typeface="+mn-lt"/>
              </a:rPr>
              <a:t> things in a given area or ecosystem</a:t>
            </a:r>
          </a:p>
          <a:p>
            <a:pPr lvl="2"/>
            <a:r>
              <a:rPr lang="en-US" dirty="0">
                <a:ea typeface="+mn-lt"/>
                <a:cs typeface="+mn-lt"/>
              </a:rPr>
              <a:t>Helps ecosystems stay strong and healthy</a:t>
            </a:r>
            <a:endParaRPr lang="en-US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8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777FD-5A8B-E434-2E28-6E313EA28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 Energy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0399B-6432-3CCC-E2DC-AB9C19AC3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Created by turning the blades of a wind </a:t>
            </a:r>
            <a:r>
              <a:rPr lang="en-US" b="1" dirty="0"/>
              <a:t>turbine</a:t>
            </a:r>
          </a:p>
          <a:p>
            <a:pPr lvl="1"/>
            <a:r>
              <a:rPr lang="en-US" dirty="0"/>
              <a:t>Turbine spins a generator</a:t>
            </a:r>
          </a:p>
          <a:p>
            <a:r>
              <a:rPr lang="en-US" dirty="0"/>
              <a:t>Oklahoma ranks </a:t>
            </a:r>
            <a:r>
              <a:rPr lang="en-US" b="1" dirty="0"/>
              <a:t>6th</a:t>
            </a:r>
            <a:r>
              <a:rPr lang="en-US" dirty="0"/>
              <a:t> in total energy produced from wind</a:t>
            </a:r>
          </a:p>
          <a:p>
            <a:pPr lvl="1"/>
            <a:r>
              <a:rPr lang="en-US" dirty="0"/>
              <a:t>12,648-megawatt (MW) capacity</a:t>
            </a:r>
          </a:p>
          <a:p>
            <a:pPr lvl="1"/>
            <a:r>
              <a:rPr lang="en-US" dirty="0"/>
              <a:t>Provides </a:t>
            </a:r>
            <a:r>
              <a:rPr lang="en-US" b="1" dirty="0"/>
              <a:t>14.8% </a:t>
            </a:r>
            <a:r>
              <a:rPr lang="en-US" dirty="0"/>
              <a:t>of Oklahoma's electricity</a:t>
            </a:r>
          </a:p>
          <a:p>
            <a:r>
              <a:rPr lang="en-US" dirty="0"/>
              <a:t>Production focused on </a:t>
            </a:r>
            <a:r>
              <a:rPr lang="en-US" b="1" dirty="0"/>
              <a:t>western</a:t>
            </a:r>
            <a:r>
              <a:rPr lang="en-US" dirty="0"/>
              <a:t> half of state</a:t>
            </a:r>
          </a:p>
          <a:p>
            <a:pPr lvl="1"/>
            <a:r>
              <a:rPr lang="en-US" b="1" dirty="0"/>
              <a:t>29</a:t>
            </a:r>
            <a:r>
              <a:rPr lang="en-US" dirty="0"/>
              <a:t> total wind energy projects, less than 5 on eastern half of state</a:t>
            </a:r>
          </a:p>
        </p:txBody>
      </p:sp>
    </p:spTree>
    <p:extLst>
      <p:ext uri="{BB962C8B-B14F-4D97-AF65-F5344CB8AC3E}">
        <p14:creationId xmlns:p14="http://schemas.microsoft.com/office/powerpoint/2010/main" val="17240322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3A10D-06E2-6877-CE02-9CDDB8EAC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36228-A30F-68AE-961B-67114597F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Western High Plains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B4DD2-AB67-A2FB-83E2-60E56FCC8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Northwestern Oklahoma, including the </a:t>
            </a:r>
            <a:r>
              <a:rPr lang="en-US" b="1" dirty="0"/>
              <a:t>Panhandle</a:t>
            </a:r>
          </a:p>
          <a:p>
            <a:r>
              <a:rPr lang="en-US" dirty="0"/>
              <a:t>Dry and windy climate; hot summers and cold winters</a:t>
            </a:r>
          </a:p>
          <a:p>
            <a:r>
              <a:rPr lang="en-US" dirty="0"/>
              <a:t>Flat plains with </a:t>
            </a:r>
            <a:r>
              <a:rPr lang="en-US" b="1" dirty="0"/>
              <a:t>short</a:t>
            </a:r>
            <a:r>
              <a:rPr lang="en-US" dirty="0"/>
              <a:t> grass species</a:t>
            </a:r>
          </a:p>
          <a:p>
            <a:r>
              <a:rPr lang="en-US" dirty="0"/>
              <a:t>Very few trees</a:t>
            </a:r>
          </a:p>
          <a:p>
            <a:r>
              <a:rPr lang="en-US" dirty="0"/>
              <a:t>Very </a:t>
            </a:r>
            <a:r>
              <a:rPr lang="en-US" b="1" dirty="0"/>
              <a:t>dry</a:t>
            </a:r>
            <a:r>
              <a:rPr lang="en-US" dirty="0"/>
              <a:t> climate</a:t>
            </a:r>
          </a:p>
          <a:p>
            <a:r>
              <a:rPr lang="en-US" dirty="0"/>
              <a:t>Wildlife species include prairie dogs and </a:t>
            </a:r>
            <a:r>
              <a:rPr lang="en-US" b="1" dirty="0"/>
              <a:t>pronghorns</a:t>
            </a:r>
          </a:p>
          <a:p>
            <a:r>
              <a:rPr lang="en-US" dirty="0"/>
              <a:t>Agricultural production: </a:t>
            </a:r>
            <a:r>
              <a:rPr lang="en-US" b="1" dirty="0"/>
              <a:t>cattle</a:t>
            </a:r>
            <a:r>
              <a:rPr lang="en-US" dirty="0"/>
              <a:t> grazing, row cropping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85549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9C71F-6B1A-1BAA-A438-F43BC1A03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272BC-D8F9-ECD3-5150-AAA16A5B0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Southwestern Tablelands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C543D-D25D-A108-3C05-8300BBD60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Southwestern</a:t>
            </a:r>
            <a:r>
              <a:rPr lang="en-US" dirty="0">
                <a:ea typeface="+mn-lt"/>
                <a:cs typeface="+mn-lt"/>
              </a:rPr>
              <a:t> Oklahoma</a:t>
            </a:r>
            <a:endParaRPr lang="en-US" b="1" dirty="0"/>
          </a:p>
          <a:p>
            <a:r>
              <a:rPr lang="en-US" b="1" dirty="0"/>
              <a:t>Hot</a:t>
            </a:r>
            <a:r>
              <a:rPr lang="en-US" dirty="0"/>
              <a:t> and dry climate; typically has very strong storms</a:t>
            </a:r>
          </a:p>
          <a:p>
            <a:r>
              <a:rPr lang="en-US" dirty="0"/>
              <a:t>Has </a:t>
            </a:r>
            <a:r>
              <a:rPr lang="en-US" b="1" dirty="0"/>
              <a:t>canyons</a:t>
            </a:r>
            <a:r>
              <a:rPr lang="en-US" dirty="0"/>
              <a:t>, mesas, and buttes</a:t>
            </a:r>
          </a:p>
          <a:p>
            <a:r>
              <a:rPr lang="en-US" dirty="0"/>
              <a:t>Vegetation is </a:t>
            </a:r>
            <a:r>
              <a:rPr lang="en-US" b="1" dirty="0"/>
              <a:t>grasslands</a:t>
            </a:r>
            <a:r>
              <a:rPr lang="en-US" dirty="0"/>
              <a:t> and </a:t>
            </a:r>
            <a:r>
              <a:rPr lang="en-US" b="1" dirty="0"/>
              <a:t>scrubby</a:t>
            </a:r>
            <a:r>
              <a:rPr lang="en-US" dirty="0"/>
              <a:t> </a:t>
            </a:r>
          </a:p>
          <a:p>
            <a:r>
              <a:rPr lang="en-US" dirty="0"/>
              <a:t>Wildlife species include </a:t>
            </a:r>
            <a:r>
              <a:rPr lang="en-US" b="1" dirty="0"/>
              <a:t>rattlesnakes</a:t>
            </a:r>
            <a:r>
              <a:rPr lang="en-US" dirty="0"/>
              <a:t>, horned lizards, deer</a:t>
            </a:r>
          </a:p>
          <a:p>
            <a:r>
              <a:rPr lang="en-US" dirty="0"/>
              <a:t>Agricultural production: </a:t>
            </a:r>
            <a:r>
              <a:rPr lang="en-US" b="1" dirty="0"/>
              <a:t>Beef</a:t>
            </a:r>
            <a:r>
              <a:rPr lang="en-US"/>
              <a:t> production and row cropping</a:t>
            </a:r>
          </a:p>
          <a:p>
            <a:pPr lvl="1"/>
            <a:r>
              <a:rPr lang="en-US" dirty="0"/>
              <a:t>Ranching is much more common due to </a:t>
            </a:r>
            <a:r>
              <a:rPr lang="en-US" b="1" dirty="0"/>
              <a:t>rocky</a:t>
            </a:r>
            <a:r>
              <a:rPr lang="en-US" dirty="0"/>
              <a:t> soils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1866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D7FB5-6AA9-95F1-5B3F-F20890EFF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1D696-51F4-B93E-9024-5DE7187C6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Central Great Plains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A1251-B60F-71D6-80EA-834EB3DB2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Most of </a:t>
            </a:r>
            <a:r>
              <a:rPr lang="en-US" b="1" dirty="0">
                <a:ea typeface="+mn-lt"/>
                <a:cs typeface="+mn-lt"/>
              </a:rPr>
              <a:t>central</a:t>
            </a:r>
            <a:r>
              <a:rPr lang="en-US" dirty="0">
                <a:ea typeface="+mn-lt"/>
                <a:cs typeface="+mn-lt"/>
              </a:rPr>
              <a:t> Oklahoma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Broad, flat grasslands</a:t>
            </a:r>
          </a:p>
          <a:p>
            <a:r>
              <a:rPr lang="en-US" dirty="0">
                <a:ea typeface="+mn-lt"/>
                <a:cs typeface="+mn-lt"/>
              </a:rPr>
              <a:t>Scattered trees in tall and mixed </a:t>
            </a:r>
            <a:r>
              <a:rPr lang="en-US" b="1" dirty="0">
                <a:ea typeface="+mn-lt"/>
                <a:cs typeface="+mn-lt"/>
              </a:rPr>
              <a:t>grasslands</a:t>
            </a:r>
          </a:p>
          <a:p>
            <a:r>
              <a:rPr lang="en-US" dirty="0"/>
              <a:t>Fertile and </a:t>
            </a:r>
            <a:r>
              <a:rPr lang="en-US" b="1" dirty="0"/>
              <a:t>deep</a:t>
            </a:r>
            <a:r>
              <a:rPr lang="en-US" dirty="0"/>
              <a:t> soil</a:t>
            </a:r>
          </a:p>
          <a:p>
            <a:r>
              <a:rPr lang="en-US" dirty="0"/>
              <a:t>Wildlife species include deer, coyotes, birds</a:t>
            </a:r>
          </a:p>
          <a:p>
            <a:r>
              <a:rPr lang="en-US" dirty="0"/>
              <a:t>Agricultural production:</a:t>
            </a:r>
          </a:p>
          <a:p>
            <a:pPr lvl="1"/>
            <a:r>
              <a:rPr lang="en-US" b="1" dirty="0"/>
              <a:t>Farming</a:t>
            </a:r>
            <a:r>
              <a:rPr lang="en-US" dirty="0"/>
              <a:t> and </a:t>
            </a:r>
            <a:r>
              <a:rPr lang="en-US" b="1" dirty="0"/>
              <a:t>ranching</a:t>
            </a:r>
          </a:p>
        </p:txBody>
      </p:sp>
    </p:spTree>
    <p:extLst>
      <p:ext uri="{BB962C8B-B14F-4D97-AF65-F5344CB8AC3E}">
        <p14:creationId xmlns:p14="http://schemas.microsoft.com/office/powerpoint/2010/main" val="46202021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48E49-E6D5-CCD8-CFD8-67EAC14AF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A1CA-6C42-DD28-ECF8-06918DBFC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Tallgrass Prairie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F43CA-8704-8B6C-DD0E-1E305481D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Northeastern</a:t>
            </a:r>
            <a:r>
              <a:rPr lang="en-US" dirty="0"/>
              <a:t> Oklahoma</a:t>
            </a:r>
          </a:p>
          <a:p>
            <a:r>
              <a:rPr lang="en-US" dirty="0"/>
              <a:t>Tall, </a:t>
            </a:r>
            <a:r>
              <a:rPr lang="en-US" b="1" dirty="0"/>
              <a:t>native</a:t>
            </a:r>
            <a:r>
              <a:rPr lang="en-US" dirty="0"/>
              <a:t> grasses like big bluestem</a:t>
            </a:r>
          </a:p>
          <a:p>
            <a:r>
              <a:rPr lang="en-US" dirty="0"/>
              <a:t>More </a:t>
            </a:r>
            <a:r>
              <a:rPr lang="en-US" b="1" dirty="0"/>
              <a:t>rainfall</a:t>
            </a:r>
            <a:r>
              <a:rPr lang="en-US" dirty="0"/>
              <a:t> than the western half of the state</a:t>
            </a:r>
          </a:p>
          <a:p>
            <a:r>
              <a:rPr lang="en-US" dirty="0"/>
              <a:t>Wildlife species include deer, birds, skunks</a:t>
            </a:r>
          </a:p>
          <a:p>
            <a:r>
              <a:rPr lang="en-US" dirty="0"/>
              <a:t>Used for both </a:t>
            </a:r>
            <a:r>
              <a:rPr lang="en-US" b="1" dirty="0"/>
              <a:t>farming</a:t>
            </a:r>
            <a:r>
              <a:rPr lang="en-US" dirty="0"/>
              <a:t> and </a:t>
            </a:r>
            <a:r>
              <a:rPr lang="en-US" b="1" dirty="0"/>
              <a:t>ranching</a:t>
            </a:r>
          </a:p>
        </p:txBody>
      </p:sp>
    </p:spTree>
    <p:extLst>
      <p:ext uri="{BB962C8B-B14F-4D97-AF65-F5344CB8AC3E}">
        <p14:creationId xmlns:p14="http://schemas.microsoft.com/office/powerpoint/2010/main" val="386024283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4B685-2AB8-D5D4-7747-AA4C7ACA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Ozark Highland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655C8-18A8-3B01-5242-BE835DC2A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Northeastern</a:t>
            </a:r>
            <a:r>
              <a:rPr lang="en-US" dirty="0"/>
              <a:t> part of Oklahoma</a:t>
            </a:r>
          </a:p>
          <a:p>
            <a:pPr lvl="1"/>
            <a:r>
              <a:rPr lang="en-US" dirty="0"/>
              <a:t>Close to Arkansas, Kansas, and Missouri</a:t>
            </a:r>
          </a:p>
          <a:p>
            <a:pPr lvl="1"/>
            <a:r>
              <a:rPr lang="en-US" dirty="0"/>
              <a:t>Blends into the Ozark Forest</a:t>
            </a:r>
          </a:p>
          <a:p>
            <a:r>
              <a:rPr lang="en-US" b="1" dirty="0"/>
              <a:t>Wet</a:t>
            </a:r>
            <a:r>
              <a:rPr lang="en-US" dirty="0"/>
              <a:t> and humid</a:t>
            </a:r>
          </a:p>
          <a:p>
            <a:r>
              <a:rPr lang="en-US" dirty="0"/>
              <a:t>Dense, hardwood tree species of oak and hickory</a:t>
            </a:r>
          </a:p>
          <a:p>
            <a:r>
              <a:rPr lang="en-US" dirty="0"/>
              <a:t>Caves, bluffs, and </a:t>
            </a:r>
            <a:r>
              <a:rPr lang="en-US" b="1" dirty="0"/>
              <a:t>rugged</a:t>
            </a:r>
            <a:r>
              <a:rPr lang="en-US" dirty="0"/>
              <a:t> terrain</a:t>
            </a:r>
          </a:p>
          <a:p>
            <a:r>
              <a:rPr lang="en-US" dirty="0"/>
              <a:t>Forested, with small patches of prairie and savanna</a:t>
            </a:r>
          </a:p>
          <a:p>
            <a:r>
              <a:rPr lang="en-US" dirty="0">
                <a:ea typeface="+mn-lt"/>
                <a:cs typeface="+mn-lt"/>
              </a:rPr>
              <a:t>Rocky terrain, forested hill country</a:t>
            </a:r>
          </a:p>
          <a:p>
            <a:r>
              <a:rPr lang="en-US" dirty="0">
                <a:ea typeface="+mn-lt"/>
                <a:cs typeface="+mn-lt"/>
              </a:rPr>
              <a:t>Stream and river </a:t>
            </a:r>
            <a:r>
              <a:rPr lang="en-US" b="1" dirty="0">
                <a:ea typeface="+mn-lt"/>
                <a:cs typeface="+mn-lt"/>
              </a:rPr>
              <a:t>valleys</a:t>
            </a:r>
            <a:endParaRPr lang="en-US" b="1" dirty="0" err="1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917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02205-0826-A4FF-C9F2-93F4BE3B3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EB3C4-BE1A-B5C1-1811-A7AD32D0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Crosstimbers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44796-7916-BB8D-F046-A36A7F562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/>
              <a:t>Central</a:t>
            </a:r>
            <a:r>
              <a:rPr lang="en-US" dirty="0"/>
              <a:t> Oklahoma, expands from northern part of state to southern</a:t>
            </a:r>
          </a:p>
          <a:p>
            <a:r>
              <a:rPr lang="en-US" dirty="0">
                <a:ea typeface="+mn-lt"/>
                <a:cs typeface="+mn-lt"/>
              </a:rPr>
              <a:t>Moderate rainfall; </a:t>
            </a:r>
            <a:r>
              <a:rPr lang="en-US" b="1" dirty="0">
                <a:ea typeface="+mn-lt"/>
                <a:cs typeface="+mn-lt"/>
              </a:rPr>
              <a:t>transitionary</a:t>
            </a:r>
            <a:r>
              <a:rPr lang="en-US" dirty="0">
                <a:ea typeface="+mn-lt"/>
                <a:cs typeface="+mn-lt"/>
              </a:rPr>
              <a:t> precipitation zone</a:t>
            </a:r>
          </a:p>
          <a:p>
            <a:r>
              <a:rPr lang="en-US" dirty="0">
                <a:ea typeface="+mn-lt"/>
                <a:cs typeface="+mn-lt"/>
              </a:rPr>
              <a:t>Mix of multiple vegetation types</a:t>
            </a:r>
            <a:endParaRPr lang="en-US" dirty="0"/>
          </a:p>
          <a:p>
            <a:pPr lvl="1"/>
            <a:r>
              <a:rPr lang="en-US" sz="2800" dirty="0">
                <a:ea typeface="+mn-lt"/>
                <a:cs typeface="+mn-lt"/>
              </a:rPr>
              <a:t>Ecological </a:t>
            </a:r>
            <a:r>
              <a:rPr lang="en-US" sz="2800" b="1" dirty="0">
                <a:ea typeface="+mn-lt"/>
                <a:cs typeface="+mn-lt"/>
              </a:rPr>
              <a:t>crossroads</a:t>
            </a:r>
            <a:r>
              <a:rPr lang="en-US" sz="2800" dirty="0">
                <a:ea typeface="+mn-lt"/>
                <a:cs typeface="+mn-lt"/>
              </a:rPr>
              <a:t> area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sz="2800" dirty="0">
                <a:ea typeface="+mn-lt"/>
                <a:cs typeface="+mn-lt"/>
              </a:rPr>
              <a:t>Connects forests with prairies</a:t>
            </a:r>
            <a:endParaRPr lang="en-US">
              <a:ea typeface="+mn-lt"/>
              <a:cs typeface="+mn-lt"/>
            </a:endParaRPr>
          </a:p>
          <a:p>
            <a:r>
              <a:rPr lang="en-US" dirty="0"/>
              <a:t>Wildlife includes white-tailed deer, turkeys, songbirds</a:t>
            </a:r>
          </a:p>
          <a:p>
            <a:r>
              <a:rPr lang="en-US" dirty="0"/>
              <a:t>Known for prairie and Oak </a:t>
            </a:r>
            <a:r>
              <a:rPr lang="en-US" b="1" dirty="0"/>
              <a:t>savanna</a:t>
            </a:r>
          </a:p>
          <a:p>
            <a:pPr lvl="1"/>
            <a:r>
              <a:rPr lang="en-US" dirty="0"/>
              <a:t>Oak trees like post oak and blackjack oak grow on grasslands</a:t>
            </a:r>
          </a:p>
          <a:p>
            <a:r>
              <a:rPr lang="en-US" b="1" dirty="0"/>
              <a:t>Farming</a:t>
            </a:r>
            <a:r>
              <a:rPr lang="en-US" dirty="0"/>
              <a:t> and </a:t>
            </a:r>
            <a:r>
              <a:rPr lang="en-US" b="1" dirty="0"/>
              <a:t>ranching</a:t>
            </a:r>
            <a:r>
              <a:rPr lang="en-US" dirty="0"/>
              <a:t> are both important to the ecoregion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20608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2A07E-0555-5B5D-5DE5-948A880A2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72184-A8A3-611C-5E3D-AD7FE333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Caves and Prairies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AE36B-77D6-8930-9762-1FCB8A60E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Northwestern</a:t>
            </a:r>
            <a:r>
              <a:rPr lang="en-US" dirty="0"/>
              <a:t> Oklahoma</a:t>
            </a:r>
          </a:p>
          <a:p>
            <a:r>
              <a:rPr lang="en-US" dirty="0"/>
              <a:t>Semi-</a:t>
            </a:r>
            <a:r>
              <a:rPr lang="en-US" b="1" dirty="0"/>
              <a:t>arid</a:t>
            </a:r>
          </a:p>
          <a:p>
            <a:r>
              <a:rPr lang="en-US" dirty="0"/>
              <a:t>Known for caves, underground habitats, and prairie land</a:t>
            </a:r>
          </a:p>
          <a:p>
            <a:r>
              <a:rPr lang="en-US" dirty="0"/>
              <a:t>Thin and rocky </a:t>
            </a:r>
            <a:r>
              <a:rPr lang="en-US" b="1" dirty="0"/>
              <a:t>soil</a:t>
            </a:r>
          </a:p>
          <a:p>
            <a:r>
              <a:rPr lang="en-US" b="1" dirty="0"/>
              <a:t>Fragile</a:t>
            </a:r>
            <a:r>
              <a:rPr lang="en-US" dirty="0"/>
              <a:t> ecosystem</a:t>
            </a:r>
          </a:p>
          <a:p>
            <a:r>
              <a:rPr lang="en-US" dirty="0"/>
              <a:t>Surface is primarily </a:t>
            </a:r>
            <a:r>
              <a:rPr lang="en-US" b="1" dirty="0"/>
              <a:t>prairieland</a:t>
            </a:r>
            <a:r>
              <a:rPr lang="en-US" dirty="0"/>
              <a:t> with woody growth of shrubs</a:t>
            </a:r>
          </a:p>
          <a:p>
            <a:r>
              <a:rPr lang="en-US" dirty="0"/>
              <a:t>Alabaster Caverns – largest </a:t>
            </a:r>
            <a:r>
              <a:rPr lang="en-US" b="1" dirty="0"/>
              <a:t>gypsum</a:t>
            </a:r>
            <a:r>
              <a:rPr lang="en-US" dirty="0"/>
              <a:t> caves in the world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1778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0CA90-C4FA-6B19-B295-37D962938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88AAB-F352-A19F-A2EA-EEFC21C74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Ozark Forest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96BD2-E6CF-DDE0-544E-1A5035C8B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Found in the </a:t>
            </a:r>
            <a:r>
              <a:rPr lang="en-US" b="1" dirty="0">
                <a:ea typeface="+mn-lt"/>
                <a:cs typeface="+mn-lt"/>
              </a:rPr>
              <a:t>northeastern corner</a:t>
            </a:r>
            <a:r>
              <a:rPr lang="en-US" dirty="0">
                <a:ea typeface="+mn-lt"/>
                <a:cs typeface="+mn-lt"/>
              </a:rPr>
              <a:t> of Oklahoma </a:t>
            </a:r>
          </a:p>
          <a:p>
            <a:pPr lvl="1"/>
            <a:r>
              <a:rPr lang="en-US" dirty="0">
                <a:ea typeface="+mn-lt"/>
                <a:cs typeface="+mn-lt"/>
              </a:rPr>
              <a:t>Near Arkansas and Missouri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Next to Ozark Highlands</a:t>
            </a:r>
          </a:p>
          <a:p>
            <a:r>
              <a:rPr lang="en-US" dirty="0">
                <a:ea typeface="+mn-lt"/>
                <a:cs typeface="+mn-lt"/>
              </a:rPr>
              <a:t>Rocky and shallow soil</a:t>
            </a:r>
          </a:p>
          <a:p>
            <a:r>
              <a:rPr lang="en-US" dirty="0">
                <a:ea typeface="+mn-lt"/>
                <a:cs typeface="+mn-lt"/>
              </a:rPr>
              <a:t>Rainy weather; mild summers</a:t>
            </a:r>
          </a:p>
          <a:p>
            <a:r>
              <a:rPr lang="en-US" dirty="0">
                <a:ea typeface="+mn-lt"/>
                <a:cs typeface="+mn-lt"/>
              </a:rPr>
              <a:t>Known for rocky</a:t>
            </a:r>
            <a:r>
              <a:rPr lang="en-US" b="1" dirty="0">
                <a:ea typeface="+mn-lt"/>
                <a:cs typeface="+mn-lt"/>
              </a:rPr>
              <a:t> hills, hardwood </a:t>
            </a:r>
            <a:r>
              <a:rPr lang="en-US" dirty="0">
                <a:ea typeface="+mn-lt"/>
                <a:cs typeface="+mn-lt"/>
              </a:rPr>
              <a:t>trees</a:t>
            </a:r>
            <a:r>
              <a:rPr lang="en-US" b="1" dirty="0">
                <a:ea typeface="+mn-lt"/>
                <a:cs typeface="+mn-lt"/>
              </a:rPr>
              <a:t>, </a:t>
            </a:r>
            <a:r>
              <a:rPr lang="en-US" dirty="0">
                <a:ea typeface="+mn-lt"/>
                <a:cs typeface="+mn-lt"/>
              </a:rPr>
              <a:t>and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dirty="0">
                <a:ea typeface="+mn-lt"/>
                <a:cs typeface="+mn-lt"/>
              </a:rPr>
              <a:t>fast</a:t>
            </a:r>
            <a:r>
              <a:rPr lang="en-US" b="1" dirty="0">
                <a:ea typeface="+mn-lt"/>
                <a:cs typeface="+mn-lt"/>
              </a:rPr>
              <a:t>-</a:t>
            </a:r>
            <a:r>
              <a:rPr lang="en-US" dirty="0">
                <a:ea typeface="+mn-lt"/>
                <a:cs typeface="+mn-lt"/>
              </a:rPr>
              <a:t>flowing</a:t>
            </a:r>
            <a:r>
              <a:rPr lang="en-US" b="1" dirty="0">
                <a:ea typeface="+mn-lt"/>
                <a:cs typeface="+mn-lt"/>
              </a:rPr>
              <a:t> streams</a:t>
            </a:r>
            <a:endParaRPr lang="en-US" b="1" dirty="0"/>
          </a:p>
          <a:p>
            <a:r>
              <a:rPr lang="en-US" b="1" dirty="0"/>
              <a:t>Forestry</a:t>
            </a:r>
            <a:r>
              <a:rPr lang="en-US" dirty="0"/>
              <a:t> is an important industry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8559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CADE3-EC66-6499-977A-95AC77D6A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D4F2A-8F86-A80C-D355-BD488EC6E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Hardwood Forest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CF190-E311-7564-0B35-4B61D3BDA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Eastern</a:t>
            </a:r>
            <a:r>
              <a:rPr lang="en-US" dirty="0"/>
              <a:t> Oklahoma, near Arkansas Border</a:t>
            </a:r>
          </a:p>
          <a:p>
            <a:r>
              <a:rPr lang="en-US" b="1" dirty="0"/>
              <a:t>Heavy</a:t>
            </a:r>
            <a:r>
              <a:rPr lang="en-US" dirty="0"/>
              <a:t> rainfall and warm summers</a:t>
            </a:r>
          </a:p>
          <a:p>
            <a:r>
              <a:rPr lang="en-US" dirty="0"/>
              <a:t>Deep and rich soils</a:t>
            </a:r>
          </a:p>
          <a:p>
            <a:r>
              <a:rPr lang="en-US" dirty="0"/>
              <a:t>Deciduous trees like oaks, hickory, maple</a:t>
            </a:r>
          </a:p>
          <a:p>
            <a:r>
              <a:rPr lang="en-US" dirty="0"/>
              <a:t>Forestry, </a:t>
            </a:r>
            <a:r>
              <a:rPr lang="en-US" b="1" dirty="0"/>
              <a:t>recreation</a:t>
            </a:r>
            <a:r>
              <a:rPr lang="en-US" dirty="0"/>
              <a:t>, hunting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4227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DDFC9-A6C7-7F4F-75D6-BDFE68BB4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A6BC6-ABB1-2AA8-7332-324E52C9F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Ouachita Mountains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434C-95F5-BB16-3978-F4A77F83C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Southeastern</a:t>
            </a:r>
            <a:r>
              <a:rPr lang="en-US" dirty="0"/>
              <a:t> Oklahoma</a:t>
            </a:r>
          </a:p>
          <a:p>
            <a:r>
              <a:rPr lang="en-US" dirty="0"/>
              <a:t>Wet climate</a:t>
            </a:r>
          </a:p>
          <a:p>
            <a:r>
              <a:rPr lang="en-US" b="1" dirty="0"/>
              <a:t>Rocky</a:t>
            </a:r>
            <a:r>
              <a:rPr lang="en-US" dirty="0"/>
              <a:t> soils, but supports both pine and hardwood forests</a:t>
            </a:r>
          </a:p>
          <a:p>
            <a:r>
              <a:rPr lang="en-US" dirty="0"/>
              <a:t>Rugged </a:t>
            </a:r>
            <a:r>
              <a:rPr lang="en-US" b="1" dirty="0"/>
              <a:t>mountains</a:t>
            </a:r>
          </a:p>
          <a:p>
            <a:r>
              <a:rPr lang="en-US" dirty="0"/>
              <a:t>Pine and </a:t>
            </a:r>
            <a:r>
              <a:rPr lang="en-US" b="1" dirty="0"/>
              <a:t>hardwood</a:t>
            </a:r>
            <a:r>
              <a:rPr lang="en-US" dirty="0"/>
              <a:t> forests</a:t>
            </a:r>
          </a:p>
          <a:p>
            <a:r>
              <a:rPr lang="en-US" b="1" dirty="0"/>
              <a:t>Forestry</a:t>
            </a:r>
            <a:r>
              <a:rPr lang="en-US" dirty="0"/>
              <a:t> industry is important to the area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19012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A06A6-47AF-9E63-6F13-73B16604D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Solar Energy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236CC-93DF-00B3-65A1-302E3596F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Comes from sun's </a:t>
            </a:r>
            <a:r>
              <a:rPr lang="en-US" b="1" dirty="0"/>
              <a:t>light</a:t>
            </a:r>
            <a:r>
              <a:rPr lang="en-US" dirty="0"/>
              <a:t> and heat</a:t>
            </a:r>
          </a:p>
          <a:p>
            <a:r>
              <a:rPr lang="en-US" dirty="0"/>
              <a:t>Captured with solar </a:t>
            </a:r>
            <a:r>
              <a:rPr lang="en-US" b="1" dirty="0"/>
              <a:t>panels</a:t>
            </a:r>
          </a:p>
          <a:p>
            <a:pPr lvl="1"/>
            <a:r>
              <a:rPr lang="en-US" dirty="0"/>
              <a:t>Many solar panels are put on rooftops</a:t>
            </a:r>
          </a:p>
          <a:p>
            <a:r>
              <a:rPr lang="en-US" dirty="0"/>
              <a:t>Economic Impact</a:t>
            </a:r>
          </a:p>
          <a:p>
            <a:pPr lvl="1"/>
            <a:r>
              <a:rPr lang="en-US" b="1" dirty="0"/>
              <a:t>.65%</a:t>
            </a:r>
            <a:r>
              <a:rPr lang="en-US" dirty="0"/>
              <a:t> of Oklahoma electricity comes from solar</a:t>
            </a:r>
          </a:p>
          <a:p>
            <a:pPr lvl="1"/>
            <a:r>
              <a:rPr lang="en-US" dirty="0"/>
              <a:t>505 MW installed</a:t>
            </a:r>
          </a:p>
          <a:p>
            <a:pPr lvl="2"/>
            <a:r>
              <a:rPr lang="en-US" dirty="0"/>
              <a:t>Enough to power </a:t>
            </a:r>
            <a:r>
              <a:rPr lang="en-US" b="1" dirty="0"/>
              <a:t>60</a:t>
            </a:r>
            <a:r>
              <a:rPr lang="en-US" dirty="0"/>
              <a:t>,</a:t>
            </a:r>
            <a:r>
              <a:rPr lang="en-US" b="1" dirty="0"/>
              <a:t>000</a:t>
            </a:r>
            <a:r>
              <a:rPr lang="en-US" dirty="0"/>
              <a:t> homes</a:t>
            </a:r>
          </a:p>
          <a:p>
            <a:r>
              <a:rPr lang="en-US" dirty="0"/>
              <a:t>Solar farms</a:t>
            </a:r>
          </a:p>
          <a:p>
            <a:pPr lvl="1"/>
            <a:r>
              <a:rPr lang="en-US" dirty="0"/>
              <a:t>There are solar farms in Mayes, Kiowa, and Bryan counties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5549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A7CF2-93AF-B509-4C45-DF7477200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77A3A-7466-C079-EFEE-864941FC3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Cypress Swamps and Forest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E59CD-D882-00D7-E82F-C71C84C33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Far </a:t>
            </a:r>
            <a:r>
              <a:rPr lang="en-US" b="1" dirty="0"/>
              <a:t>southeastern</a:t>
            </a:r>
            <a:r>
              <a:rPr lang="en-US" dirty="0"/>
              <a:t> Oklahoma, near Red River</a:t>
            </a:r>
          </a:p>
          <a:p>
            <a:r>
              <a:rPr lang="en-US" dirty="0"/>
              <a:t>Hot, </a:t>
            </a:r>
            <a:r>
              <a:rPr lang="en-US" b="1" dirty="0"/>
              <a:t>humid</a:t>
            </a:r>
            <a:r>
              <a:rPr lang="en-US" dirty="0"/>
              <a:t>, and high precipitation</a:t>
            </a:r>
          </a:p>
          <a:p>
            <a:r>
              <a:rPr lang="en-US" b="1" dirty="0"/>
              <a:t>Wetland</a:t>
            </a:r>
            <a:r>
              <a:rPr lang="en-US" dirty="0"/>
              <a:t> areas</a:t>
            </a:r>
          </a:p>
          <a:p>
            <a:r>
              <a:rPr lang="en-US" dirty="0"/>
              <a:t>Cypress trees, swamps, slow-moving water</a:t>
            </a:r>
          </a:p>
          <a:p>
            <a:r>
              <a:rPr lang="en-US" dirty="0"/>
              <a:t>Important for flood control, water filtration</a:t>
            </a:r>
          </a:p>
        </p:txBody>
      </p:sp>
    </p:spTree>
    <p:extLst>
      <p:ext uri="{BB962C8B-B14F-4D97-AF65-F5344CB8AC3E}">
        <p14:creationId xmlns:p14="http://schemas.microsoft.com/office/powerpoint/2010/main" val="44630222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42BED-0DAF-8BFF-6542-FAB238DAD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8B8DB-8620-4278-EC99-D0169E1EE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4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12199-B0C0-F1E4-E9A3-78AB5BEA5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What is an ecoregion?</a:t>
            </a:r>
            <a:endParaRPr lang="en-US"/>
          </a:p>
          <a:p>
            <a:r>
              <a:rPr lang="en-US">
                <a:ea typeface="+mn-lt"/>
                <a:cs typeface="+mn-lt"/>
              </a:rPr>
              <a:t>Why is biodiversity important?</a:t>
            </a:r>
            <a:endParaRPr lang="en-US"/>
          </a:p>
          <a:p>
            <a:r>
              <a:rPr lang="en-US">
                <a:ea typeface="+mn-lt"/>
                <a:cs typeface="+mn-lt"/>
              </a:rPr>
              <a:t>Name two ecoregions found in western Oklahoma.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Which part of the state has forests and mountains?</a:t>
            </a:r>
            <a:endParaRPr lang="en-US"/>
          </a:p>
          <a:p>
            <a:r>
              <a:rPr lang="en-US">
                <a:ea typeface="+mn-lt"/>
                <a:cs typeface="+mn-lt"/>
              </a:rPr>
              <a:t>How do ecoregions affect agriculture and wildlife?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4048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9BC6D-5401-9180-7935-9D0FC45E8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A102C-B1E1-03AF-6AA9-C1D2F68FF3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State Parks of Oklahoma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884496-94A0-E574-FDBD-B8D773CB65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5 Lesson 5</a:t>
            </a:r>
          </a:p>
        </p:txBody>
      </p:sp>
    </p:spTree>
    <p:extLst>
      <p:ext uri="{BB962C8B-B14F-4D97-AF65-F5344CB8AC3E}">
        <p14:creationId xmlns:p14="http://schemas.microsoft.com/office/powerpoint/2010/main" val="291452392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CC0D6-4C1A-9F1F-8CA8-E5C2663FE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F7DEB-0761-91FC-97F6-DBD63E00F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5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51EA5-F4A9-D5FF-0F91-410A2BB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Define what a state park is and locate the major state parks of Oklahoma</a:t>
            </a:r>
          </a:p>
          <a:p>
            <a:r>
              <a:rPr lang="en-US"/>
              <a:t>Argue for the conservation of Oklahoma state parks</a:t>
            </a:r>
          </a:p>
          <a:p>
            <a:r>
              <a:rPr lang="en-US"/>
              <a:t>List state parks and the activities you can do at them</a:t>
            </a:r>
          </a:p>
        </p:txBody>
      </p:sp>
    </p:spTree>
    <p:extLst>
      <p:ext uri="{BB962C8B-B14F-4D97-AF65-F5344CB8AC3E}">
        <p14:creationId xmlns:p14="http://schemas.microsoft.com/office/powerpoint/2010/main" val="129041044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53F1B-F7C1-9447-FC48-B4293FC53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D3693-D55A-706B-C642-0B7904070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State Parks?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F5993-C78A-21A6-8D9F-EED1E5DB9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State parks</a:t>
            </a:r>
            <a:r>
              <a:rPr lang="en-US" dirty="0">
                <a:ea typeface="+mn-lt"/>
                <a:cs typeface="+mn-lt"/>
              </a:rPr>
              <a:t> are protected areas owned and managed by the </a:t>
            </a:r>
            <a:r>
              <a:rPr lang="en-US" b="1" dirty="0">
                <a:ea typeface="+mn-lt"/>
                <a:cs typeface="+mn-lt"/>
              </a:rPr>
              <a:t>state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These lands are </a:t>
            </a:r>
            <a:r>
              <a:rPr lang="en-US" b="1" dirty="0">
                <a:ea typeface="+mn-lt"/>
                <a:cs typeface="+mn-lt"/>
              </a:rPr>
              <a:t>publicly</a:t>
            </a:r>
            <a:r>
              <a:rPr lang="en-US" dirty="0">
                <a:ea typeface="+mn-lt"/>
                <a:cs typeface="+mn-lt"/>
              </a:rPr>
              <a:t> owned by the state, meaning public </a:t>
            </a:r>
            <a:r>
              <a:rPr lang="en-US" b="1" dirty="0">
                <a:ea typeface="+mn-lt"/>
                <a:cs typeface="+mn-lt"/>
              </a:rPr>
              <a:t>dollars</a:t>
            </a:r>
            <a:r>
              <a:rPr lang="en-US" dirty="0">
                <a:ea typeface="+mn-lt"/>
                <a:cs typeface="+mn-lt"/>
              </a:rPr>
              <a:t> are used to manage them for the </a:t>
            </a:r>
            <a:r>
              <a:rPr lang="en-US" b="1" dirty="0">
                <a:ea typeface="+mn-lt"/>
                <a:cs typeface="+mn-lt"/>
              </a:rPr>
              <a:t>enjoyment</a:t>
            </a:r>
            <a:r>
              <a:rPr lang="en-US" dirty="0">
                <a:ea typeface="+mn-lt"/>
                <a:cs typeface="+mn-lt"/>
              </a:rPr>
              <a:t> of the public</a:t>
            </a:r>
          </a:p>
          <a:p>
            <a:r>
              <a:rPr lang="en-US" dirty="0">
                <a:ea typeface="+mn-lt"/>
                <a:cs typeface="+mn-lt"/>
              </a:rPr>
              <a:t>State parks are set aside for </a:t>
            </a:r>
            <a:r>
              <a:rPr lang="en-US" b="1" dirty="0">
                <a:ea typeface="+mn-lt"/>
                <a:cs typeface="+mn-lt"/>
              </a:rPr>
              <a:t>conservation</a:t>
            </a:r>
            <a:r>
              <a:rPr lang="en-US" dirty="0">
                <a:ea typeface="+mn-lt"/>
                <a:cs typeface="+mn-lt"/>
              </a:rPr>
              <a:t> of natural resources, </a:t>
            </a:r>
            <a:r>
              <a:rPr lang="en-US" b="1" dirty="0">
                <a:ea typeface="+mn-lt"/>
                <a:cs typeface="+mn-lt"/>
              </a:rPr>
              <a:t>recreation</a:t>
            </a:r>
            <a:r>
              <a:rPr lang="en-US" dirty="0">
                <a:ea typeface="+mn-lt"/>
                <a:cs typeface="+mn-lt"/>
              </a:rPr>
              <a:t>, and the </a:t>
            </a:r>
            <a:r>
              <a:rPr lang="en-US" b="1" dirty="0">
                <a:ea typeface="+mn-lt"/>
                <a:cs typeface="+mn-lt"/>
              </a:rPr>
              <a:t>enjoyment</a:t>
            </a:r>
            <a:r>
              <a:rPr lang="en-US" dirty="0">
                <a:ea typeface="+mn-lt"/>
                <a:cs typeface="+mn-lt"/>
              </a:rPr>
              <a:t> of the public</a:t>
            </a:r>
          </a:p>
          <a:p>
            <a:pPr lvl="1"/>
            <a:r>
              <a:rPr lang="en-US" dirty="0">
                <a:ea typeface="+mn-lt"/>
                <a:cs typeface="+mn-lt"/>
              </a:rPr>
              <a:t>Activities at state parks can include:</a:t>
            </a:r>
          </a:p>
          <a:p>
            <a:pPr lvl="2"/>
            <a:r>
              <a:rPr lang="en-US" dirty="0">
                <a:ea typeface="+mn-lt"/>
                <a:cs typeface="+mn-lt"/>
              </a:rPr>
              <a:t>Hiking, fishing, </a:t>
            </a:r>
            <a:r>
              <a:rPr lang="en-US" b="1" dirty="0">
                <a:ea typeface="+mn-lt"/>
                <a:cs typeface="+mn-lt"/>
              </a:rPr>
              <a:t>camping</a:t>
            </a:r>
            <a:r>
              <a:rPr lang="en-US" dirty="0">
                <a:ea typeface="+mn-lt"/>
                <a:cs typeface="+mn-lt"/>
              </a:rPr>
              <a:t>, boating, swimming, </a:t>
            </a:r>
            <a:r>
              <a:rPr lang="en-US" b="1" dirty="0">
                <a:ea typeface="+mn-lt"/>
                <a:cs typeface="+mn-lt"/>
              </a:rPr>
              <a:t>scenery</a:t>
            </a:r>
            <a:r>
              <a:rPr lang="en-US" dirty="0">
                <a:ea typeface="+mn-lt"/>
                <a:cs typeface="+mn-lt"/>
              </a:rPr>
              <a:t>, wildlife viewing, trail running</a:t>
            </a:r>
          </a:p>
          <a:p>
            <a:r>
              <a:rPr lang="en-US" dirty="0">
                <a:ea typeface="+mn-lt"/>
                <a:cs typeface="+mn-lt"/>
              </a:rPr>
              <a:t>State parks </a:t>
            </a:r>
            <a:r>
              <a:rPr lang="en-US" b="1" dirty="0">
                <a:ea typeface="+mn-lt"/>
                <a:cs typeface="+mn-lt"/>
              </a:rPr>
              <a:t>protect</a:t>
            </a:r>
            <a:r>
              <a:rPr lang="en-US" dirty="0">
                <a:ea typeface="+mn-lt"/>
                <a:cs typeface="+mn-lt"/>
              </a:rPr>
              <a:t> natural habitats, wildlife, plants, and scenery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5293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B64BD-5991-6E03-7DE9-2ED46C7B0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E710C-C528-69F0-1EC0-5E92378AD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Importance of State Parks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6E9D3-54B3-7624-D997-00A355B71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>
                <a:ea typeface="+mn-lt"/>
                <a:cs typeface="+mn-lt"/>
              </a:rPr>
              <a:t>Conservation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Preserve areas of ecological significance, waterways, biodiversity, wildlife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Tourism &amp; Economy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Parks bring visitors that supporting nearby towns and businesses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State Parks in Oklahoma had </a:t>
            </a:r>
            <a:r>
              <a:rPr lang="en-US" b="1" dirty="0">
                <a:ea typeface="+mn-lt"/>
                <a:cs typeface="+mn-lt"/>
              </a:rPr>
              <a:t>11.5 million </a:t>
            </a:r>
            <a:r>
              <a:rPr lang="en-US" dirty="0">
                <a:ea typeface="+mn-lt"/>
                <a:cs typeface="+mn-lt"/>
              </a:rPr>
              <a:t>visitors in 2021</a:t>
            </a:r>
          </a:p>
          <a:p>
            <a:pPr lvl="1"/>
            <a:r>
              <a:rPr lang="en-US" dirty="0">
                <a:ea typeface="+mn-lt"/>
                <a:cs typeface="+mn-lt"/>
              </a:rPr>
              <a:t>State Park visitors spent </a:t>
            </a:r>
            <a:r>
              <a:rPr lang="en-US" b="1" dirty="0">
                <a:ea typeface="+mn-lt"/>
                <a:cs typeface="+mn-lt"/>
              </a:rPr>
              <a:t>$354.3 million </a:t>
            </a:r>
            <a:r>
              <a:rPr lang="en-US" dirty="0">
                <a:ea typeface="+mn-lt"/>
                <a:cs typeface="+mn-lt"/>
              </a:rPr>
              <a:t>in nearby communities</a:t>
            </a:r>
          </a:p>
          <a:p>
            <a:pPr lvl="1"/>
            <a:r>
              <a:rPr lang="en-US" dirty="0">
                <a:ea typeface="+mn-lt"/>
                <a:cs typeface="+mn-lt"/>
              </a:rPr>
              <a:t>Generated </a:t>
            </a:r>
            <a:r>
              <a:rPr lang="en-US" b="1" dirty="0">
                <a:ea typeface="+mn-lt"/>
                <a:cs typeface="+mn-lt"/>
              </a:rPr>
              <a:t>$15.5 million</a:t>
            </a:r>
            <a:r>
              <a:rPr lang="en-US" dirty="0">
                <a:ea typeface="+mn-lt"/>
                <a:cs typeface="+mn-lt"/>
              </a:rPr>
              <a:t> in state tax revenue;</a:t>
            </a:r>
            <a:r>
              <a:rPr lang="en-US" b="1" dirty="0">
                <a:ea typeface="+mn-lt"/>
                <a:cs typeface="+mn-lt"/>
              </a:rPr>
              <a:t> $9.3 million </a:t>
            </a:r>
            <a:r>
              <a:rPr lang="en-US" dirty="0">
                <a:ea typeface="+mn-lt"/>
                <a:cs typeface="+mn-lt"/>
              </a:rPr>
              <a:t>in local tax revenue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Education &amp; Recreation</a:t>
            </a:r>
            <a:r>
              <a:rPr lang="en-US" dirty="0">
                <a:ea typeface="+mn-lt"/>
                <a:cs typeface="+mn-lt"/>
              </a:rPr>
              <a:t>: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Offer places to learn about and experience </a:t>
            </a:r>
            <a:r>
              <a:rPr lang="en-US" b="1" dirty="0">
                <a:ea typeface="+mn-lt"/>
                <a:cs typeface="+mn-lt"/>
              </a:rPr>
              <a:t>nature</a:t>
            </a:r>
            <a:endParaRPr lang="en-US" b="1"/>
          </a:p>
          <a:p>
            <a:pPr lvl="1"/>
            <a:r>
              <a:rPr lang="en-US" dirty="0">
                <a:ea typeface="+mn-lt"/>
                <a:cs typeface="+mn-lt"/>
              </a:rPr>
              <a:t>Provide activities like hiking, camping, fishing, and kayaking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5901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113F7-4D4E-03E7-54F0-EE37A30BF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37769-5051-A834-DCB1-7BFBD5551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Panhandle State Parks – Black Mesa State Park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A3881-597C-C07D-F6EC-FE24F2A64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Home to the </a:t>
            </a:r>
            <a:r>
              <a:rPr lang="en-US" b="1" dirty="0"/>
              <a:t>highest </a:t>
            </a:r>
            <a:r>
              <a:rPr lang="en-US" dirty="0"/>
              <a:t>point in Oklahoma</a:t>
            </a:r>
          </a:p>
          <a:p>
            <a:r>
              <a:rPr lang="en-US" dirty="0"/>
              <a:t>1600 acres</a:t>
            </a:r>
          </a:p>
          <a:p>
            <a:r>
              <a:rPr lang="en-US" dirty="0"/>
              <a:t>Can see 23 rare plants and 8 rare animal species</a:t>
            </a:r>
          </a:p>
          <a:p>
            <a:r>
              <a:rPr lang="en-US" b="1" dirty="0"/>
              <a:t>Volcanic</a:t>
            </a:r>
            <a:r>
              <a:rPr lang="en-US" dirty="0"/>
              <a:t> rock formations, mesas, and desert-like landscape</a:t>
            </a:r>
          </a:p>
          <a:p>
            <a:r>
              <a:rPr lang="en-US" dirty="0"/>
              <a:t>One of the best </a:t>
            </a:r>
            <a:r>
              <a:rPr lang="en-US" b="1" dirty="0"/>
              <a:t>stargazing </a:t>
            </a:r>
            <a:r>
              <a:rPr lang="en-US" dirty="0"/>
              <a:t>spots in the US due to very little </a:t>
            </a:r>
            <a:r>
              <a:rPr lang="en-US" b="1" dirty="0"/>
              <a:t>light pollution</a:t>
            </a:r>
          </a:p>
          <a:p>
            <a:r>
              <a:rPr lang="en-US" dirty="0"/>
              <a:t>Activities include:</a:t>
            </a:r>
          </a:p>
          <a:p>
            <a:pPr lvl="1"/>
            <a:r>
              <a:rPr lang="en-US" dirty="0"/>
              <a:t>Hiking to the highest point</a:t>
            </a:r>
          </a:p>
          <a:p>
            <a:pPr lvl="1"/>
            <a:r>
              <a:rPr lang="en-US" dirty="0"/>
              <a:t>Camping</a:t>
            </a:r>
          </a:p>
          <a:p>
            <a:pPr lvl="1"/>
            <a:r>
              <a:rPr lang="en-US" dirty="0"/>
              <a:t>Wildlife watching</a:t>
            </a:r>
          </a:p>
          <a:p>
            <a:pPr lvl="1"/>
            <a:r>
              <a:rPr lang="en-US" dirty="0"/>
              <a:t>Stargazing</a:t>
            </a:r>
          </a:p>
          <a:p>
            <a:pPr lvl="1"/>
            <a:r>
              <a:rPr lang="en-US" dirty="0"/>
              <a:t>Camping, RV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2741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22FBB-685B-AC29-0C3C-8B1FD2D16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5906C-A478-C5BB-7B67-25E642EEC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Northwestern Oklahoma State Parks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A44D1-DD3F-AC62-36E1-C190913E6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Salt Plains</a:t>
            </a:r>
          </a:p>
          <a:p>
            <a:r>
              <a:rPr lang="en-US" dirty="0"/>
              <a:t>Gloss Mountain</a:t>
            </a:r>
          </a:p>
          <a:p>
            <a:r>
              <a:rPr lang="en-US" b="1" dirty="0"/>
              <a:t>Little Sahara </a:t>
            </a:r>
          </a:p>
          <a:p>
            <a:r>
              <a:rPr lang="en-US" dirty="0"/>
              <a:t>Alabaster Caverns</a:t>
            </a:r>
          </a:p>
          <a:p>
            <a:r>
              <a:rPr lang="en-US" dirty="0"/>
              <a:t>Boiling Springs</a:t>
            </a:r>
          </a:p>
          <a:p>
            <a:r>
              <a:rPr lang="en-US" b="1" dirty="0"/>
              <a:t>Roman Nose</a:t>
            </a:r>
          </a:p>
        </p:txBody>
      </p:sp>
    </p:spTree>
    <p:extLst>
      <p:ext uri="{BB962C8B-B14F-4D97-AF65-F5344CB8AC3E}">
        <p14:creationId xmlns:p14="http://schemas.microsoft.com/office/powerpoint/2010/main" val="371667285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E1839-5A60-1D81-73E6-B91DF15D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Northwestern Oklahoma State Parks – Gloss Mountain State Park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C434A-9829-53DC-3AF0-6B4010B18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Located near </a:t>
            </a:r>
            <a:r>
              <a:rPr lang="en-US" b="1" dirty="0"/>
              <a:t>Fairview</a:t>
            </a:r>
          </a:p>
          <a:p>
            <a:r>
              <a:rPr lang="en-US" dirty="0"/>
              <a:t>Red buttes and mesas that sparkle because of selenite crystals</a:t>
            </a:r>
          </a:p>
          <a:p>
            <a:r>
              <a:rPr lang="en-US" b="1" dirty="0"/>
              <a:t>640 </a:t>
            </a:r>
            <a:r>
              <a:rPr lang="en-US" dirty="0"/>
              <a:t>acres</a:t>
            </a:r>
          </a:p>
          <a:p>
            <a:r>
              <a:rPr lang="en-US" dirty="0"/>
              <a:t>Activities:</a:t>
            </a:r>
          </a:p>
          <a:p>
            <a:pPr lvl="1"/>
            <a:r>
              <a:rPr lang="en-US" dirty="0"/>
              <a:t>Hiking</a:t>
            </a:r>
          </a:p>
          <a:p>
            <a:pPr lvl="1"/>
            <a:r>
              <a:rPr lang="en-US" dirty="0"/>
              <a:t>Photography</a:t>
            </a:r>
          </a:p>
          <a:p>
            <a:pPr lvl="1"/>
            <a:r>
              <a:rPr lang="en-US" dirty="0"/>
              <a:t>Geology</a:t>
            </a:r>
          </a:p>
        </p:txBody>
      </p:sp>
    </p:spTree>
    <p:extLst>
      <p:ext uri="{BB962C8B-B14F-4D97-AF65-F5344CB8AC3E}">
        <p14:creationId xmlns:p14="http://schemas.microsoft.com/office/powerpoint/2010/main" val="309419300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497B2-BDCA-A794-2650-78C08037B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FE15B-A32A-CC96-AB6E-26917951A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Southwestern Oklahoma State Parks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4FDBF-3A45-B4B1-3BFD-97BE023B8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Foss State Park</a:t>
            </a:r>
          </a:p>
          <a:p>
            <a:r>
              <a:rPr lang="en-US" dirty="0"/>
              <a:t>Fort Cobb State Park</a:t>
            </a:r>
          </a:p>
          <a:p>
            <a:r>
              <a:rPr lang="en-US" b="1" dirty="0"/>
              <a:t>Great Plains State Park</a:t>
            </a:r>
          </a:p>
          <a:p>
            <a:r>
              <a:rPr lang="en-US" dirty="0"/>
              <a:t>Quartz Mountain State Park</a:t>
            </a:r>
          </a:p>
        </p:txBody>
      </p:sp>
    </p:spTree>
    <p:extLst>
      <p:ext uri="{BB962C8B-B14F-4D97-AF65-F5344CB8AC3E}">
        <p14:creationId xmlns:p14="http://schemas.microsoft.com/office/powerpoint/2010/main" val="741016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5CE1B-30F0-79A2-0BAC-F79957986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Hydropower Energy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A1109-754F-EEF4-F8AC-CB4F8933D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Made from moving water that is dammed</a:t>
            </a:r>
          </a:p>
          <a:p>
            <a:pPr lvl="1"/>
            <a:r>
              <a:rPr lang="en-US" dirty="0"/>
              <a:t>Water flows through </a:t>
            </a:r>
            <a:r>
              <a:rPr lang="en-US" b="1" dirty="0"/>
              <a:t>turbines</a:t>
            </a:r>
            <a:r>
              <a:rPr lang="en-US" dirty="0"/>
              <a:t>, generating electricity</a:t>
            </a:r>
          </a:p>
          <a:p>
            <a:r>
              <a:rPr lang="en-US" dirty="0"/>
              <a:t>Oklahoma statistics</a:t>
            </a:r>
          </a:p>
          <a:p>
            <a:pPr lvl="1"/>
            <a:r>
              <a:rPr lang="en-US" b="1" dirty="0"/>
              <a:t>10</a:t>
            </a:r>
            <a:r>
              <a:rPr lang="en-US" dirty="0"/>
              <a:t> hydroelectric power plants along rivers</a:t>
            </a:r>
          </a:p>
          <a:p>
            <a:pPr lvl="1"/>
            <a:r>
              <a:rPr lang="en-US" dirty="0">
                <a:ea typeface="+mn-lt"/>
                <a:cs typeface="+mn-lt"/>
              </a:rPr>
              <a:t>Dams are on the eastern half of the state</a:t>
            </a:r>
          </a:p>
          <a:p>
            <a:pPr lvl="1"/>
            <a:r>
              <a:rPr lang="en-US" dirty="0"/>
              <a:t>Typically contributes </a:t>
            </a:r>
            <a:r>
              <a:rPr lang="en-US" b="1" dirty="0"/>
              <a:t>1-5%</a:t>
            </a:r>
            <a:r>
              <a:rPr lang="en-US" dirty="0"/>
              <a:t> of total electric generation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6766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B989F-AAA9-3AD2-9CD7-16ECC9E90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Southwestern Oklahoma State Parks – Quartz Mountain State Park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D0923-77D1-296B-8B9B-D8C5789D1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Located near </a:t>
            </a:r>
            <a:r>
              <a:rPr lang="en-US" b="1" dirty="0"/>
              <a:t>Altus</a:t>
            </a:r>
          </a:p>
          <a:p>
            <a:pPr lvl="1"/>
            <a:r>
              <a:rPr lang="en-US" dirty="0"/>
              <a:t>Located next to Lake Altus-Lugert</a:t>
            </a:r>
          </a:p>
          <a:p>
            <a:r>
              <a:rPr lang="en-US" dirty="0"/>
              <a:t>One of the original 7 state parks of Oklahoma</a:t>
            </a:r>
          </a:p>
          <a:p>
            <a:r>
              <a:rPr lang="en-US" dirty="0"/>
              <a:t>Rugged granite </a:t>
            </a:r>
            <a:r>
              <a:rPr lang="en-US" b="1" dirty="0"/>
              <a:t>mountains</a:t>
            </a:r>
            <a:r>
              <a:rPr lang="en-US" dirty="0"/>
              <a:t> and views of Lake Altus</a:t>
            </a:r>
          </a:p>
          <a:p>
            <a:r>
              <a:rPr lang="en-US" dirty="0"/>
              <a:t>State of the art lodge that has 118 rooms</a:t>
            </a:r>
          </a:p>
          <a:p>
            <a:r>
              <a:rPr lang="en-US" dirty="0"/>
              <a:t>Rocky hills</a:t>
            </a:r>
          </a:p>
          <a:p>
            <a:r>
              <a:rPr lang="en-US" dirty="0"/>
              <a:t>Activities:</a:t>
            </a:r>
          </a:p>
          <a:p>
            <a:pPr lvl="1"/>
            <a:r>
              <a:rPr lang="en-US" dirty="0"/>
              <a:t>Boating</a:t>
            </a:r>
          </a:p>
          <a:p>
            <a:pPr lvl="1"/>
            <a:r>
              <a:rPr lang="en-US" b="1" dirty="0"/>
              <a:t>Rock climbing</a:t>
            </a:r>
          </a:p>
          <a:p>
            <a:pPr lvl="1"/>
            <a:r>
              <a:rPr lang="en-US" dirty="0"/>
              <a:t>Hiking</a:t>
            </a:r>
          </a:p>
          <a:p>
            <a:pPr lvl="1"/>
            <a:r>
              <a:rPr lang="en-US" dirty="0"/>
              <a:t>Lodging at the Quartz Mountain Lodge</a:t>
            </a:r>
          </a:p>
          <a:p>
            <a:pPr lvl="1"/>
            <a:r>
              <a:rPr lang="en-US" b="1" dirty="0"/>
              <a:t>Camping</a:t>
            </a:r>
          </a:p>
          <a:p>
            <a:pPr lvl="1"/>
            <a:r>
              <a:rPr lang="en-US" dirty="0"/>
              <a:t>ATV Driving</a:t>
            </a:r>
          </a:p>
        </p:txBody>
      </p:sp>
    </p:spTree>
    <p:extLst>
      <p:ext uri="{BB962C8B-B14F-4D97-AF65-F5344CB8AC3E}">
        <p14:creationId xmlns:p14="http://schemas.microsoft.com/office/powerpoint/2010/main" val="69447130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2839E-FFB3-BDEC-48F6-DAECBCA85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Southern Oklahoma State Parks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EEE71-6BA7-3ABB-60C5-0AE7B9C5C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Lake </a:t>
            </a:r>
            <a:r>
              <a:rPr lang="en-US" b="1" dirty="0"/>
              <a:t>Murray</a:t>
            </a:r>
            <a:r>
              <a:rPr lang="en-US" dirty="0"/>
              <a:t> State Park</a:t>
            </a:r>
          </a:p>
          <a:p>
            <a:r>
              <a:rPr lang="en-US" dirty="0"/>
              <a:t>Lake </a:t>
            </a:r>
            <a:r>
              <a:rPr lang="en-US" b="1" dirty="0"/>
              <a:t>Texoma</a:t>
            </a:r>
            <a:r>
              <a:rPr lang="en-US" dirty="0"/>
              <a:t> State Park</a:t>
            </a:r>
          </a:p>
        </p:txBody>
      </p:sp>
    </p:spTree>
    <p:extLst>
      <p:ext uri="{BB962C8B-B14F-4D97-AF65-F5344CB8AC3E}">
        <p14:creationId xmlns:p14="http://schemas.microsoft.com/office/powerpoint/2010/main" val="47687100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1402A-A2F3-74E3-756D-F609F1152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Southern Oklahoma State Parks – Lake Texoma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4B0FB-92B7-4B76-98BB-B6D0704BC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On the border of Oklahoma and Texas</a:t>
            </a:r>
          </a:p>
          <a:p>
            <a:r>
              <a:rPr lang="en-US" dirty="0"/>
              <a:t>One of the largest water </a:t>
            </a:r>
            <a:r>
              <a:rPr lang="en-US" b="1" dirty="0"/>
              <a:t>reservoirs</a:t>
            </a:r>
            <a:r>
              <a:rPr lang="en-US" dirty="0"/>
              <a:t> in the US</a:t>
            </a:r>
          </a:p>
          <a:p>
            <a:r>
              <a:rPr lang="en-US" dirty="0"/>
              <a:t>Draws more than </a:t>
            </a:r>
            <a:r>
              <a:rPr lang="en-US" b="1" dirty="0"/>
              <a:t>6 million</a:t>
            </a:r>
            <a:r>
              <a:rPr lang="en-US" dirty="0"/>
              <a:t> visitors a year between Texas and Oklahoma</a:t>
            </a:r>
          </a:p>
          <a:p>
            <a:r>
              <a:rPr lang="en-US" dirty="0"/>
              <a:t>Top fishing destination </a:t>
            </a:r>
            <a:r>
              <a:rPr lang="en-US" b="1" dirty="0"/>
              <a:t>striper</a:t>
            </a:r>
            <a:r>
              <a:rPr lang="en-US" dirty="0"/>
              <a:t> fishing (striped bass)</a:t>
            </a:r>
          </a:p>
          <a:p>
            <a:r>
              <a:rPr lang="en-US" dirty="0"/>
              <a:t>Activities include:</a:t>
            </a:r>
          </a:p>
          <a:p>
            <a:pPr lvl="1"/>
            <a:r>
              <a:rPr lang="en-US" dirty="0"/>
              <a:t>Fishing</a:t>
            </a:r>
          </a:p>
          <a:p>
            <a:pPr lvl="1"/>
            <a:r>
              <a:rPr lang="en-US" dirty="0"/>
              <a:t>Camping</a:t>
            </a:r>
          </a:p>
          <a:p>
            <a:pPr lvl="1"/>
            <a:r>
              <a:rPr lang="en-US" dirty="0"/>
              <a:t>Equestrian and hiking trails</a:t>
            </a:r>
          </a:p>
          <a:p>
            <a:pPr lvl="1"/>
            <a:r>
              <a:rPr lang="en-US" dirty="0"/>
              <a:t>Water sports</a:t>
            </a:r>
          </a:p>
        </p:txBody>
      </p:sp>
    </p:spTree>
    <p:extLst>
      <p:ext uri="{BB962C8B-B14F-4D97-AF65-F5344CB8AC3E}">
        <p14:creationId xmlns:p14="http://schemas.microsoft.com/office/powerpoint/2010/main" val="223749226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CE92E-B303-ECAD-CB86-1661F8B84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Southeastern Oklahoma State Parks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DAB2E-D100-CABB-5AE9-485CC964C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Lake Eufaula</a:t>
            </a:r>
          </a:p>
          <a:p>
            <a:r>
              <a:rPr lang="en-US" b="1" dirty="0"/>
              <a:t>Arrowhead</a:t>
            </a:r>
          </a:p>
          <a:p>
            <a:r>
              <a:rPr lang="en-US" dirty="0"/>
              <a:t>Robbers Cave</a:t>
            </a:r>
          </a:p>
          <a:p>
            <a:r>
              <a:rPr lang="en-US" dirty="0"/>
              <a:t>Lake Wister</a:t>
            </a:r>
          </a:p>
          <a:p>
            <a:r>
              <a:rPr lang="en-US" b="1" dirty="0" err="1"/>
              <a:t>Talimena</a:t>
            </a:r>
            <a:endParaRPr lang="en-US" b="1" dirty="0"/>
          </a:p>
          <a:p>
            <a:r>
              <a:rPr lang="en-US" dirty="0"/>
              <a:t>Clayton Lake</a:t>
            </a:r>
          </a:p>
          <a:p>
            <a:r>
              <a:rPr lang="en-US" dirty="0"/>
              <a:t>McGee Creek</a:t>
            </a:r>
          </a:p>
          <a:p>
            <a:r>
              <a:rPr lang="en-US" dirty="0"/>
              <a:t>Beavers Bend</a:t>
            </a:r>
          </a:p>
          <a:p>
            <a:r>
              <a:rPr lang="en-US" dirty="0"/>
              <a:t>Raymond Gary</a:t>
            </a:r>
          </a:p>
        </p:txBody>
      </p:sp>
    </p:spTree>
    <p:extLst>
      <p:ext uri="{BB962C8B-B14F-4D97-AF65-F5344CB8AC3E}">
        <p14:creationId xmlns:p14="http://schemas.microsoft.com/office/powerpoint/2010/main" val="285988904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B4D77-E9F2-D222-67C3-09EB06997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Southeastern Oklahoma State Parks – Beavers Bend State Park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A28A3-D277-295D-CD51-0FC748160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/>
              <a:t>3482</a:t>
            </a:r>
            <a:r>
              <a:rPr lang="en-US" dirty="0"/>
              <a:t>-acre park located in the Ouachita Mountains</a:t>
            </a:r>
          </a:p>
          <a:p>
            <a:r>
              <a:rPr lang="en-US" dirty="0"/>
              <a:t>Includes Broken Bow Lake and areas of the </a:t>
            </a:r>
            <a:r>
              <a:rPr lang="en-US" b="1" dirty="0"/>
              <a:t>Mountain Fork River</a:t>
            </a:r>
          </a:p>
          <a:p>
            <a:r>
              <a:rPr lang="en-US" dirty="0"/>
              <a:t>One of the </a:t>
            </a:r>
            <a:r>
              <a:rPr lang="en-US" b="1" dirty="0"/>
              <a:t>fastest</a:t>
            </a:r>
            <a:r>
              <a:rPr lang="en-US" dirty="0"/>
              <a:t> growing state parks in terms of popularity</a:t>
            </a:r>
          </a:p>
          <a:p>
            <a:r>
              <a:rPr lang="en-US" dirty="0"/>
              <a:t>Activities include:</a:t>
            </a:r>
          </a:p>
          <a:p>
            <a:pPr lvl="1"/>
            <a:r>
              <a:rPr lang="en-US" dirty="0"/>
              <a:t>Hiking</a:t>
            </a:r>
          </a:p>
          <a:p>
            <a:pPr lvl="1"/>
            <a:r>
              <a:rPr lang="en-US" dirty="0"/>
              <a:t>Fishing, including </a:t>
            </a:r>
            <a:r>
              <a:rPr lang="en-US" b="1" dirty="0"/>
              <a:t>fly fishing</a:t>
            </a:r>
          </a:p>
          <a:p>
            <a:pPr lvl="1"/>
            <a:r>
              <a:rPr lang="en-US" dirty="0"/>
              <a:t>Camping</a:t>
            </a:r>
          </a:p>
          <a:p>
            <a:pPr lvl="1"/>
            <a:r>
              <a:rPr lang="en-US" dirty="0"/>
              <a:t>Wildlife viewing</a:t>
            </a:r>
          </a:p>
          <a:p>
            <a:pPr lvl="1"/>
            <a:r>
              <a:rPr lang="en-US" dirty="0"/>
              <a:t>Golf</a:t>
            </a:r>
          </a:p>
          <a:p>
            <a:pPr lvl="1"/>
            <a:r>
              <a:rPr lang="en-US" b="1" dirty="0"/>
              <a:t>Scuba</a:t>
            </a:r>
            <a:r>
              <a:rPr lang="en-US" dirty="0"/>
              <a:t> diving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70452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C91AF-4E1D-694A-C6B8-4B9C2742A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E624D-2ED3-3DC9-5A26-2DB64A3DA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Northeastern Oklahoma State Parks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54133-9B3C-A489-E40C-E6356287B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19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Osage Hills</a:t>
            </a:r>
          </a:p>
          <a:p>
            <a:r>
              <a:rPr lang="en-US" b="1" dirty="0"/>
              <a:t>Natural Falls</a:t>
            </a:r>
          </a:p>
          <a:p>
            <a:r>
              <a:rPr lang="en-US" dirty="0"/>
              <a:t>Keystone Lake</a:t>
            </a:r>
          </a:p>
          <a:p>
            <a:r>
              <a:rPr lang="en-US" b="1" dirty="0"/>
              <a:t>Sequoyah</a:t>
            </a:r>
          </a:p>
          <a:p>
            <a:r>
              <a:rPr lang="en-US" dirty="0"/>
              <a:t>Sequoyah Bay</a:t>
            </a:r>
          </a:p>
          <a:p>
            <a:r>
              <a:rPr lang="en-US" dirty="0"/>
              <a:t>Cherokee Landing</a:t>
            </a:r>
          </a:p>
          <a:p>
            <a:r>
              <a:rPr lang="en-US" dirty="0"/>
              <a:t>Greenleaf</a:t>
            </a:r>
          </a:p>
          <a:p>
            <a:r>
              <a:rPr lang="en-US" dirty="0"/>
              <a:t>Tenkiller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22EB8C-7439-E071-B04B-3156A2FCADEB}"/>
              </a:ext>
            </a:extLst>
          </p:cNvPr>
          <p:cNvSpPr txBox="1">
            <a:spLocks/>
          </p:cNvSpPr>
          <p:nvPr/>
        </p:nvSpPr>
        <p:spPr>
          <a:xfrm>
            <a:off x="6608039" y="1704708"/>
            <a:ext cx="4419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4500" dirty="0"/>
              <a:t>Grand Lake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800" dirty="0"/>
              <a:t>Bernice Area 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800" dirty="0"/>
              <a:t>Cherokee Area 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800" dirty="0"/>
              <a:t>Disney Area 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800" dirty="0"/>
              <a:t>Honey Creek Area 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800" dirty="0"/>
              <a:t>Little Blue Area 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800" dirty="0"/>
              <a:t>Spavinaw Area 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800" dirty="0"/>
              <a:t>Twin Bridges Area</a:t>
            </a:r>
          </a:p>
          <a:p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lvl="1"/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4749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76137-5096-9FEE-C0A8-AA25B19DA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Northeastern Oklahoma State Parks – Osage Hills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6649F-13EA-802E-64EA-D07AEFF55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1,100</a:t>
            </a:r>
            <a:r>
              <a:rPr lang="en-US" dirty="0"/>
              <a:t>-acre park located near Pawhuska</a:t>
            </a:r>
          </a:p>
          <a:p>
            <a:r>
              <a:rPr lang="en-US" dirty="0"/>
              <a:t>Rolling hills, </a:t>
            </a:r>
            <a:r>
              <a:rPr lang="en-US" b="1" dirty="0"/>
              <a:t>grasslands</a:t>
            </a:r>
            <a:r>
              <a:rPr lang="en-US" dirty="0"/>
              <a:t>, clear streams, </a:t>
            </a:r>
            <a:r>
              <a:rPr lang="en-US" b="1" dirty="0"/>
              <a:t>forests</a:t>
            </a:r>
            <a:r>
              <a:rPr lang="en-US" dirty="0"/>
              <a:t>, and rocky bluffs</a:t>
            </a:r>
          </a:p>
          <a:p>
            <a:r>
              <a:rPr lang="en-US" dirty="0"/>
              <a:t>One of the oldest state parks in Oklahoma</a:t>
            </a:r>
          </a:p>
          <a:p>
            <a:r>
              <a:rPr lang="en-US" dirty="0"/>
              <a:t>Activities include:</a:t>
            </a:r>
          </a:p>
          <a:p>
            <a:pPr lvl="1"/>
            <a:r>
              <a:rPr lang="en-US" dirty="0"/>
              <a:t>Hiking</a:t>
            </a:r>
          </a:p>
          <a:p>
            <a:pPr lvl="1"/>
            <a:r>
              <a:rPr lang="en-US" dirty="0"/>
              <a:t>Fishing</a:t>
            </a:r>
          </a:p>
          <a:p>
            <a:pPr lvl="1"/>
            <a:r>
              <a:rPr lang="en-US" b="1" dirty="0"/>
              <a:t>Swimming</a:t>
            </a:r>
          </a:p>
          <a:p>
            <a:pPr lvl="1"/>
            <a:r>
              <a:rPr lang="en-US" dirty="0"/>
              <a:t>Camping</a:t>
            </a:r>
          </a:p>
          <a:p>
            <a:pPr lvl="1"/>
            <a:r>
              <a:rPr lang="en-US" dirty="0"/>
              <a:t>Wildlife viewing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38171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3BFE0-F32B-5C36-2F44-811B9E960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40D27-348D-7CE8-C2AE-F3F24BB01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5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9251D-6765-28EF-815C-5ACE4E0F7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What is a state park?</a:t>
            </a:r>
            <a:endParaRPr lang="en-US"/>
          </a:p>
          <a:p>
            <a:r>
              <a:rPr lang="en-US">
                <a:ea typeface="+mn-lt"/>
                <a:cs typeface="+mn-lt"/>
              </a:rPr>
              <a:t>Name two important state parks in Oklahoma.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Why are state parks important for conservation and the economy?</a:t>
            </a:r>
            <a:endParaRPr lang="en-US"/>
          </a:p>
          <a:p>
            <a:r>
              <a:rPr lang="en-US">
                <a:ea typeface="+mn-lt"/>
                <a:cs typeface="+mn-lt"/>
              </a:rPr>
              <a:t>What are two activities you can do in a state park?</a:t>
            </a:r>
            <a:endParaRPr lang="en-US"/>
          </a:p>
          <a:p>
            <a:r>
              <a:rPr lang="en-US">
                <a:ea typeface="+mn-lt"/>
                <a:cs typeface="+mn-lt"/>
              </a:rPr>
              <a:t>How do state parks support wildlife and agriculture learning?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3602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960CA-079E-512F-B336-156ED6B74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6E6BC-D487-C67D-21A0-32BC932838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a Compass and Reading a Map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1CA3FE-E120-0399-CA31-AA3DF023B8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Unit 5 Lesson 6</a:t>
            </a:r>
          </a:p>
        </p:txBody>
      </p:sp>
    </p:spTree>
    <p:extLst>
      <p:ext uri="{BB962C8B-B14F-4D97-AF65-F5344CB8AC3E}">
        <p14:creationId xmlns:p14="http://schemas.microsoft.com/office/powerpoint/2010/main" val="361692675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849E6-E1C6-C67B-44F2-7DDAC1580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5B46A-2C98-5E92-061C-62AB4CD19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6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1239F-3E65-95EE-033A-47DF7410F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Identify and use the four cardinal directions</a:t>
            </a:r>
          </a:p>
          <a:p>
            <a:r>
              <a:rPr lang="en-US"/>
              <a:t>Explain how a compass works</a:t>
            </a:r>
          </a:p>
          <a:p>
            <a:r>
              <a:rPr lang="en-US"/>
              <a:t>Use a compass</a:t>
            </a:r>
          </a:p>
          <a:p>
            <a:r>
              <a:rPr lang="en-US"/>
              <a:t>Describe the parts of a map and how to read it</a:t>
            </a:r>
          </a:p>
        </p:txBody>
      </p:sp>
    </p:spTree>
    <p:extLst>
      <p:ext uri="{BB962C8B-B14F-4D97-AF65-F5344CB8AC3E}">
        <p14:creationId xmlns:p14="http://schemas.microsoft.com/office/powerpoint/2010/main" val="3001837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22E8D-B4A3-22CE-51F4-D9DE4F9D0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Biofuel and Biomass Energy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CB2B9-DCC9-3732-1CB7-8F4CA9A68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Fuel made from plants and organic material</a:t>
            </a:r>
          </a:p>
          <a:p>
            <a:pPr lvl="1"/>
            <a:r>
              <a:rPr lang="en-US" dirty="0">
                <a:ea typeface="+mn-lt"/>
                <a:cs typeface="+mn-lt"/>
              </a:rPr>
              <a:t>Corn, soybeans, animal fat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Biomass Electricity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Less than</a:t>
            </a:r>
            <a:r>
              <a:rPr lang="en-US" b="1" dirty="0">
                <a:ea typeface="+mn-lt"/>
                <a:cs typeface="+mn-lt"/>
              </a:rPr>
              <a:t> .3%</a:t>
            </a:r>
            <a:r>
              <a:rPr lang="en-US" dirty="0">
                <a:ea typeface="+mn-lt"/>
                <a:cs typeface="+mn-lt"/>
              </a:rPr>
              <a:t> of total energy generation</a:t>
            </a:r>
          </a:p>
          <a:p>
            <a:pPr lvl="1"/>
            <a:r>
              <a:rPr lang="en-US" dirty="0">
                <a:ea typeface="+mn-lt"/>
                <a:cs typeface="+mn-lt"/>
              </a:rPr>
              <a:t>3 biomass power plants</a:t>
            </a:r>
          </a:p>
          <a:p>
            <a:r>
              <a:rPr lang="en-US" dirty="0"/>
              <a:t>2 major types of biofuel</a:t>
            </a:r>
          </a:p>
          <a:p>
            <a:pPr lvl="1"/>
            <a:r>
              <a:rPr lang="en-US" b="1" dirty="0"/>
              <a:t>Ethanol</a:t>
            </a:r>
          </a:p>
          <a:p>
            <a:pPr lvl="2"/>
            <a:r>
              <a:rPr lang="en-US" dirty="0"/>
              <a:t>Made with corn</a:t>
            </a:r>
          </a:p>
          <a:p>
            <a:pPr lvl="2"/>
            <a:r>
              <a:rPr lang="en-US" dirty="0"/>
              <a:t>Added to gasoline</a:t>
            </a:r>
          </a:p>
          <a:p>
            <a:pPr lvl="1"/>
            <a:r>
              <a:rPr lang="en-US" b="1" dirty="0"/>
              <a:t>Biodiesel</a:t>
            </a:r>
          </a:p>
          <a:p>
            <a:pPr lvl="2"/>
            <a:r>
              <a:rPr lang="en-US" dirty="0"/>
              <a:t>Made from vegetable oil or animal fats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4942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ED1A9-E4D4-930D-23E3-78033C043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E3F18-81EE-0F3A-D215-1CDDF5C69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Compass?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BC70A-FA30-2C7C-DDF1-0161609EC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 </a:t>
            </a:r>
            <a:r>
              <a:rPr lang="en-US" b="1" dirty="0">
                <a:ea typeface="+mn-lt"/>
                <a:cs typeface="+mn-lt"/>
              </a:rPr>
              <a:t>compass</a:t>
            </a:r>
            <a:r>
              <a:rPr lang="en-US" dirty="0">
                <a:ea typeface="+mn-lt"/>
                <a:cs typeface="+mn-lt"/>
              </a:rPr>
              <a:t> is a tool that shows direction using Earth’s magnetic field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The needle point to </a:t>
            </a:r>
            <a:r>
              <a:rPr lang="en-US" b="1" dirty="0">
                <a:ea typeface="+mn-lt"/>
                <a:cs typeface="+mn-lt"/>
              </a:rPr>
              <a:t>magnetic north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Once you know </a:t>
            </a:r>
            <a:r>
              <a:rPr lang="en-US" b="1" dirty="0">
                <a:ea typeface="+mn-lt"/>
                <a:cs typeface="+mn-lt"/>
              </a:rPr>
              <a:t>north</a:t>
            </a:r>
            <a:r>
              <a:rPr lang="en-US" dirty="0">
                <a:ea typeface="+mn-lt"/>
                <a:cs typeface="+mn-lt"/>
              </a:rPr>
              <a:t>, you know the other </a:t>
            </a:r>
            <a:r>
              <a:rPr lang="en-US" b="1" dirty="0">
                <a:ea typeface="+mn-lt"/>
                <a:cs typeface="+mn-lt"/>
              </a:rPr>
              <a:t>cardinal</a:t>
            </a:r>
            <a:r>
              <a:rPr lang="en-US" dirty="0">
                <a:ea typeface="+mn-lt"/>
                <a:cs typeface="+mn-lt"/>
              </a:rPr>
              <a:t> directions</a:t>
            </a:r>
            <a:endParaRPr lang="en-US" b="1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Cardinal Directions: North, South, East, West</a:t>
            </a:r>
          </a:p>
          <a:p>
            <a:r>
              <a:rPr lang="en-US" b="1" dirty="0">
                <a:ea typeface="+mn-lt"/>
                <a:cs typeface="+mn-lt"/>
              </a:rPr>
              <a:t>Intermediate</a:t>
            </a:r>
            <a:r>
              <a:rPr lang="en-US" dirty="0">
                <a:ea typeface="+mn-lt"/>
                <a:cs typeface="+mn-lt"/>
              </a:rPr>
              <a:t> Directions: Northeast, Northwest, Southeast, Southwest</a:t>
            </a:r>
          </a:p>
          <a:p>
            <a:r>
              <a:rPr lang="en-US" dirty="0">
                <a:ea typeface="+mn-lt"/>
                <a:cs typeface="+mn-lt"/>
              </a:rPr>
              <a:t>Helps you find where you are and where you’re going.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82795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62007-26B8-9969-169D-A2E98D9C4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7D5AF-4DF8-7A20-5691-D1F3132CD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Use a Compass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313E6-595C-C444-41A9-B40714110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Hold the compass flat on your hand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Turn your body until the </a:t>
            </a:r>
            <a:r>
              <a:rPr lang="en-US" b="1" dirty="0">
                <a:ea typeface="+mn-lt"/>
                <a:cs typeface="+mn-lt"/>
              </a:rPr>
              <a:t>needle</a:t>
            </a:r>
            <a:r>
              <a:rPr lang="en-US" dirty="0">
                <a:ea typeface="+mn-lt"/>
                <a:cs typeface="+mn-lt"/>
              </a:rPr>
              <a:t> lines up with </a:t>
            </a:r>
            <a:r>
              <a:rPr lang="en-US" b="1" dirty="0">
                <a:ea typeface="+mn-lt"/>
                <a:cs typeface="+mn-lt"/>
              </a:rPr>
              <a:t>North</a:t>
            </a:r>
            <a:r>
              <a:rPr lang="en-US" dirty="0">
                <a:ea typeface="+mn-lt"/>
                <a:cs typeface="+mn-lt"/>
              </a:rPr>
              <a:t> on the dial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Once you know where </a:t>
            </a:r>
            <a:r>
              <a:rPr lang="en-US" b="1" dirty="0">
                <a:ea typeface="+mn-lt"/>
                <a:cs typeface="+mn-lt"/>
              </a:rPr>
              <a:t>North</a:t>
            </a:r>
            <a:r>
              <a:rPr lang="en-US" dirty="0">
                <a:ea typeface="+mn-lt"/>
                <a:cs typeface="+mn-lt"/>
              </a:rPr>
              <a:t> is, you can figure out all other directions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Used in hiking, farming, hunting, and search-and-rescue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016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93406-9202-3468-18D8-2E9EBD1EF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Map?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7DC6B-8E03-F4E7-2837-5BE58FC1C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 </a:t>
            </a:r>
            <a:r>
              <a:rPr lang="en-US" b="1" dirty="0">
                <a:ea typeface="+mn-lt"/>
                <a:cs typeface="+mn-lt"/>
              </a:rPr>
              <a:t>map</a:t>
            </a:r>
            <a:r>
              <a:rPr lang="en-US" dirty="0">
                <a:ea typeface="+mn-lt"/>
                <a:cs typeface="+mn-lt"/>
              </a:rPr>
              <a:t> is a drawing that shows places from above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It shows land, water, cities, roads, and natural features.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Most maps have: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Compass Rose</a:t>
            </a:r>
            <a:r>
              <a:rPr lang="en-US" dirty="0">
                <a:ea typeface="+mn-lt"/>
                <a:cs typeface="+mn-lt"/>
              </a:rPr>
              <a:t> – shows direction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Legend</a:t>
            </a:r>
            <a:r>
              <a:rPr lang="en-US" dirty="0">
                <a:ea typeface="+mn-lt"/>
                <a:cs typeface="+mn-lt"/>
              </a:rPr>
              <a:t> – explains symbols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Scale</a:t>
            </a:r>
            <a:r>
              <a:rPr lang="en-US" dirty="0">
                <a:ea typeface="+mn-lt"/>
                <a:cs typeface="+mn-lt"/>
              </a:rPr>
              <a:t> – shows distance</a:t>
            </a:r>
            <a:endParaRPr lang="en-US"/>
          </a:p>
          <a:p>
            <a:pPr lvl="1"/>
            <a:r>
              <a:rPr lang="en-US" b="1" dirty="0">
                <a:ea typeface="+mn-lt"/>
                <a:cs typeface="+mn-lt"/>
              </a:rPr>
              <a:t>Labels</a:t>
            </a:r>
            <a:r>
              <a:rPr lang="en-US" dirty="0">
                <a:ea typeface="+mn-lt"/>
                <a:cs typeface="+mn-lt"/>
              </a:rPr>
              <a:t> – names of places or areas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0961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A6A49-BC9B-6CE7-B01B-1078F09D9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3C497-CB7D-2723-AC50-EFEF79865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Different maps serve different </a:t>
            </a:r>
            <a:r>
              <a:rPr lang="en-US" b="1" dirty="0"/>
              <a:t>purposes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Physical</a:t>
            </a:r>
            <a:r>
              <a:rPr lang="en-US" dirty="0">
                <a:ea typeface="+mn-lt"/>
                <a:cs typeface="+mn-lt"/>
              </a:rPr>
              <a:t> Maps</a:t>
            </a:r>
          </a:p>
          <a:p>
            <a:pPr lvl="2"/>
            <a:r>
              <a:rPr lang="en-US" dirty="0">
                <a:ea typeface="+mn-lt"/>
                <a:cs typeface="+mn-lt"/>
              </a:rPr>
              <a:t>Describe </a:t>
            </a:r>
            <a:r>
              <a:rPr lang="en-US" b="1" dirty="0">
                <a:ea typeface="+mn-lt"/>
                <a:cs typeface="+mn-lt"/>
              </a:rPr>
              <a:t>natural</a:t>
            </a:r>
            <a:r>
              <a:rPr lang="en-US" dirty="0">
                <a:ea typeface="+mn-lt"/>
                <a:cs typeface="+mn-lt"/>
              </a:rPr>
              <a:t> features like </a:t>
            </a:r>
            <a:r>
              <a:rPr lang="en-US" b="1" dirty="0">
                <a:ea typeface="+mn-lt"/>
                <a:cs typeface="+mn-lt"/>
              </a:rPr>
              <a:t>rivers</a:t>
            </a:r>
            <a:r>
              <a:rPr lang="en-US" dirty="0">
                <a:ea typeface="+mn-lt"/>
                <a:cs typeface="+mn-lt"/>
              </a:rPr>
              <a:t>, mountains, deserts</a:t>
            </a:r>
            <a:endParaRPr lang="en-US" dirty="0"/>
          </a:p>
          <a:p>
            <a:pPr lvl="1"/>
            <a:r>
              <a:rPr lang="en-US" b="1" dirty="0"/>
              <a:t>Topographic</a:t>
            </a:r>
            <a:r>
              <a:rPr lang="en-US" dirty="0"/>
              <a:t> Maps</a:t>
            </a:r>
          </a:p>
          <a:p>
            <a:pPr lvl="2"/>
            <a:r>
              <a:rPr lang="en-US" dirty="0"/>
              <a:t>Describes the </a:t>
            </a:r>
            <a:r>
              <a:rPr lang="en-US" b="1" dirty="0"/>
              <a:t>shape</a:t>
            </a:r>
            <a:r>
              <a:rPr lang="en-US" dirty="0"/>
              <a:t> and </a:t>
            </a:r>
            <a:r>
              <a:rPr lang="en-US" b="1" dirty="0"/>
              <a:t>curvature</a:t>
            </a:r>
            <a:r>
              <a:rPr lang="en-US" dirty="0"/>
              <a:t> of the land using </a:t>
            </a:r>
            <a:r>
              <a:rPr lang="en-US" b="1" dirty="0"/>
              <a:t>contour</a:t>
            </a:r>
            <a:r>
              <a:rPr lang="en-US" dirty="0"/>
              <a:t> lines to describe elevations</a:t>
            </a:r>
          </a:p>
          <a:p>
            <a:pPr lvl="2"/>
            <a:r>
              <a:rPr lang="en-US" dirty="0"/>
              <a:t>Popular choice when </a:t>
            </a:r>
            <a:r>
              <a:rPr lang="en-US" b="1" dirty="0"/>
              <a:t>hiking</a:t>
            </a:r>
            <a:r>
              <a:rPr lang="en-US" dirty="0"/>
              <a:t> or </a:t>
            </a:r>
            <a:r>
              <a:rPr lang="en-US" b="1" dirty="0"/>
              <a:t>hunting</a:t>
            </a:r>
          </a:p>
          <a:p>
            <a:pPr lvl="1"/>
            <a:r>
              <a:rPr lang="en-US" b="1" dirty="0"/>
              <a:t>Road</a:t>
            </a:r>
            <a:r>
              <a:rPr lang="en-US" dirty="0"/>
              <a:t> Maps</a:t>
            </a:r>
          </a:p>
          <a:p>
            <a:pPr lvl="2"/>
            <a:r>
              <a:rPr lang="en-US" dirty="0"/>
              <a:t>Shows roads, highways, and other </a:t>
            </a:r>
            <a:r>
              <a:rPr lang="en-US" b="1" dirty="0"/>
              <a:t>transportation</a:t>
            </a:r>
            <a:r>
              <a:rPr lang="en-US" dirty="0"/>
              <a:t> routes</a:t>
            </a:r>
          </a:p>
          <a:p>
            <a:pPr lvl="2"/>
            <a:r>
              <a:rPr lang="en-US" dirty="0"/>
              <a:t>Most popular choice when </a:t>
            </a:r>
            <a:r>
              <a:rPr lang="en-US" b="1" dirty="0"/>
              <a:t>driving</a:t>
            </a:r>
            <a:r>
              <a:rPr lang="en-US" dirty="0"/>
              <a:t>; utilized with </a:t>
            </a:r>
            <a:r>
              <a:rPr lang="en-US" b="1" dirty="0"/>
              <a:t>GPS</a:t>
            </a:r>
            <a:r>
              <a:rPr lang="en-US" dirty="0"/>
              <a:t> </a:t>
            </a:r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5349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17813-424F-72B7-F7C8-0C8452F39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a Map and Compass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D98B3-FA99-9DAE-A071-B23D6CD22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If you are navigating, a compass and a map can work </a:t>
            </a:r>
            <a:r>
              <a:rPr lang="en-US" b="1" dirty="0">
                <a:ea typeface="+mn-lt"/>
                <a:cs typeface="+mn-lt"/>
              </a:rPr>
              <a:t>together</a:t>
            </a:r>
          </a:p>
          <a:p>
            <a:pPr lvl="1"/>
            <a:r>
              <a:rPr lang="en-US" dirty="0">
                <a:ea typeface="+mn-lt"/>
                <a:cs typeface="+mn-lt"/>
              </a:rPr>
              <a:t>A compass helps you face the </a:t>
            </a:r>
            <a:r>
              <a:rPr lang="en-US" b="1" dirty="0">
                <a:ea typeface="+mn-lt"/>
                <a:cs typeface="+mn-lt"/>
              </a:rPr>
              <a:t>right</a:t>
            </a:r>
            <a:r>
              <a:rPr lang="en-US" dirty="0">
                <a:ea typeface="+mn-lt"/>
                <a:cs typeface="+mn-lt"/>
              </a:rPr>
              <a:t> direction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A map helps you see what’s </a:t>
            </a:r>
            <a:r>
              <a:rPr lang="en-US" b="1" dirty="0">
                <a:ea typeface="+mn-lt"/>
                <a:cs typeface="+mn-lt"/>
              </a:rPr>
              <a:t>around</a:t>
            </a:r>
            <a:r>
              <a:rPr lang="en-US" dirty="0">
                <a:ea typeface="+mn-lt"/>
                <a:cs typeface="+mn-lt"/>
              </a:rPr>
              <a:t> you and where you’re </a:t>
            </a:r>
            <a:r>
              <a:rPr lang="en-US" b="1" dirty="0">
                <a:ea typeface="+mn-lt"/>
                <a:cs typeface="+mn-lt"/>
              </a:rPr>
              <a:t>going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They are important when you don't have GPS or cell service</a:t>
            </a:r>
          </a:p>
          <a:p>
            <a:r>
              <a:rPr lang="en-US" dirty="0">
                <a:ea typeface="+mn-lt"/>
                <a:cs typeface="+mn-lt"/>
              </a:rPr>
              <a:t>Together, they are useful for: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Outdoor recreation</a:t>
            </a:r>
            <a:r>
              <a:rPr lang="en-US" dirty="0">
                <a:ea typeface="+mn-lt"/>
                <a:cs typeface="+mn-lt"/>
              </a:rPr>
              <a:t> like hunting or fishing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Land </a:t>
            </a:r>
            <a:r>
              <a:rPr lang="en-US" b="1" dirty="0">
                <a:ea typeface="+mn-lt"/>
                <a:cs typeface="+mn-lt"/>
              </a:rPr>
              <a:t>surveys</a:t>
            </a:r>
            <a:endParaRPr lang="en-US" b="1" dirty="0"/>
          </a:p>
          <a:p>
            <a:pPr lvl="1"/>
            <a:r>
              <a:rPr lang="en-US" dirty="0">
                <a:ea typeface="+mn-lt"/>
                <a:cs typeface="+mn-lt"/>
              </a:rPr>
              <a:t>Farm planning</a:t>
            </a:r>
            <a:endParaRPr lang="en-US" dirty="0"/>
          </a:p>
          <a:p>
            <a:pPr lvl="1"/>
            <a:r>
              <a:rPr lang="en-US" b="1" dirty="0">
                <a:ea typeface="+mn-lt"/>
                <a:cs typeface="+mn-lt"/>
              </a:rPr>
              <a:t>Forestry</a:t>
            </a:r>
            <a:r>
              <a:rPr lang="en-US" dirty="0">
                <a:ea typeface="+mn-lt"/>
                <a:cs typeface="+mn-lt"/>
              </a:rPr>
              <a:t> work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3877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AA6FB-A661-374A-6981-CAEA1B948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6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F9B8A-5737-A953-5BC2-55ED15ECF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What are the four cardinal directions?</a:t>
            </a:r>
            <a:endParaRPr lang="en-US" dirty="0"/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What are three things you’ll find on a map?</a:t>
            </a:r>
            <a:endParaRPr lang="en-US"/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Why might someone use a map and compass?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558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7DC9334779F4484B1DE211734260A" ma:contentTypeVersion="18" ma:contentTypeDescription="Create a new document." ma:contentTypeScope="" ma:versionID="1046ba5904619e4fe80067ebfc436557">
  <xsd:schema xmlns:xsd="http://www.w3.org/2001/XMLSchema" xmlns:xs="http://www.w3.org/2001/XMLSchema" xmlns:p="http://schemas.microsoft.com/office/2006/metadata/properties" xmlns:ns1="http://schemas.microsoft.com/sharepoint/v3" xmlns:ns2="3d332c68-577e-4284-b32e-25afa46c4d78" xmlns:ns3="3fe9b475-31be-4736-a2a6-b3ae63264f59" targetNamespace="http://schemas.microsoft.com/office/2006/metadata/properties" ma:root="true" ma:fieldsID="9cc30df75da10eabeb24660ab309de85" ns1:_="" ns2:_="" ns3:_="">
    <xsd:import namespace="http://schemas.microsoft.com/sharepoint/v3"/>
    <xsd:import namespace="3d332c68-577e-4284-b32e-25afa46c4d78"/>
    <xsd:import namespace="3fe9b475-31be-4736-a2a6-b3ae63264f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332c68-577e-4284-b32e-25afa46c4d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309bf2f-0431-460d-a93a-990d633b9c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9b475-31be-4736-a2a6-b3ae63264f5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5b9dfa9-da1e-4cdf-9d25-703e8f1d0098}" ma:internalName="TaxCatchAll" ma:showField="CatchAllData" ma:web="3fe9b475-31be-4736-a2a6-b3ae63264f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3fe9b475-31be-4736-a2a6-b3ae63264f59" xsi:nil="true"/>
    <_ip_UnifiedCompliancePolicyProperties xmlns="http://schemas.microsoft.com/sharepoint/v3" xsi:nil="true"/>
    <lcf76f155ced4ddcb4097134ff3c332f xmlns="3d332c68-577e-4284-b32e-25afa46c4d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13B7D1-7E6D-449B-91CD-F20823B7C0D3}"/>
</file>

<file path=customXml/itemProps2.xml><?xml version="1.0" encoding="utf-8"?>
<ds:datastoreItem xmlns:ds="http://schemas.openxmlformats.org/officeDocument/2006/customXml" ds:itemID="{92374217-ECE4-40F7-9C03-1798C1459A2A}"/>
</file>

<file path=customXml/itemProps3.xml><?xml version="1.0" encoding="utf-8"?>
<ds:datastoreItem xmlns:ds="http://schemas.openxmlformats.org/officeDocument/2006/customXml" ds:itemID="{A3BBD59A-F18E-4E2C-AEFC-12DFE6A4D8B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95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95</vt:i4>
      </vt:variant>
    </vt:vector>
  </HeadingPairs>
  <TitlesOfParts>
    <vt:vector size="96" baseType="lpstr">
      <vt:lpstr>office theme</vt:lpstr>
      <vt:lpstr>Orientation to Agriculture in Society</vt:lpstr>
      <vt:lpstr>Energy in Oklahoma</vt:lpstr>
      <vt:lpstr>Lesson 1 Objectives</vt:lpstr>
      <vt:lpstr>What is Energy?</vt:lpstr>
      <vt:lpstr>Renewable Energy</vt:lpstr>
      <vt:lpstr>Wind Energy Resources</vt:lpstr>
      <vt:lpstr>Solar Energy Resources</vt:lpstr>
      <vt:lpstr>Hydropower Energy Resources</vt:lpstr>
      <vt:lpstr>Biofuel and Biomass Energy Resources</vt:lpstr>
      <vt:lpstr>Nonrenewable Energy</vt:lpstr>
      <vt:lpstr>Petroleum</vt:lpstr>
      <vt:lpstr>Natural Gas</vt:lpstr>
      <vt:lpstr>Coal</vt:lpstr>
      <vt:lpstr>Energy's Impact to Oklahoma</vt:lpstr>
      <vt:lpstr>Lesson 1 Review</vt:lpstr>
      <vt:lpstr>Water Resources</vt:lpstr>
      <vt:lpstr>Lesson Objectives</vt:lpstr>
      <vt:lpstr>The Water Cycle</vt:lpstr>
      <vt:lpstr>Water Sources in Oklahoma</vt:lpstr>
      <vt:lpstr>Rivers of Oklahoma</vt:lpstr>
      <vt:lpstr>Lakes of Oklahoma</vt:lpstr>
      <vt:lpstr>Groundwater and Aquifers</vt:lpstr>
      <vt:lpstr>Water in Agriculture</vt:lpstr>
      <vt:lpstr>Drought in Agriculture</vt:lpstr>
      <vt:lpstr>Overcoming Drought</vt:lpstr>
      <vt:lpstr>Common Irrigation Systems</vt:lpstr>
      <vt:lpstr>Common Irrigation Systems</vt:lpstr>
      <vt:lpstr>Personal Water Conservation</vt:lpstr>
      <vt:lpstr>Water Conservation in Agriculture</vt:lpstr>
      <vt:lpstr>Lesson 2 Review</vt:lpstr>
      <vt:lpstr>Wildlife in Oklahoma</vt:lpstr>
      <vt:lpstr>Lesson 3 Objectives</vt:lpstr>
      <vt:lpstr>What is wildlife?</vt:lpstr>
      <vt:lpstr>Economic Impact of Wildlife in Oklahoma</vt:lpstr>
      <vt:lpstr>Types of Wildlife in Oklahoma</vt:lpstr>
      <vt:lpstr>Mammals of Oklahoma</vt:lpstr>
      <vt:lpstr>Mammals of Oklahoma</vt:lpstr>
      <vt:lpstr>Reptiles of Oklahoma</vt:lpstr>
      <vt:lpstr>Reptiles of Oklahoma</vt:lpstr>
      <vt:lpstr>Birds of Oklahoma</vt:lpstr>
      <vt:lpstr>Birds of Oklahoma</vt:lpstr>
      <vt:lpstr>Amphibians of Oklahoma</vt:lpstr>
      <vt:lpstr>Amphibians of Oklahoma</vt:lpstr>
      <vt:lpstr>Fish of Oklahoma</vt:lpstr>
      <vt:lpstr>Fish of Oklahoma</vt:lpstr>
      <vt:lpstr>Insects of Oklahoma</vt:lpstr>
      <vt:lpstr>Insects of Oklahoma</vt:lpstr>
      <vt:lpstr>Arachnids of Oklahoma</vt:lpstr>
      <vt:lpstr>Arachnids of Oklahoma</vt:lpstr>
      <vt:lpstr>Invasive Species in Oklahoma</vt:lpstr>
      <vt:lpstr>Invasive Species in Oklahoma</vt:lpstr>
      <vt:lpstr>Important Classifications of Wildlife</vt:lpstr>
      <vt:lpstr>Hunting in Oklahoma</vt:lpstr>
      <vt:lpstr>Fishing in Oklahoma</vt:lpstr>
      <vt:lpstr>Lesson 3 Review</vt:lpstr>
      <vt:lpstr>Ecoregions of Oklahoma</vt:lpstr>
      <vt:lpstr>Lesson 4 Objectives</vt:lpstr>
      <vt:lpstr>What Is an Ecoregion</vt:lpstr>
      <vt:lpstr>Ecoregions of Oklahoma</vt:lpstr>
      <vt:lpstr>Western High Plains</vt:lpstr>
      <vt:lpstr>Southwestern Tablelands</vt:lpstr>
      <vt:lpstr>Central Great Plains</vt:lpstr>
      <vt:lpstr>Tallgrass Prairie</vt:lpstr>
      <vt:lpstr>Ozark Highland</vt:lpstr>
      <vt:lpstr>Crosstimbers</vt:lpstr>
      <vt:lpstr>Caves and Prairies</vt:lpstr>
      <vt:lpstr>Ozark Forest</vt:lpstr>
      <vt:lpstr>Hardwood Forest</vt:lpstr>
      <vt:lpstr>Ouachita Mountains</vt:lpstr>
      <vt:lpstr>Cypress Swamps and Forest</vt:lpstr>
      <vt:lpstr>Lesson 4 Review</vt:lpstr>
      <vt:lpstr>State Parks of Oklahoma</vt:lpstr>
      <vt:lpstr>Lesson 5 Objectives</vt:lpstr>
      <vt:lpstr>What are State Parks?</vt:lpstr>
      <vt:lpstr>Importance of State Parks</vt:lpstr>
      <vt:lpstr>Panhandle State Parks – Black Mesa State Park</vt:lpstr>
      <vt:lpstr>Northwestern Oklahoma State Parks</vt:lpstr>
      <vt:lpstr>Northwestern Oklahoma State Parks – Gloss Mountain State Park</vt:lpstr>
      <vt:lpstr>Southwestern Oklahoma State Parks</vt:lpstr>
      <vt:lpstr>Southwestern Oklahoma State Parks – Quartz Mountain State Park</vt:lpstr>
      <vt:lpstr>Southern Oklahoma State Parks</vt:lpstr>
      <vt:lpstr>Southern Oklahoma State Parks – Lake Texoma</vt:lpstr>
      <vt:lpstr>Southeastern Oklahoma State Parks</vt:lpstr>
      <vt:lpstr>Southeastern Oklahoma State Parks – Beavers Bend State Park</vt:lpstr>
      <vt:lpstr>Northeastern Oklahoma State Parks</vt:lpstr>
      <vt:lpstr>Northeastern Oklahoma State Parks – Osage Hills</vt:lpstr>
      <vt:lpstr>Lesson 5 Review</vt:lpstr>
      <vt:lpstr>Using a Compass and Reading a Map</vt:lpstr>
      <vt:lpstr>Lesson 6 Objectives</vt:lpstr>
      <vt:lpstr>What is a Compass?</vt:lpstr>
      <vt:lpstr>How to Use a Compass</vt:lpstr>
      <vt:lpstr>What is a Map?</vt:lpstr>
      <vt:lpstr>Types of Maps</vt:lpstr>
      <vt:lpstr>Using a Map and Compass Together</vt:lpstr>
      <vt:lpstr>Lesson 6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1491</cp:revision>
  <dcterms:created xsi:type="dcterms:W3CDTF">2013-07-15T20:26:40Z</dcterms:created>
  <dcterms:modified xsi:type="dcterms:W3CDTF">2025-07-08T18:36:22Z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0x0101002A57DC9334779F4484B1DE211734260A</vt:lpwstr>
  </property>
</Properties>
</file>