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321" r:id="rId4"/>
    <p:sldId id="263" r:id="rId5"/>
    <p:sldId id="264" r:id="rId6"/>
    <p:sldId id="316" r:id="rId7"/>
    <p:sldId id="265" r:id="rId8"/>
    <p:sldId id="266" r:id="rId9"/>
    <p:sldId id="301" r:id="rId10"/>
    <p:sldId id="302" r:id="rId11"/>
    <p:sldId id="303" r:id="rId12"/>
    <p:sldId id="312" r:id="rId13"/>
    <p:sldId id="311" r:id="rId14"/>
    <p:sldId id="258" r:id="rId15"/>
    <p:sldId id="322" r:id="rId16"/>
    <p:sldId id="267" r:id="rId17"/>
    <p:sldId id="268" r:id="rId18"/>
    <p:sldId id="304" r:id="rId19"/>
    <p:sldId id="313" r:id="rId20"/>
    <p:sldId id="270" r:id="rId21"/>
    <p:sldId id="271" r:id="rId22"/>
    <p:sldId id="272" r:id="rId23"/>
    <p:sldId id="273" r:id="rId24"/>
    <p:sldId id="314" r:id="rId25"/>
    <p:sldId id="274" r:id="rId26"/>
    <p:sldId id="315" r:id="rId27"/>
    <p:sldId id="260" r:id="rId28"/>
    <p:sldId id="323" r:id="rId29"/>
    <p:sldId id="278" r:id="rId30"/>
    <p:sldId id="279" r:id="rId31"/>
    <p:sldId id="280" r:id="rId32"/>
    <p:sldId id="283" r:id="rId33"/>
    <p:sldId id="284" r:id="rId34"/>
    <p:sldId id="285" r:id="rId35"/>
    <p:sldId id="305" r:id="rId36"/>
    <p:sldId id="306" r:id="rId37"/>
    <p:sldId id="307" r:id="rId38"/>
    <p:sldId id="317" r:id="rId39"/>
    <p:sldId id="261" r:id="rId40"/>
    <p:sldId id="324" r:id="rId41"/>
    <p:sldId id="286" r:id="rId42"/>
    <p:sldId id="287" r:id="rId43"/>
    <p:sldId id="289" r:id="rId44"/>
    <p:sldId id="288" r:id="rId45"/>
    <p:sldId id="290" r:id="rId46"/>
    <p:sldId id="291" r:id="rId47"/>
    <p:sldId id="262" r:id="rId48"/>
    <p:sldId id="325" r:id="rId49"/>
    <p:sldId id="295" r:id="rId50"/>
    <p:sldId id="296" r:id="rId51"/>
    <p:sldId id="297" r:id="rId52"/>
    <p:sldId id="318" r:id="rId53"/>
    <p:sldId id="298" r:id="rId54"/>
    <p:sldId id="299" r:id="rId55"/>
    <p:sldId id="319" r:id="rId56"/>
    <p:sldId id="300" r:id="rId57"/>
    <p:sldId id="308" r:id="rId58"/>
    <p:sldId id="309" r:id="rId59"/>
    <p:sldId id="326" r:id="rId60"/>
    <p:sldId id="310" r:id="rId61"/>
    <p:sldId id="320" r:id="rId6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53B253-8AA2-F02D-413B-939E32A79317}" v="2" dt="2025-07-04T17:01:55.7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presProps" Target="presProps.xml"/><Relationship Id="rId68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69" Type="http://schemas.openxmlformats.org/officeDocument/2006/relationships/customXml" Target="../customXml/item2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Food Science in Agriculture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Unit 4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59ED0-4132-E15B-A0CB-77C1EF65C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Secondary Processing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DEA768-8CD4-ACC8-35D1-DB741E740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T</a:t>
            </a:r>
            <a:r>
              <a:rPr lang="en-US" dirty="0">
                <a:ea typeface="+mn-lt"/>
                <a:cs typeface="+mn-lt"/>
              </a:rPr>
              <a:t>aking primary-processed foods/ingredients and making them into </a:t>
            </a:r>
            <a:r>
              <a:rPr lang="en-US" b="1" dirty="0">
                <a:ea typeface="+mn-lt"/>
                <a:cs typeface="+mn-lt"/>
              </a:rPr>
              <a:t>ready-to-eat</a:t>
            </a:r>
            <a:r>
              <a:rPr lang="en-US" dirty="0">
                <a:ea typeface="+mn-lt"/>
                <a:cs typeface="+mn-lt"/>
              </a:rPr>
              <a:t> or </a:t>
            </a:r>
            <a:r>
              <a:rPr lang="en-US" b="1" dirty="0">
                <a:ea typeface="+mn-lt"/>
                <a:cs typeface="+mn-lt"/>
              </a:rPr>
              <a:t>ready-to-cook </a:t>
            </a:r>
            <a:r>
              <a:rPr lang="en-US" dirty="0">
                <a:ea typeface="+mn-lt"/>
                <a:cs typeface="+mn-lt"/>
              </a:rPr>
              <a:t>food products. </a:t>
            </a:r>
            <a:endParaRPr lang="en-US" dirty="0"/>
          </a:p>
          <a:p>
            <a:pPr lvl="1"/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It involves combing food ingredients, cooking, and 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flavoring </a:t>
            </a:r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food products to make new food items</a:t>
            </a:r>
          </a:p>
          <a:p>
            <a:pPr lvl="1"/>
            <a:r>
              <a:rPr lang="en-US" dirty="0"/>
              <a:t>Raw ingredients are turned into </a:t>
            </a:r>
            <a:r>
              <a:rPr lang="en-US" dirty="0">
                <a:solidFill>
                  <a:srgbClr val="001D35"/>
                </a:solidFill>
              </a:rPr>
              <a:t>more</a:t>
            </a:r>
            <a:r>
              <a:rPr lang="en-US" dirty="0">
                <a:solidFill>
                  <a:srgbClr val="001D35"/>
                </a:solidFill>
                <a:ea typeface="+mn-lt"/>
                <a:cs typeface="+mn-lt"/>
              </a:rPr>
              <a:t> </a:t>
            </a:r>
            <a:r>
              <a:rPr lang="en-US" b="1" dirty="0">
                <a:solidFill>
                  <a:srgbClr val="001D35"/>
                </a:solidFill>
                <a:ea typeface="+mn-lt"/>
                <a:cs typeface="+mn-lt"/>
              </a:rPr>
              <a:t>complex </a:t>
            </a:r>
            <a:r>
              <a:rPr lang="en-US" dirty="0">
                <a:solidFill>
                  <a:srgbClr val="001D35"/>
                </a:solidFill>
                <a:ea typeface="+mn-lt"/>
                <a:cs typeface="+mn-lt"/>
              </a:rPr>
              <a:t>food items, often increasing </a:t>
            </a:r>
            <a:r>
              <a:rPr lang="en-US" b="1" dirty="0">
                <a:solidFill>
                  <a:srgbClr val="001D35"/>
                </a:solidFill>
                <a:ea typeface="+mn-lt"/>
                <a:cs typeface="+mn-lt"/>
              </a:rPr>
              <a:t>palatability</a:t>
            </a:r>
            <a:r>
              <a:rPr lang="en-US" dirty="0">
                <a:solidFill>
                  <a:srgbClr val="001D35"/>
                </a:solidFill>
                <a:ea typeface="+mn-lt"/>
                <a:cs typeface="+mn-lt"/>
              </a:rPr>
              <a:t> 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Examples:</a:t>
            </a:r>
            <a:endParaRPr lang="en-US" dirty="0"/>
          </a:p>
          <a:p>
            <a:pPr lvl="1"/>
            <a:r>
              <a:rPr lang="en-US" dirty="0">
                <a:solidFill>
                  <a:srgbClr val="001D35"/>
                </a:solidFill>
                <a:ea typeface="+mn-lt"/>
                <a:cs typeface="+mn-lt"/>
              </a:rPr>
              <a:t>Baking bread from </a:t>
            </a:r>
            <a:r>
              <a:rPr lang="en-US" b="1" dirty="0">
                <a:solidFill>
                  <a:srgbClr val="001D35"/>
                </a:solidFill>
                <a:ea typeface="+mn-lt"/>
                <a:cs typeface="+mn-lt"/>
              </a:rPr>
              <a:t>flour</a:t>
            </a:r>
            <a:endParaRPr lang="en-US" b="1" dirty="0">
              <a:solidFill>
                <a:srgbClr val="000000"/>
              </a:solidFill>
              <a:ea typeface="+mn-lt"/>
              <a:cs typeface="+mn-lt"/>
            </a:endParaRPr>
          </a:p>
          <a:p>
            <a:pPr lvl="1"/>
            <a:r>
              <a:rPr lang="en-US" dirty="0">
                <a:solidFill>
                  <a:srgbClr val="001D35"/>
                </a:solidFill>
                <a:ea typeface="+mn-lt"/>
                <a:cs typeface="+mn-lt"/>
              </a:rPr>
              <a:t>Making sausages from ground meat</a:t>
            </a:r>
            <a:endParaRPr lang="en-US" dirty="0">
              <a:solidFill>
                <a:srgbClr val="000000"/>
              </a:solidFill>
              <a:ea typeface="+mn-lt"/>
              <a:cs typeface="+mn-lt"/>
            </a:endParaRPr>
          </a:p>
          <a:p>
            <a:pPr lvl="1"/>
            <a:r>
              <a:rPr lang="en-US" dirty="0">
                <a:solidFill>
                  <a:srgbClr val="001D35"/>
                </a:solidFill>
                <a:ea typeface="+mn-lt"/>
                <a:cs typeface="+mn-lt"/>
              </a:rPr>
              <a:t>Fermenting grape juice into wine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2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56AB0-BA1B-E212-BE22-79E0D176F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Tertiary Processing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23D7E-055A-14BD-8D43-F23EE4DC9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001D35"/>
                </a:solidFill>
                <a:ea typeface="+mn-lt"/>
                <a:cs typeface="+mn-lt"/>
              </a:rPr>
              <a:t>Large-scale manufacturing of </a:t>
            </a:r>
            <a:r>
              <a:rPr lang="en-US" b="1" dirty="0">
                <a:solidFill>
                  <a:srgbClr val="001D35"/>
                </a:solidFill>
                <a:ea typeface="+mn-lt"/>
                <a:cs typeface="+mn-lt"/>
              </a:rPr>
              <a:t>ready-to-eat </a:t>
            </a:r>
            <a:r>
              <a:rPr lang="en-US" dirty="0">
                <a:solidFill>
                  <a:srgbClr val="001D35"/>
                </a:solidFill>
                <a:ea typeface="+mn-lt"/>
                <a:cs typeface="+mn-lt"/>
              </a:rPr>
              <a:t>or </a:t>
            </a:r>
            <a:r>
              <a:rPr lang="en-US" b="1" dirty="0">
                <a:solidFill>
                  <a:srgbClr val="001D35"/>
                </a:solidFill>
                <a:ea typeface="+mn-lt"/>
                <a:cs typeface="+mn-lt"/>
              </a:rPr>
              <a:t>heat-and-serve</a:t>
            </a:r>
            <a:r>
              <a:rPr lang="en-US" dirty="0">
                <a:solidFill>
                  <a:srgbClr val="001D35"/>
                </a:solidFill>
                <a:ea typeface="+mn-lt"/>
                <a:cs typeface="+mn-lt"/>
              </a:rPr>
              <a:t> foods, often involving complex recipes and multiple ingredients.</a:t>
            </a:r>
            <a:endParaRPr lang="en-US" dirty="0">
              <a:solidFill>
                <a:srgbClr val="000000"/>
              </a:solidFill>
              <a:ea typeface="+mn-lt"/>
              <a:cs typeface="+mn-lt"/>
            </a:endParaRPr>
          </a:p>
          <a:p>
            <a:pPr lvl="1"/>
            <a:r>
              <a:rPr lang="en-US" dirty="0">
                <a:solidFill>
                  <a:srgbClr val="001D35"/>
                </a:solidFill>
                <a:ea typeface="+mn-lt"/>
                <a:cs typeface="+mn-lt"/>
              </a:rPr>
              <a:t>Producing </a:t>
            </a:r>
            <a:r>
              <a:rPr lang="en-US" b="1" dirty="0">
                <a:solidFill>
                  <a:srgbClr val="001D35"/>
                </a:solidFill>
                <a:ea typeface="+mn-lt"/>
                <a:cs typeface="+mn-lt"/>
              </a:rPr>
              <a:t>convenient</a:t>
            </a:r>
            <a:r>
              <a:rPr lang="en-US" dirty="0">
                <a:solidFill>
                  <a:srgbClr val="001D35"/>
                </a:solidFill>
                <a:ea typeface="+mn-lt"/>
                <a:cs typeface="+mn-lt"/>
              </a:rPr>
              <a:t>, consumer-ready food products like frozen meals, packaged snacks, and breakfast cereals.</a:t>
            </a:r>
            <a:endParaRPr lang="en-US" dirty="0">
              <a:solidFill>
                <a:srgbClr val="000000"/>
              </a:solidFill>
              <a:ea typeface="+mn-lt"/>
              <a:cs typeface="+mn-lt"/>
            </a:endParaRPr>
          </a:p>
          <a:p>
            <a:pPr lvl="1"/>
            <a:r>
              <a:rPr lang="en-US" dirty="0">
                <a:solidFill>
                  <a:srgbClr val="001D35"/>
                </a:solidFill>
                <a:ea typeface="+mn-lt"/>
                <a:cs typeface="+mn-lt"/>
              </a:rPr>
              <a:t>Essentially, it's the </a:t>
            </a:r>
            <a:r>
              <a:rPr lang="en-US" b="1" dirty="0">
                <a:solidFill>
                  <a:srgbClr val="001D35"/>
                </a:solidFill>
                <a:ea typeface="+mn-lt"/>
                <a:cs typeface="+mn-lt"/>
              </a:rPr>
              <a:t>final step</a:t>
            </a:r>
            <a:r>
              <a:rPr lang="en-US" dirty="0">
                <a:solidFill>
                  <a:srgbClr val="001D35"/>
                </a:solidFill>
                <a:ea typeface="+mn-lt"/>
                <a:cs typeface="+mn-lt"/>
              </a:rPr>
              <a:t> in transforming raw ingredients into the familiar, packaged foods found in supermarkets. 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Examples:</a:t>
            </a:r>
            <a:endParaRPr lang="en-US" dirty="0"/>
          </a:p>
          <a:p>
            <a:pPr lvl="1"/>
            <a:r>
              <a:rPr lang="en-US" b="1" dirty="0"/>
              <a:t>Freezing </a:t>
            </a:r>
            <a:r>
              <a:rPr lang="en-US" dirty="0"/>
              <a:t>meals</a:t>
            </a:r>
          </a:p>
          <a:p>
            <a:pPr lvl="1"/>
            <a:r>
              <a:rPr lang="en-US" b="1" dirty="0"/>
              <a:t>Canning </a:t>
            </a:r>
            <a:r>
              <a:rPr lang="en-US" dirty="0"/>
              <a:t>foods</a:t>
            </a:r>
          </a:p>
          <a:p>
            <a:pPr lvl="1"/>
            <a:r>
              <a:rPr lang="en-US" b="1" dirty="0"/>
              <a:t>Packaging </a:t>
            </a:r>
            <a:r>
              <a:rPr lang="en-US" dirty="0"/>
              <a:t>snacks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74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F5DE3-C67B-8D31-8DFA-B13D28128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We Process Foods Too Much?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B1E05-48B5-61CD-01D5-8EBC75576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>
                <a:ea typeface="+mn-lt"/>
                <a:cs typeface="+mn-lt"/>
              </a:rPr>
              <a:t>Why do we process?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Makes food </a:t>
            </a:r>
            <a:r>
              <a:rPr lang="en-US" b="1" dirty="0">
                <a:ea typeface="+mn-lt"/>
                <a:cs typeface="+mn-lt"/>
              </a:rPr>
              <a:t>safer</a:t>
            </a:r>
            <a:r>
              <a:rPr lang="en-US" dirty="0">
                <a:ea typeface="+mn-lt"/>
                <a:cs typeface="+mn-lt"/>
              </a:rPr>
              <a:t> (kills bacteria, extends shelf life)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Adds </a:t>
            </a:r>
            <a:r>
              <a:rPr lang="en-US" b="1" dirty="0">
                <a:ea typeface="+mn-lt"/>
                <a:cs typeface="+mn-lt"/>
              </a:rPr>
              <a:t>convenience</a:t>
            </a:r>
            <a:r>
              <a:rPr lang="en-US" dirty="0">
                <a:ea typeface="+mn-lt"/>
                <a:cs typeface="+mn-lt"/>
              </a:rPr>
              <a:t> (quick meals, less prep)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Increases </a:t>
            </a:r>
            <a:r>
              <a:rPr lang="en-US" b="1" dirty="0">
                <a:ea typeface="+mn-lt"/>
                <a:cs typeface="+mn-lt"/>
              </a:rPr>
              <a:t>accessibility</a:t>
            </a:r>
            <a:r>
              <a:rPr lang="en-US" dirty="0">
                <a:ea typeface="+mn-lt"/>
                <a:cs typeface="+mn-lt"/>
              </a:rPr>
              <a:t> of foods historically consumers wouldn't have access to (year-round availability, fortification with vitamins)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What are the consequences of food processing?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Often </a:t>
            </a:r>
            <a:r>
              <a:rPr lang="en-US" b="1" dirty="0">
                <a:ea typeface="+mn-lt"/>
                <a:cs typeface="+mn-lt"/>
              </a:rPr>
              <a:t>adds</a:t>
            </a:r>
            <a:r>
              <a:rPr lang="en-US" dirty="0">
                <a:ea typeface="+mn-lt"/>
                <a:cs typeface="+mn-lt"/>
              </a:rPr>
              <a:t> sugars, salts, and fats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Can strip away </a:t>
            </a:r>
            <a:r>
              <a:rPr lang="en-US" b="1" dirty="0">
                <a:ea typeface="+mn-lt"/>
                <a:cs typeface="+mn-lt"/>
              </a:rPr>
              <a:t>fiber </a:t>
            </a:r>
            <a:r>
              <a:rPr lang="en-US" dirty="0">
                <a:ea typeface="+mn-lt"/>
                <a:cs typeface="+mn-lt"/>
              </a:rPr>
              <a:t>and </a:t>
            </a:r>
            <a:r>
              <a:rPr lang="en-US" b="1" dirty="0">
                <a:ea typeface="+mn-lt"/>
                <a:cs typeface="+mn-lt"/>
              </a:rPr>
              <a:t>nutrients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Linked to </a:t>
            </a:r>
            <a:r>
              <a:rPr lang="en-US" b="1" dirty="0">
                <a:ea typeface="+mn-lt"/>
                <a:cs typeface="+mn-lt"/>
              </a:rPr>
              <a:t>obesity</a:t>
            </a:r>
            <a:r>
              <a:rPr lang="en-US" dirty="0">
                <a:ea typeface="+mn-lt"/>
                <a:cs typeface="+mn-lt"/>
              </a:rPr>
              <a:t>, heart disease, and </a:t>
            </a:r>
            <a:r>
              <a:rPr lang="en-US" b="1" dirty="0">
                <a:ea typeface="+mn-lt"/>
                <a:cs typeface="+mn-lt"/>
              </a:rPr>
              <a:t>diabetes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Numbers on processing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~</a:t>
            </a:r>
            <a:r>
              <a:rPr lang="en-US" b="1" dirty="0">
                <a:ea typeface="+mn-lt"/>
                <a:cs typeface="+mn-lt"/>
              </a:rPr>
              <a:t>60%</a:t>
            </a:r>
            <a:r>
              <a:rPr lang="en-US" dirty="0">
                <a:ea typeface="+mn-lt"/>
                <a:cs typeface="+mn-lt"/>
              </a:rPr>
              <a:t> of U.S. calories come from ultra-processed foods</a:t>
            </a:r>
          </a:p>
          <a:p>
            <a:pPr lvl="1"/>
            <a:r>
              <a:rPr lang="en-US" dirty="0">
                <a:ea typeface="+mn-lt"/>
                <a:cs typeface="+mn-lt"/>
              </a:rPr>
              <a:t>Ultra-processed foods make up </a:t>
            </a:r>
            <a:r>
              <a:rPr lang="en-US" b="1" dirty="0">
                <a:ea typeface="+mn-lt"/>
                <a:cs typeface="+mn-lt"/>
              </a:rPr>
              <a:t>90% of added sugar intake</a:t>
            </a:r>
            <a:endParaRPr lang="en-US" dirty="0">
              <a:ea typeface="+mn-lt"/>
              <a:cs typeface="+mn-lt"/>
            </a:endParaRPr>
          </a:p>
          <a:p>
            <a:endParaRPr lang="en-US">
              <a:ea typeface="+mn-lt"/>
              <a:cs typeface="+mn-lt"/>
            </a:endParaRPr>
          </a:p>
          <a:p>
            <a:endParaRPr lang="en-US"/>
          </a:p>
          <a:p>
            <a:pPr marL="457200" lvl="1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483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14B1B-28D4-FA30-9E19-5ADDB63DB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1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5A105-6B8B-3184-4CF1-9EDA5A7C6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What is food science, and why is it important?</a:t>
            </a:r>
          </a:p>
          <a:p>
            <a:endParaRPr lang="en-US"/>
          </a:p>
          <a:p>
            <a:r>
              <a:rPr lang="en-US"/>
              <a:t>What are some technologies used in food science?</a:t>
            </a:r>
          </a:p>
          <a:p>
            <a:endParaRPr lang="en-US"/>
          </a:p>
          <a:p>
            <a:r>
              <a:rPr lang="en-US"/>
              <a:t>Compare and contrast primary, secondary, and tertiary food processing</a:t>
            </a:r>
          </a:p>
          <a:p>
            <a:endParaRPr lang="en-US"/>
          </a:p>
          <a:p>
            <a:r>
              <a:rPr lang="en-US" i="1"/>
              <a:t>Discuss with a partner</a:t>
            </a:r>
            <a:r>
              <a:rPr lang="en-US"/>
              <a:t>, do we process foods too much? Are we sacrificing nutrition for convenience?</a:t>
            </a:r>
          </a:p>
        </p:txBody>
      </p:sp>
    </p:spTree>
    <p:extLst>
      <p:ext uri="{BB962C8B-B14F-4D97-AF65-F5344CB8AC3E}">
        <p14:creationId xmlns:p14="http://schemas.microsoft.com/office/powerpoint/2010/main" val="23250921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38907-5BC0-BB51-651D-1B84339201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AB3DD-5BB3-9480-EAEF-4ACF27F86D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Food Safety Guidelines and Techniques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A9CC6A-4478-6E6E-986F-6DECD16D2B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Unit 4 Lesson 2</a:t>
            </a:r>
          </a:p>
        </p:txBody>
      </p:sp>
    </p:spTree>
    <p:extLst>
      <p:ext uri="{BB962C8B-B14F-4D97-AF65-F5344CB8AC3E}">
        <p14:creationId xmlns:p14="http://schemas.microsoft.com/office/powerpoint/2010/main" val="41926573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D7C86-C10B-0EA2-13A0-C06D566E7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C8086-0CBC-8A2D-94A8-F0F4D8762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Describe food safety</a:t>
            </a:r>
          </a:p>
          <a:p>
            <a:r>
              <a:rPr lang="en-US"/>
              <a:t>Explain steps to improving food safety</a:t>
            </a:r>
          </a:p>
          <a:p>
            <a:r>
              <a:rPr lang="en-US" dirty="0"/>
              <a:t>Explore food poisoning and its potential causes</a:t>
            </a:r>
          </a:p>
          <a:p>
            <a:r>
              <a:rPr lang="en-US"/>
              <a:t>Describe the roles of organizations within the US government that impact food safety</a:t>
            </a:r>
          </a:p>
          <a:p>
            <a:r>
              <a:rPr lang="en-US" dirty="0"/>
              <a:t>Understand food safety labels</a:t>
            </a:r>
          </a:p>
        </p:txBody>
      </p:sp>
    </p:spTree>
    <p:extLst>
      <p:ext uri="{BB962C8B-B14F-4D97-AF65-F5344CB8AC3E}">
        <p14:creationId xmlns:p14="http://schemas.microsoft.com/office/powerpoint/2010/main" val="24996964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596E8-F2DA-9763-985D-17931BF84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Food Safety?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593F9-46DD-30DD-86A6-1CCAED3CE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ea typeface="+mn-lt"/>
                <a:cs typeface="+mn-lt"/>
              </a:rPr>
              <a:t>Food safety</a:t>
            </a:r>
            <a:r>
              <a:rPr lang="en-US">
                <a:ea typeface="+mn-lt"/>
                <a:cs typeface="+mn-lt"/>
              </a:rPr>
              <a:t> is the </a:t>
            </a:r>
            <a:r>
              <a:rPr lang="en-US" b="1">
                <a:ea typeface="+mn-lt"/>
                <a:cs typeface="+mn-lt"/>
              </a:rPr>
              <a:t>practice </a:t>
            </a:r>
            <a:r>
              <a:rPr lang="en-US">
                <a:ea typeface="+mn-lt"/>
                <a:cs typeface="+mn-lt"/>
              </a:rPr>
              <a:t>and conditions that ensure food is safe</a:t>
            </a:r>
          </a:p>
          <a:p>
            <a:pPr lvl="1"/>
            <a:r>
              <a:rPr lang="en-US"/>
              <a:t>Food is free from harmful substances and safe for consumption, preventing foodborne </a:t>
            </a:r>
            <a:r>
              <a:rPr lang="en-US" b="1"/>
              <a:t>illness</a:t>
            </a:r>
          </a:p>
          <a:p>
            <a:r>
              <a:rPr lang="en-US">
                <a:ea typeface="+mn-lt"/>
                <a:cs typeface="+mn-lt"/>
              </a:rPr>
              <a:t>Why it matters: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Prevents food </a:t>
            </a:r>
            <a:r>
              <a:rPr lang="en-US" b="1">
                <a:ea typeface="+mn-lt"/>
                <a:cs typeface="+mn-lt"/>
              </a:rPr>
              <a:t>poisoning</a:t>
            </a:r>
            <a:endParaRPr lang="en-US" b="1"/>
          </a:p>
          <a:p>
            <a:pPr lvl="1"/>
            <a:r>
              <a:rPr lang="en-US">
                <a:ea typeface="+mn-lt"/>
                <a:cs typeface="+mn-lt"/>
              </a:rPr>
              <a:t>Keeps food fresh and </a:t>
            </a:r>
            <a:r>
              <a:rPr lang="en-US" b="1">
                <a:ea typeface="+mn-lt"/>
                <a:cs typeface="+mn-lt"/>
              </a:rPr>
              <a:t>healthy</a:t>
            </a:r>
            <a:endParaRPr lang="en-US" b="1"/>
          </a:p>
          <a:p>
            <a:pPr lvl="1"/>
            <a:r>
              <a:rPr lang="en-US">
                <a:ea typeface="+mn-lt"/>
                <a:cs typeface="+mn-lt"/>
              </a:rPr>
              <a:t>Protects everyone from illness</a:t>
            </a:r>
            <a:endParaRPr lang="en-US"/>
          </a:p>
          <a:p>
            <a:r>
              <a:rPr lang="en-US">
                <a:ea typeface="+mn-lt"/>
                <a:cs typeface="+mn-lt"/>
              </a:rPr>
              <a:t>Food safety happens from </a:t>
            </a:r>
            <a:r>
              <a:rPr lang="en-US" b="1">
                <a:ea typeface="+mn-lt"/>
                <a:cs typeface="+mn-lt"/>
              </a:rPr>
              <a:t>farm </a:t>
            </a:r>
            <a:r>
              <a:rPr lang="en-US">
                <a:ea typeface="+mn-lt"/>
                <a:cs typeface="+mn-lt"/>
              </a:rPr>
              <a:t>to </a:t>
            </a:r>
            <a:r>
              <a:rPr lang="en-US" b="1">
                <a:ea typeface="+mn-lt"/>
                <a:cs typeface="+mn-lt"/>
              </a:rPr>
              <a:t>fork</a:t>
            </a:r>
            <a:endParaRPr lang="en-US" b="1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276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7C088-23FF-5603-E09E-D9C08B0D4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Terms for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1517E-FAE7-690C-8ECC-15DF6A2C9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ea typeface="+mn-lt"/>
                <a:cs typeface="+mn-lt"/>
              </a:rPr>
              <a:t>Food Packaging</a:t>
            </a:r>
            <a:r>
              <a:rPr lang="en-US">
                <a:ea typeface="+mn-lt"/>
                <a:cs typeface="+mn-lt"/>
              </a:rPr>
              <a:t> – Wrappers, cans, or containers that keep food fresh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Value Chain</a:t>
            </a:r>
            <a:r>
              <a:rPr lang="en-US">
                <a:ea typeface="+mn-lt"/>
                <a:cs typeface="+mn-lt"/>
              </a:rPr>
              <a:t> – All the people and steps involved in getting food to stores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Sanitation</a:t>
            </a:r>
            <a:r>
              <a:rPr lang="en-US">
                <a:ea typeface="+mn-lt"/>
                <a:cs typeface="+mn-lt"/>
              </a:rPr>
              <a:t> – Keeping tools, surfaces, and hands clean when working with food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269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A84CF-CC4B-6921-79E0-CBA409461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 Steps in Personal Food Safety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1FA16-6682-A95A-EC9E-A692441D5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>
                <a:ea typeface="+mn-lt"/>
                <a:cs typeface="+mn-lt"/>
              </a:rPr>
              <a:t>1. Clean</a:t>
            </a:r>
            <a:r>
              <a:rPr lang="en-US">
                <a:ea typeface="+mn-lt"/>
                <a:cs typeface="+mn-lt"/>
              </a:rPr>
              <a:t> – Wash hands, tools, and food</a:t>
            </a:r>
            <a:br>
              <a:rPr lang="en-US">
                <a:ea typeface="+mn-lt"/>
                <a:cs typeface="+mn-lt"/>
              </a:rPr>
            </a:br>
            <a:r>
              <a:rPr lang="en-US">
                <a:ea typeface="+mn-lt"/>
                <a:cs typeface="+mn-lt"/>
              </a:rPr>
              <a:t> </a:t>
            </a:r>
            <a:r>
              <a:rPr lang="en-US" b="1">
                <a:ea typeface="+mn-lt"/>
                <a:cs typeface="+mn-lt"/>
              </a:rPr>
              <a:t>2. Separate</a:t>
            </a:r>
            <a:r>
              <a:rPr lang="en-US">
                <a:ea typeface="+mn-lt"/>
                <a:cs typeface="+mn-lt"/>
              </a:rPr>
              <a:t> – Keep raw meat away from fruits and veggies</a:t>
            </a:r>
            <a:br>
              <a:rPr lang="en-US">
                <a:ea typeface="+mn-lt"/>
                <a:cs typeface="+mn-lt"/>
              </a:rPr>
            </a:br>
            <a:r>
              <a:rPr lang="en-US">
                <a:ea typeface="+mn-lt"/>
                <a:cs typeface="+mn-lt"/>
              </a:rPr>
              <a:t> </a:t>
            </a:r>
            <a:r>
              <a:rPr lang="en-US" b="1">
                <a:ea typeface="+mn-lt"/>
                <a:cs typeface="+mn-lt"/>
              </a:rPr>
              <a:t>3. Cook</a:t>
            </a:r>
            <a:r>
              <a:rPr lang="en-US">
                <a:ea typeface="+mn-lt"/>
                <a:cs typeface="+mn-lt"/>
              </a:rPr>
              <a:t> – Use a thermometer to check safe temps</a:t>
            </a:r>
            <a:br>
              <a:rPr lang="en-US">
                <a:ea typeface="+mn-lt"/>
                <a:cs typeface="+mn-lt"/>
              </a:rPr>
            </a:br>
            <a:r>
              <a:rPr lang="en-US">
                <a:ea typeface="+mn-lt"/>
                <a:cs typeface="+mn-lt"/>
              </a:rPr>
              <a:t> </a:t>
            </a:r>
            <a:r>
              <a:rPr lang="en-US" b="1">
                <a:ea typeface="+mn-lt"/>
                <a:cs typeface="+mn-lt"/>
              </a:rPr>
              <a:t>4. Chill</a:t>
            </a:r>
            <a:r>
              <a:rPr lang="en-US">
                <a:ea typeface="+mn-lt"/>
                <a:cs typeface="+mn-lt"/>
              </a:rPr>
              <a:t> – Keep cold foods cold (under 40°F)</a:t>
            </a:r>
            <a:endParaRPr lang="en-US"/>
          </a:p>
          <a:p>
            <a:pPr marL="0" indent="0">
              <a:buNone/>
            </a:pPr>
            <a:endParaRPr lang="en-US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i="1">
                <a:ea typeface="+mn-lt"/>
                <a:cs typeface="+mn-lt"/>
              </a:rPr>
              <a:t>Danger Zone:</a:t>
            </a:r>
            <a:r>
              <a:rPr lang="en-US">
                <a:ea typeface="+mn-lt"/>
                <a:cs typeface="+mn-lt"/>
              </a:rPr>
              <a:t> Bacteria grow fastest between </a:t>
            </a:r>
            <a:r>
              <a:rPr lang="en-US" b="1">
                <a:ea typeface="+mn-lt"/>
                <a:cs typeface="+mn-lt"/>
              </a:rPr>
              <a:t>40°F and 140°F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1452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DF5BD-32F3-27A3-1272-30F8B92AE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Cooking Temperature of Meats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54B00-6BAE-0FFE-150E-71F8B3FFE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Beef Steaks, Loins, etc.</a:t>
            </a:r>
          </a:p>
          <a:p>
            <a:pPr lvl="1"/>
            <a:r>
              <a:rPr lang="en-US" b="1" dirty="0"/>
              <a:t>Rare</a:t>
            </a:r>
            <a:r>
              <a:rPr lang="en-US" dirty="0"/>
              <a:t>: 125</a:t>
            </a:r>
            <a:r>
              <a:rPr lang="en-US" dirty="0">
                <a:ea typeface="+mn-lt"/>
                <a:cs typeface="+mn-lt"/>
              </a:rPr>
              <a:t>°F</a:t>
            </a:r>
          </a:p>
          <a:p>
            <a:pPr lvl="1"/>
            <a:r>
              <a:rPr lang="en-US" dirty="0">
                <a:ea typeface="+mn-lt"/>
                <a:cs typeface="+mn-lt"/>
              </a:rPr>
              <a:t>Medium Rare: 135°F</a:t>
            </a:r>
          </a:p>
          <a:p>
            <a:pPr lvl="1"/>
            <a:r>
              <a:rPr lang="en-US" dirty="0">
                <a:ea typeface="+mn-lt"/>
                <a:cs typeface="+mn-lt"/>
              </a:rPr>
              <a:t>Medium: </a:t>
            </a:r>
            <a:r>
              <a:rPr lang="en-US" b="1" dirty="0">
                <a:ea typeface="+mn-lt"/>
                <a:cs typeface="+mn-lt"/>
              </a:rPr>
              <a:t>145°F</a:t>
            </a:r>
          </a:p>
          <a:p>
            <a:pPr lvl="1"/>
            <a:r>
              <a:rPr lang="en-US" dirty="0">
                <a:ea typeface="+mn-lt"/>
                <a:cs typeface="+mn-lt"/>
              </a:rPr>
              <a:t>Medium Well: 150°F</a:t>
            </a:r>
          </a:p>
          <a:p>
            <a:pPr lvl="1"/>
            <a:r>
              <a:rPr lang="en-US" dirty="0"/>
              <a:t>Well Done: 160</a:t>
            </a:r>
            <a:r>
              <a:rPr lang="en-US" dirty="0">
                <a:ea typeface="+mn-lt"/>
                <a:cs typeface="+mn-lt"/>
              </a:rPr>
              <a:t>°F +</a:t>
            </a:r>
            <a:endParaRPr lang="en-US" dirty="0"/>
          </a:p>
          <a:p>
            <a:r>
              <a:rPr lang="en-US" b="1" dirty="0"/>
              <a:t>Pork</a:t>
            </a:r>
            <a:r>
              <a:rPr lang="en-US" dirty="0"/>
              <a:t>: 145</a:t>
            </a:r>
            <a:r>
              <a:rPr lang="en-US" dirty="0">
                <a:ea typeface="+mn-lt"/>
                <a:cs typeface="+mn-lt"/>
              </a:rPr>
              <a:t>°F + 3 minutes rest</a:t>
            </a:r>
            <a:endParaRPr lang="en-US" dirty="0"/>
          </a:p>
          <a:p>
            <a:pPr lvl="1"/>
            <a:r>
              <a:rPr lang="en-US" dirty="0"/>
              <a:t>Chops, Loins, Steaks</a:t>
            </a:r>
          </a:p>
          <a:p>
            <a:r>
              <a:rPr lang="en-US" dirty="0"/>
              <a:t>Ground Meats:</a:t>
            </a:r>
            <a:r>
              <a:rPr lang="en-US" b="1" dirty="0"/>
              <a:t> 160</a:t>
            </a:r>
            <a:r>
              <a:rPr lang="en-US" b="1" dirty="0">
                <a:ea typeface="+mn-lt"/>
                <a:cs typeface="+mn-lt"/>
              </a:rPr>
              <a:t>°F</a:t>
            </a:r>
          </a:p>
          <a:p>
            <a:r>
              <a:rPr lang="en-US" dirty="0"/>
              <a:t>Poultry: 165</a:t>
            </a:r>
            <a:r>
              <a:rPr lang="en-US" dirty="0">
                <a:ea typeface="+mn-lt"/>
                <a:cs typeface="+mn-lt"/>
              </a:rPr>
              <a:t>°F</a:t>
            </a:r>
            <a:endParaRPr lang="en-US" dirty="0"/>
          </a:p>
          <a:p>
            <a:pPr lvl="1"/>
            <a:r>
              <a:rPr lang="en-US" dirty="0"/>
              <a:t>Chicken, turkey, duck, etc.</a:t>
            </a:r>
          </a:p>
        </p:txBody>
      </p:sp>
    </p:spTree>
    <p:extLst>
      <p:ext uri="{BB962C8B-B14F-4D97-AF65-F5344CB8AC3E}">
        <p14:creationId xmlns:p14="http://schemas.microsoft.com/office/powerpoint/2010/main" val="1944516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A1997-DB2B-6B9B-82F4-41134D3D0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38C75-0204-741B-3308-611F06B196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Food Science and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0CFF0E-508E-B43F-C9C7-BF4805733E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Unit 4 Lesson 1</a:t>
            </a:r>
          </a:p>
        </p:txBody>
      </p:sp>
    </p:spTree>
    <p:extLst>
      <p:ext uri="{BB962C8B-B14F-4D97-AF65-F5344CB8AC3E}">
        <p14:creationId xmlns:p14="http://schemas.microsoft.com/office/powerpoint/2010/main" val="10187202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657AD-6B98-E4F5-DB5B-81A451DC1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Keeping Food Safe with Temperature, Packaging, and Sanitation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78EFA-A694-E524-C718-D1C6C746B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ea typeface="+mn-lt"/>
                <a:cs typeface="+mn-lt"/>
              </a:rPr>
              <a:t>Temperature</a:t>
            </a:r>
            <a:r>
              <a:rPr lang="en-US">
                <a:ea typeface="+mn-lt"/>
                <a:cs typeface="+mn-lt"/>
              </a:rPr>
              <a:t> – Keep hot food hot (above 140°F) and cold food cold (below 40°F)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Packaging</a:t>
            </a:r>
            <a:r>
              <a:rPr lang="en-US">
                <a:ea typeface="+mn-lt"/>
                <a:cs typeface="+mn-lt"/>
              </a:rPr>
              <a:t> – Seals food from germs and air (like vacuum packs)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Sanitation</a:t>
            </a:r>
            <a:r>
              <a:rPr lang="en-US">
                <a:ea typeface="+mn-lt"/>
                <a:cs typeface="+mn-lt"/>
              </a:rPr>
              <a:t> – Clean kitchens, tools, and hands prevent contamination</a:t>
            </a:r>
            <a:endParaRPr lang="en-US"/>
          </a:p>
          <a:p>
            <a:r>
              <a:rPr lang="en-US">
                <a:ea typeface="+mn-lt"/>
                <a:cs typeface="+mn-lt"/>
              </a:rPr>
              <a:t>These tools protect our food from spoilage and illness.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5128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DEC9F-611C-858C-C449-6D06EB7FC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Food Poisoning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7EC0A-8077-2B7D-F02F-034C2A322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What is food poisoning?</a:t>
            </a:r>
          </a:p>
          <a:p>
            <a:pPr lvl="1"/>
            <a:r>
              <a:rPr lang="en-US" dirty="0">
                <a:ea typeface="+mn-lt"/>
                <a:cs typeface="+mn-lt"/>
              </a:rPr>
              <a:t>Getting sick from eating </a:t>
            </a:r>
            <a:r>
              <a:rPr lang="en-US" b="1" dirty="0">
                <a:ea typeface="+mn-lt"/>
                <a:cs typeface="+mn-lt"/>
              </a:rPr>
              <a:t>contaminated </a:t>
            </a:r>
            <a:r>
              <a:rPr lang="en-US" dirty="0">
                <a:ea typeface="+mn-lt"/>
                <a:cs typeface="+mn-lt"/>
              </a:rPr>
              <a:t>food.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How common is it?</a:t>
            </a:r>
            <a:endParaRPr lang="en-US"/>
          </a:p>
          <a:p>
            <a:pPr lvl="1"/>
            <a:r>
              <a:rPr lang="en-US" dirty="0">
                <a:ea typeface="+mn-lt"/>
                <a:cs typeface="+mn-lt"/>
              </a:rPr>
              <a:t>About </a:t>
            </a:r>
            <a:r>
              <a:rPr lang="en-US" b="1" dirty="0">
                <a:ea typeface="+mn-lt"/>
                <a:cs typeface="+mn-lt"/>
              </a:rPr>
              <a:t>48 million </a:t>
            </a:r>
            <a:r>
              <a:rPr lang="en-US" dirty="0">
                <a:ea typeface="+mn-lt"/>
                <a:cs typeface="+mn-lt"/>
              </a:rPr>
              <a:t>Americans get food poisoning each year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That’s </a:t>
            </a:r>
            <a:r>
              <a:rPr lang="en-US" b="1" dirty="0">
                <a:ea typeface="+mn-lt"/>
                <a:cs typeface="+mn-lt"/>
              </a:rPr>
              <a:t>1 in 6 people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Around 128,000 are hospitalized and 3,000 people die from it yearly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2343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6A43C-8775-E972-8D45-598871EC6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Symptoms of Food Poisoning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9AE06-D6D0-4C5D-D6C5-C98ED567B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Upset </a:t>
            </a:r>
            <a:r>
              <a:rPr lang="en-US" b="1" dirty="0">
                <a:ea typeface="+mn-lt"/>
                <a:cs typeface="+mn-lt"/>
              </a:rPr>
              <a:t>stomach</a:t>
            </a:r>
            <a:endParaRPr lang="en-US" b="1" dirty="0"/>
          </a:p>
          <a:p>
            <a:r>
              <a:rPr lang="en-US" dirty="0">
                <a:ea typeface="+mn-lt"/>
                <a:cs typeface="+mn-lt"/>
              </a:rPr>
              <a:t>Nausea or vomiting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Diarrhea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Fever</a:t>
            </a:r>
            <a:endParaRPr lang="en-US" b="1" dirty="0"/>
          </a:p>
          <a:p>
            <a:r>
              <a:rPr lang="en-US" dirty="0">
                <a:ea typeface="+mn-lt"/>
                <a:cs typeface="+mn-lt"/>
              </a:rPr>
              <a:t>Cramps and aches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Symptoms can appear </a:t>
            </a:r>
            <a:r>
              <a:rPr lang="en-US" b="1" dirty="0">
                <a:ea typeface="+mn-lt"/>
                <a:cs typeface="+mn-lt"/>
              </a:rPr>
              <a:t>within hours or days</a:t>
            </a:r>
            <a:r>
              <a:rPr lang="en-US" dirty="0">
                <a:ea typeface="+mn-lt"/>
                <a:cs typeface="+mn-lt"/>
              </a:rPr>
              <a:t> after eating bad food.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Most people get better on their own, but some need to see a doctor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4413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55150-5AE1-E16C-A71B-150742955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CCF12-D021-C3A5-D5EE-5C030DFC6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Causes of Food Poisoning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F114D1E-C872-36F3-D804-AFD034C3C4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1461513"/>
              </p:ext>
            </p:extLst>
          </p:nvPr>
        </p:nvGraphicFramePr>
        <p:xfrm>
          <a:off x="839164" y="1485417"/>
          <a:ext cx="10515600" cy="437989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61150708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6740755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428277591"/>
                    </a:ext>
                  </a:extLst>
                </a:gridCol>
              </a:tblGrid>
              <a:tr h="5422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Type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Source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Example Foods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9573507"/>
                  </a:ext>
                </a:extLst>
              </a:tr>
              <a:tr h="9594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Salmonella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Bacteria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Raw eggs, undercooked chicken, unwashed produce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5825905"/>
                  </a:ext>
                </a:extLst>
              </a:tr>
              <a:tr h="9594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E. coli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Bacteria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Ground beef, unpasteurized milk or juice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5834550"/>
                  </a:ext>
                </a:extLst>
              </a:tr>
              <a:tr h="9594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Listeria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Bacteria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Deli meats, soft cheeses, unpasteurized dairy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6764696"/>
                  </a:ext>
                </a:extLst>
              </a:tr>
              <a:tr h="9594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Norovirus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Virus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Contaminated water, food touched by unwashed hands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2639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668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1DFBC-2B03-27ED-36B7-D6BE12333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Food Safety and the Government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69BCD-6F07-CFF5-73B8-AEFCE7FAF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United States Department of Agriculture (</a:t>
            </a:r>
            <a:r>
              <a:rPr lang="en-US" b="1" dirty="0"/>
              <a:t>USDA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Covers </a:t>
            </a:r>
            <a:r>
              <a:rPr lang="en-US" b="1" dirty="0"/>
              <a:t>meat</a:t>
            </a:r>
            <a:r>
              <a:rPr lang="en-US" dirty="0"/>
              <a:t>, poultry, and egg products</a:t>
            </a:r>
          </a:p>
          <a:p>
            <a:pPr lvl="1"/>
            <a:r>
              <a:rPr lang="en-US" dirty="0"/>
              <a:t>Analyses hazards, safety for meat and poultry </a:t>
            </a:r>
            <a:r>
              <a:rPr lang="en-US" b="1" dirty="0"/>
              <a:t>processing </a:t>
            </a:r>
            <a:r>
              <a:rPr lang="en-US" dirty="0"/>
              <a:t>facilities</a:t>
            </a:r>
          </a:p>
          <a:p>
            <a:pPr lvl="1"/>
            <a:r>
              <a:rPr lang="en-US" dirty="0"/>
              <a:t>USDA </a:t>
            </a:r>
            <a:r>
              <a:rPr lang="en-US" b="1" dirty="0"/>
              <a:t>inspectors </a:t>
            </a:r>
            <a:r>
              <a:rPr lang="en-US" dirty="0"/>
              <a:t>are involved at slaughter facilities</a:t>
            </a:r>
          </a:p>
          <a:p>
            <a:r>
              <a:rPr lang="en-US" dirty="0">
                <a:ea typeface="+mn-lt"/>
                <a:cs typeface="+mn-lt"/>
              </a:rPr>
              <a:t>Food and Drug Administration (</a:t>
            </a:r>
            <a:r>
              <a:rPr lang="en-US" b="1" dirty="0">
                <a:ea typeface="+mn-lt"/>
                <a:cs typeface="+mn-lt"/>
              </a:rPr>
              <a:t>FDA</a:t>
            </a:r>
            <a:r>
              <a:rPr lang="en-US" dirty="0">
                <a:ea typeface="+mn-lt"/>
                <a:cs typeface="+mn-lt"/>
              </a:rPr>
              <a:t>)</a:t>
            </a:r>
          </a:p>
          <a:p>
            <a:pPr lvl="1"/>
            <a:r>
              <a:rPr lang="en-US" dirty="0">
                <a:ea typeface="+mn-lt"/>
                <a:cs typeface="+mn-lt"/>
              </a:rPr>
              <a:t>Covers most </a:t>
            </a:r>
            <a:r>
              <a:rPr lang="en-US" b="1" dirty="0">
                <a:ea typeface="+mn-lt"/>
                <a:cs typeface="+mn-lt"/>
              </a:rPr>
              <a:t>non-meat </a:t>
            </a:r>
            <a:r>
              <a:rPr lang="en-US" dirty="0">
                <a:ea typeface="+mn-lt"/>
                <a:cs typeface="+mn-lt"/>
              </a:rPr>
              <a:t>or egg foods</a:t>
            </a:r>
          </a:p>
          <a:p>
            <a:pPr lvl="1"/>
            <a:r>
              <a:rPr lang="en-US" dirty="0">
                <a:ea typeface="+mn-lt"/>
                <a:cs typeface="+mn-lt"/>
              </a:rPr>
              <a:t>Requires clean facilities, proper hygiene, and regular maintenance of equipment at food processing facilities</a:t>
            </a:r>
          </a:p>
          <a:p>
            <a:pPr lvl="1"/>
            <a:r>
              <a:rPr lang="en-US" dirty="0">
                <a:ea typeface="+mn-lt"/>
                <a:cs typeface="+mn-lt"/>
              </a:rPr>
              <a:t>Requires labeling for allergens, ingredients, and nutrition facts</a:t>
            </a:r>
            <a:endParaRPr lang="en-US" dirty="0"/>
          </a:p>
          <a:p>
            <a:r>
              <a:rPr lang="en-US" dirty="0"/>
              <a:t>Center for Disease Control (</a:t>
            </a:r>
            <a:r>
              <a:rPr lang="en-US" b="1" dirty="0"/>
              <a:t>CDC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Investigates and tracks foodborne illness outbreaks</a:t>
            </a:r>
          </a:p>
        </p:txBody>
      </p:sp>
    </p:spTree>
    <p:extLst>
      <p:ext uri="{BB962C8B-B14F-4D97-AF65-F5344CB8AC3E}">
        <p14:creationId xmlns:p14="http://schemas.microsoft.com/office/powerpoint/2010/main" val="22034420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7982D2-4BD4-7F70-C6A6-F39623C4C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FE82-3D1A-CC1E-E82A-4D521F93B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Understanding Food Safety Labels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62852-F133-9198-29DD-E919CE08F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dirty="0">
                <a:ea typeface="+mn-lt"/>
                <a:cs typeface="+mn-lt"/>
              </a:rPr>
              <a:t>Knowing how to read food labels helps you stay safe!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Important Label Terms:</a:t>
            </a:r>
            <a:endParaRPr lang="en-US" dirty="0"/>
          </a:p>
          <a:p>
            <a:pPr lvl="1"/>
            <a:r>
              <a:rPr lang="en-US" b="1" dirty="0">
                <a:ea typeface="+mn-lt"/>
                <a:cs typeface="+mn-lt"/>
              </a:rPr>
              <a:t>Sell By</a:t>
            </a:r>
            <a:r>
              <a:rPr lang="en-US" dirty="0">
                <a:ea typeface="+mn-lt"/>
                <a:cs typeface="+mn-lt"/>
              </a:rPr>
              <a:t> – Store should sell it by this date (still safe to eat for a few days after)</a:t>
            </a:r>
            <a:endParaRPr lang="en-US" dirty="0"/>
          </a:p>
          <a:p>
            <a:pPr lvl="1"/>
            <a:r>
              <a:rPr lang="en-US" b="1" dirty="0">
                <a:ea typeface="+mn-lt"/>
                <a:cs typeface="+mn-lt"/>
              </a:rPr>
              <a:t>Use By</a:t>
            </a:r>
            <a:r>
              <a:rPr lang="en-US" dirty="0">
                <a:ea typeface="+mn-lt"/>
                <a:cs typeface="+mn-lt"/>
              </a:rPr>
              <a:t> – Best flavor and quality by this date (some foods may spoil after)</a:t>
            </a:r>
            <a:endParaRPr lang="en-US" dirty="0"/>
          </a:p>
          <a:p>
            <a:pPr lvl="1"/>
            <a:r>
              <a:rPr lang="en-US" b="1" dirty="0">
                <a:ea typeface="+mn-lt"/>
                <a:cs typeface="+mn-lt"/>
              </a:rPr>
              <a:t>Best By/Before</a:t>
            </a:r>
            <a:r>
              <a:rPr lang="en-US" dirty="0">
                <a:ea typeface="+mn-lt"/>
                <a:cs typeface="+mn-lt"/>
              </a:rPr>
              <a:t> – Suggests best quality, not a safety deadline</a:t>
            </a:r>
            <a:endParaRPr lang="en-US" dirty="0"/>
          </a:p>
          <a:p>
            <a:pPr lvl="1"/>
            <a:r>
              <a:rPr lang="en-US" b="1" dirty="0">
                <a:ea typeface="+mn-lt"/>
                <a:cs typeface="+mn-lt"/>
              </a:rPr>
              <a:t>Expiration Date</a:t>
            </a:r>
            <a:r>
              <a:rPr lang="en-US" dirty="0">
                <a:ea typeface="+mn-lt"/>
                <a:cs typeface="+mn-lt"/>
              </a:rPr>
              <a:t> – Food should not be eaten after this (especially baby formula)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Always You should always check food you purchase for:</a:t>
            </a:r>
            <a:endParaRPr lang="en-US" dirty="0"/>
          </a:p>
          <a:p>
            <a:pPr lvl="1"/>
            <a:r>
              <a:rPr lang="en-US" b="1" dirty="0">
                <a:ea typeface="+mn-lt"/>
                <a:cs typeface="+mn-lt"/>
              </a:rPr>
              <a:t>Torn </a:t>
            </a:r>
            <a:r>
              <a:rPr lang="en-US" dirty="0">
                <a:ea typeface="+mn-lt"/>
                <a:cs typeface="+mn-lt"/>
              </a:rPr>
              <a:t>packaging</a:t>
            </a:r>
            <a:endParaRPr lang="en-US" dirty="0"/>
          </a:p>
          <a:p>
            <a:pPr lvl="1"/>
            <a:r>
              <a:rPr lang="en-US" b="1" dirty="0">
                <a:ea typeface="+mn-lt"/>
                <a:cs typeface="+mn-lt"/>
              </a:rPr>
              <a:t>Bulging </a:t>
            </a:r>
            <a:r>
              <a:rPr lang="en-US" dirty="0">
                <a:ea typeface="+mn-lt"/>
                <a:cs typeface="+mn-lt"/>
              </a:rPr>
              <a:t>cans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Strange smells or colors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6751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A1550-B028-6351-67FA-F21E49B26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2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1E6E9-7E95-AA0D-F701-FFF5DC694A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In your own words, what is food safety?</a:t>
            </a:r>
          </a:p>
          <a:p>
            <a:endParaRPr lang="en-US"/>
          </a:p>
          <a:p>
            <a:r>
              <a:rPr lang="en-US"/>
              <a:t>What can you do at home to ensure food safety?</a:t>
            </a:r>
          </a:p>
          <a:p>
            <a:endParaRPr lang="en-US"/>
          </a:p>
          <a:p>
            <a:r>
              <a:rPr lang="en-US"/>
              <a:t>What are some symptoms of food poisoning?</a:t>
            </a:r>
          </a:p>
          <a:p>
            <a:endParaRPr lang="en-US"/>
          </a:p>
          <a:p>
            <a:r>
              <a:rPr lang="en-US"/>
              <a:t>What are some of the different labels you may see at home?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1166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D15984-FD27-40CE-B8D6-0CFF6DE0A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786A8-1B41-AA55-89D0-C3C935C672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Food Preservation Methods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6C38E6-9775-98DB-6C89-5AB40A5C23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Unit 4 Lesson 3</a:t>
            </a:r>
          </a:p>
        </p:txBody>
      </p:sp>
    </p:spTree>
    <p:extLst>
      <p:ext uri="{BB962C8B-B14F-4D97-AF65-F5344CB8AC3E}">
        <p14:creationId xmlns:p14="http://schemas.microsoft.com/office/powerpoint/2010/main" val="20754454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52161-DD97-CF5B-12FA-5D91F021D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3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0E97A-70A9-86A3-8B9C-E2CF93270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Define and describe common food preservation methods</a:t>
            </a:r>
          </a:p>
        </p:txBody>
      </p:sp>
    </p:spTree>
    <p:extLst>
      <p:ext uri="{BB962C8B-B14F-4D97-AF65-F5344CB8AC3E}">
        <p14:creationId xmlns:p14="http://schemas.microsoft.com/office/powerpoint/2010/main" val="32329107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558D51-37FC-C74B-722A-9A6CB4A79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2092A-7F59-E0CE-0419-67D9F0374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Food Preservation?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99A88-7236-BA0D-C423-0BB660181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ea typeface="+mn-lt"/>
                <a:cs typeface="+mn-lt"/>
              </a:rPr>
              <a:t>Food preservation</a:t>
            </a:r>
            <a:r>
              <a:rPr lang="en-US">
                <a:ea typeface="+mn-lt"/>
                <a:cs typeface="+mn-lt"/>
              </a:rPr>
              <a:t> is treating or processing food products to slow down spoilage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Microorganisms like bacteria, fungi, and yeasts cause spoilage</a:t>
            </a:r>
          </a:p>
          <a:p>
            <a:r>
              <a:rPr lang="en-US">
                <a:ea typeface="+mn-lt"/>
                <a:cs typeface="+mn-lt"/>
              </a:rPr>
              <a:t>Why we preserve food: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Stop bacteria and mold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Reduce food waste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Store food for future use</a:t>
            </a:r>
            <a:endParaRPr lang="en-US"/>
          </a:p>
          <a:p>
            <a:r>
              <a:rPr lang="en-US">
                <a:ea typeface="+mn-lt"/>
                <a:cs typeface="+mn-lt"/>
              </a:rPr>
              <a:t>Preservation = </a:t>
            </a:r>
            <a:r>
              <a:rPr lang="en-US" b="1">
                <a:ea typeface="+mn-lt"/>
                <a:cs typeface="+mn-lt"/>
              </a:rPr>
              <a:t>longer </a:t>
            </a:r>
            <a:r>
              <a:rPr lang="en-US">
                <a:ea typeface="+mn-lt"/>
                <a:cs typeface="+mn-lt"/>
              </a:rPr>
              <a:t>shelf life and less </a:t>
            </a:r>
            <a:r>
              <a:rPr lang="en-US" b="1">
                <a:ea typeface="+mn-lt"/>
                <a:cs typeface="+mn-lt"/>
              </a:rPr>
              <a:t>waste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102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56974-1F92-4EA5-251B-7B3922F45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1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27A75-46B0-8263-A8CA-B6E927ED6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Define food science</a:t>
            </a:r>
          </a:p>
          <a:p>
            <a:r>
              <a:rPr lang="en-US" dirty="0"/>
              <a:t>Map out the food chain for a food product</a:t>
            </a:r>
          </a:p>
          <a:p>
            <a:r>
              <a:rPr lang="en-US" dirty="0"/>
              <a:t>Describe modern tools, technology, and processing systems in food science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7362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51D32D-AD52-F6F7-5E0D-27D2D8F2C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2F6D7-A79F-57D2-D0E2-B93C2D67A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3 Key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E28FA-5B0E-520D-40FA-8EC5405B6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ea typeface="+mn-lt"/>
                <a:cs typeface="+mn-lt"/>
              </a:rPr>
              <a:t>Drying</a:t>
            </a:r>
            <a:r>
              <a:rPr lang="en-US">
                <a:ea typeface="+mn-lt"/>
                <a:cs typeface="+mn-lt"/>
              </a:rPr>
              <a:t> – Removing </a:t>
            </a:r>
            <a:r>
              <a:rPr lang="en-US" b="1">
                <a:ea typeface="+mn-lt"/>
                <a:cs typeface="+mn-lt"/>
              </a:rPr>
              <a:t>water </a:t>
            </a:r>
            <a:r>
              <a:rPr lang="en-US">
                <a:ea typeface="+mn-lt"/>
                <a:cs typeface="+mn-lt"/>
              </a:rPr>
              <a:t>so food won’t spoil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Salting</a:t>
            </a:r>
            <a:r>
              <a:rPr lang="en-US">
                <a:ea typeface="+mn-lt"/>
                <a:cs typeface="+mn-lt"/>
              </a:rPr>
              <a:t> – Using </a:t>
            </a:r>
            <a:r>
              <a:rPr lang="en-US" b="1">
                <a:ea typeface="+mn-lt"/>
                <a:cs typeface="+mn-lt"/>
              </a:rPr>
              <a:t>salt </a:t>
            </a:r>
            <a:r>
              <a:rPr lang="en-US">
                <a:ea typeface="+mn-lt"/>
                <a:cs typeface="+mn-lt"/>
              </a:rPr>
              <a:t>to prevent bacteria from growing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Fermentation</a:t>
            </a:r>
            <a:r>
              <a:rPr lang="en-US">
                <a:ea typeface="+mn-lt"/>
                <a:cs typeface="+mn-lt"/>
              </a:rPr>
              <a:t> – Using </a:t>
            </a:r>
            <a:r>
              <a:rPr lang="en-US" b="1">
                <a:ea typeface="+mn-lt"/>
                <a:cs typeface="+mn-lt"/>
              </a:rPr>
              <a:t>good </a:t>
            </a:r>
            <a:r>
              <a:rPr lang="en-US">
                <a:ea typeface="+mn-lt"/>
                <a:cs typeface="+mn-lt"/>
              </a:rPr>
              <a:t>bacteria to change and preserve food (ex: yogurt)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Canning</a:t>
            </a:r>
            <a:r>
              <a:rPr lang="en-US">
                <a:ea typeface="+mn-lt"/>
                <a:cs typeface="+mn-lt"/>
              </a:rPr>
              <a:t> – Sealing food in </a:t>
            </a:r>
            <a:r>
              <a:rPr lang="en-US" b="1">
                <a:ea typeface="+mn-lt"/>
                <a:cs typeface="+mn-lt"/>
              </a:rPr>
              <a:t>jars </a:t>
            </a:r>
            <a:r>
              <a:rPr lang="en-US">
                <a:ea typeface="+mn-lt"/>
                <a:cs typeface="+mn-lt"/>
              </a:rPr>
              <a:t>or cans after heating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Irradiation</a:t>
            </a:r>
            <a:r>
              <a:rPr lang="en-US">
                <a:ea typeface="+mn-lt"/>
                <a:cs typeface="+mn-lt"/>
              </a:rPr>
              <a:t> – Using safe energy/</a:t>
            </a:r>
            <a:r>
              <a:rPr lang="en-US" err="1">
                <a:ea typeface="+mn-lt"/>
                <a:cs typeface="+mn-lt"/>
              </a:rPr>
              <a:t>radition</a:t>
            </a:r>
            <a:r>
              <a:rPr lang="en-US">
                <a:ea typeface="+mn-lt"/>
                <a:cs typeface="+mn-lt"/>
              </a:rPr>
              <a:t> to kill germs in food</a:t>
            </a:r>
            <a:endParaRPr lang="en-US"/>
          </a:p>
          <a:p>
            <a:endParaRPr lang="en-US"/>
          </a:p>
          <a:p>
            <a:r>
              <a:rPr lang="en-US"/>
              <a:t>You can preserve food at home</a:t>
            </a:r>
          </a:p>
        </p:txBody>
      </p:sp>
    </p:spTree>
    <p:extLst>
      <p:ext uri="{BB962C8B-B14F-4D97-AF65-F5344CB8AC3E}">
        <p14:creationId xmlns:p14="http://schemas.microsoft.com/office/powerpoint/2010/main" val="6476006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963D64-94DB-82C7-D918-E4325FEA0B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01133-6913-9A31-5E74-88E4211E1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Preservation at Home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796CD-00C8-627E-B32F-2227E00CA6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>
                <a:ea typeface="+mn-lt"/>
                <a:cs typeface="+mn-lt"/>
              </a:rPr>
              <a:t>Preserving food at home helps prevent </a:t>
            </a:r>
            <a:r>
              <a:rPr lang="en-US" b="1" dirty="0">
                <a:ea typeface="+mn-lt"/>
                <a:cs typeface="+mn-lt"/>
              </a:rPr>
              <a:t>waste</a:t>
            </a:r>
            <a:r>
              <a:rPr lang="en-US" dirty="0">
                <a:ea typeface="+mn-lt"/>
                <a:cs typeface="+mn-lt"/>
              </a:rPr>
              <a:t>, save </a:t>
            </a:r>
            <a:r>
              <a:rPr lang="en-US" b="1" dirty="0">
                <a:ea typeface="+mn-lt"/>
                <a:cs typeface="+mn-lt"/>
              </a:rPr>
              <a:t>money</a:t>
            </a:r>
            <a:r>
              <a:rPr lang="en-US" dirty="0">
                <a:ea typeface="+mn-lt"/>
                <a:cs typeface="+mn-lt"/>
              </a:rPr>
              <a:t>, and keep seasonal foods </a:t>
            </a:r>
            <a:r>
              <a:rPr lang="en-US" b="1" dirty="0">
                <a:ea typeface="+mn-lt"/>
                <a:cs typeface="+mn-lt"/>
              </a:rPr>
              <a:t>longer</a:t>
            </a:r>
            <a:endParaRPr lang="en-US" dirty="0">
              <a:ea typeface="+mn-lt"/>
              <a:cs typeface="+mn-lt"/>
            </a:endParaRPr>
          </a:p>
          <a:p>
            <a:r>
              <a:rPr lang="en-US" b="1" dirty="0">
                <a:ea typeface="+mn-lt"/>
                <a:cs typeface="+mn-lt"/>
              </a:rPr>
              <a:t>Drying</a:t>
            </a:r>
          </a:p>
          <a:p>
            <a:pPr lvl="1"/>
            <a:r>
              <a:rPr lang="en-US" dirty="0">
                <a:ea typeface="+mn-lt"/>
                <a:cs typeface="+mn-lt"/>
              </a:rPr>
              <a:t>Fruits, meats (</a:t>
            </a:r>
            <a:r>
              <a:rPr lang="en-US" b="1" dirty="0">
                <a:ea typeface="+mn-lt"/>
                <a:cs typeface="+mn-lt"/>
              </a:rPr>
              <a:t>jerky</a:t>
            </a:r>
            <a:r>
              <a:rPr lang="en-US" dirty="0">
                <a:ea typeface="+mn-lt"/>
                <a:cs typeface="+mn-lt"/>
              </a:rPr>
              <a:t>), herbs</a:t>
            </a:r>
            <a:endParaRPr lang="en-US" b="1" dirty="0">
              <a:ea typeface="+mn-lt"/>
              <a:cs typeface="+mn-lt"/>
            </a:endParaRPr>
          </a:p>
          <a:p>
            <a:r>
              <a:rPr lang="en-US" b="1" dirty="0">
                <a:ea typeface="+mn-lt"/>
                <a:cs typeface="+mn-lt"/>
              </a:rPr>
              <a:t>Salting</a:t>
            </a:r>
          </a:p>
          <a:p>
            <a:pPr lvl="1"/>
            <a:r>
              <a:rPr lang="en-US" dirty="0">
                <a:ea typeface="+mn-lt"/>
                <a:cs typeface="+mn-lt"/>
              </a:rPr>
              <a:t>Fish, ham, </a:t>
            </a:r>
            <a:r>
              <a:rPr lang="en-US" b="1" dirty="0">
                <a:ea typeface="+mn-lt"/>
                <a:cs typeface="+mn-lt"/>
              </a:rPr>
              <a:t>pickles</a:t>
            </a:r>
          </a:p>
          <a:p>
            <a:r>
              <a:rPr lang="en-US" b="1" dirty="0">
                <a:ea typeface="+mn-lt"/>
                <a:cs typeface="+mn-lt"/>
              </a:rPr>
              <a:t>Fermentation</a:t>
            </a:r>
          </a:p>
          <a:p>
            <a:pPr lvl="1"/>
            <a:r>
              <a:rPr lang="en-US" b="1" dirty="0">
                <a:ea typeface="+mn-lt"/>
                <a:cs typeface="+mn-lt"/>
              </a:rPr>
              <a:t>Cheese</a:t>
            </a:r>
            <a:r>
              <a:rPr lang="en-US" dirty="0">
                <a:ea typeface="+mn-lt"/>
                <a:cs typeface="+mn-lt"/>
              </a:rPr>
              <a:t>, yogurt, sauerkraut</a:t>
            </a:r>
            <a:endParaRPr lang="en-US" b="1" dirty="0">
              <a:ea typeface="+mn-lt"/>
              <a:cs typeface="+mn-lt"/>
            </a:endParaRPr>
          </a:p>
          <a:p>
            <a:r>
              <a:rPr lang="en-US" b="1" dirty="0">
                <a:ea typeface="+mn-lt"/>
                <a:cs typeface="+mn-lt"/>
              </a:rPr>
              <a:t>Canning</a:t>
            </a:r>
          </a:p>
          <a:p>
            <a:pPr lvl="1"/>
            <a:r>
              <a:rPr lang="en-US" dirty="0">
                <a:ea typeface="+mn-lt"/>
                <a:cs typeface="+mn-lt"/>
              </a:rPr>
              <a:t>Soups, fruits, </a:t>
            </a:r>
            <a:r>
              <a:rPr lang="en-US" b="1" dirty="0">
                <a:ea typeface="+mn-lt"/>
                <a:cs typeface="+mn-lt"/>
              </a:rPr>
              <a:t>jams</a:t>
            </a: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</a:rPr>
              <a:t> 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Each method protects food in different ways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084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79FE48-D757-714F-70C9-A19EFAAE81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97778-E471-4D6E-415B-B6A6726B1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Canning (Home Method)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C0E01-BD1C-8724-6DF6-FCBB03994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ea typeface="+mn-lt"/>
                <a:cs typeface="+mn-lt"/>
              </a:rPr>
              <a:t>Canning</a:t>
            </a:r>
            <a:r>
              <a:rPr lang="en-US">
                <a:ea typeface="+mn-lt"/>
                <a:cs typeface="+mn-lt"/>
              </a:rPr>
              <a:t> means sealing food in </a:t>
            </a:r>
            <a:r>
              <a:rPr lang="en-US" b="1">
                <a:ea typeface="+mn-lt"/>
                <a:cs typeface="+mn-lt"/>
              </a:rPr>
              <a:t>jars </a:t>
            </a:r>
            <a:r>
              <a:rPr lang="en-US">
                <a:ea typeface="+mn-lt"/>
                <a:cs typeface="+mn-lt"/>
              </a:rPr>
              <a:t>and heating it to kill </a:t>
            </a:r>
            <a:r>
              <a:rPr lang="en-US" b="1">
                <a:ea typeface="+mn-lt"/>
                <a:cs typeface="+mn-lt"/>
              </a:rPr>
              <a:t>bacteria</a:t>
            </a:r>
            <a:r>
              <a:rPr lang="en-US">
                <a:ea typeface="+mn-lt"/>
                <a:cs typeface="+mn-lt"/>
              </a:rPr>
              <a:t>.</a:t>
            </a:r>
          </a:p>
          <a:p>
            <a:pPr lvl="1"/>
            <a:r>
              <a:rPr lang="en-US" b="1">
                <a:ea typeface="+mn-lt"/>
                <a:cs typeface="+mn-lt"/>
              </a:rPr>
              <a:t>Water Bath Canning</a:t>
            </a:r>
            <a:r>
              <a:rPr lang="en-US">
                <a:ea typeface="+mn-lt"/>
                <a:cs typeface="+mn-lt"/>
              </a:rPr>
              <a:t> – For high-acid foods like jam, </a:t>
            </a:r>
            <a:r>
              <a:rPr lang="en-US" b="1">
                <a:ea typeface="+mn-lt"/>
                <a:cs typeface="+mn-lt"/>
              </a:rPr>
              <a:t>pickles</a:t>
            </a:r>
            <a:r>
              <a:rPr lang="en-US">
                <a:ea typeface="+mn-lt"/>
                <a:cs typeface="+mn-lt"/>
              </a:rPr>
              <a:t>, fruits</a:t>
            </a:r>
          </a:p>
          <a:p>
            <a:pPr lvl="1"/>
            <a:r>
              <a:rPr lang="en-US" b="1">
                <a:ea typeface="+mn-lt"/>
                <a:cs typeface="+mn-lt"/>
              </a:rPr>
              <a:t>Pressure Canning</a:t>
            </a:r>
            <a:r>
              <a:rPr lang="en-US">
                <a:ea typeface="+mn-lt"/>
                <a:cs typeface="+mn-lt"/>
              </a:rPr>
              <a:t> – For </a:t>
            </a:r>
            <a:r>
              <a:rPr lang="en-US" b="1">
                <a:ea typeface="+mn-lt"/>
                <a:cs typeface="+mn-lt"/>
              </a:rPr>
              <a:t>low-acid </a:t>
            </a:r>
            <a:r>
              <a:rPr lang="en-US">
                <a:ea typeface="+mn-lt"/>
                <a:cs typeface="+mn-lt"/>
              </a:rPr>
              <a:t>foods like </a:t>
            </a:r>
            <a:r>
              <a:rPr lang="en-US" b="1">
                <a:ea typeface="+mn-lt"/>
                <a:cs typeface="+mn-lt"/>
              </a:rPr>
              <a:t>meats</a:t>
            </a:r>
            <a:r>
              <a:rPr lang="en-US">
                <a:ea typeface="+mn-lt"/>
                <a:cs typeface="+mn-lt"/>
              </a:rPr>
              <a:t>, beans, and vegetables</a:t>
            </a:r>
          </a:p>
          <a:p>
            <a:r>
              <a:rPr lang="en-US">
                <a:ea typeface="+mn-lt"/>
                <a:cs typeface="+mn-lt"/>
              </a:rPr>
              <a:t>What you need to can at home:</a:t>
            </a:r>
          </a:p>
          <a:p>
            <a:pPr lvl="1"/>
            <a:r>
              <a:rPr lang="en-US">
                <a:ea typeface="+mn-lt"/>
                <a:cs typeface="+mn-lt"/>
              </a:rPr>
              <a:t>Canning jars and lids</a:t>
            </a:r>
          </a:p>
          <a:p>
            <a:pPr lvl="1"/>
            <a:r>
              <a:rPr lang="en-US">
                <a:ea typeface="+mn-lt"/>
                <a:cs typeface="+mn-lt"/>
              </a:rPr>
              <a:t>A big pot or pressure </a:t>
            </a:r>
            <a:r>
              <a:rPr lang="en-US" b="1">
                <a:ea typeface="+mn-lt"/>
                <a:cs typeface="+mn-lt"/>
              </a:rPr>
              <a:t>canner</a:t>
            </a:r>
          </a:p>
          <a:p>
            <a:pPr lvl="1"/>
            <a:r>
              <a:rPr lang="en-US">
                <a:ea typeface="+mn-lt"/>
                <a:cs typeface="+mn-lt"/>
              </a:rPr>
              <a:t>Clean Tools and Workspace</a:t>
            </a:r>
          </a:p>
        </p:txBody>
      </p:sp>
    </p:spTree>
    <p:extLst>
      <p:ext uri="{BB962C8B-B14F-4D97-AF65-F5344CB8AC3E}">
        <p14:creationId xmlns:p14="http://schemas.microsoft.com/office/powerpoint/2010/main" val="22073335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05058-F20C-CC80-0888-284E90E41C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CA282-BA04-3643-55C7-5F7AEDD4B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Drying/Dehydrating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82D9F-3BEB-C389-59FD-8538B5566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Drying</a:t>
            </a:r>
            <a:r>
              <a:rPr lang="en-US" dirty="0">
                <a:ea typeface="+mn-lt"/>
                <a:cs typeface="+mn-lt"/>
              </a:rPr>
              <a:t> removes </a:t>
            </a:r>
            <a:r>
              <a:rPr lang="en-US" b="1" dirty="0">
                <a:ea typeface="+mn-lt"/>
                <a:cs typeface="+mn-lt"/>
              </a:rPr>
              <a:t>moisture </a:t>
            </a:r>
            <a:r>
              <a:rPr lang="en-US" dirty="0">
                <a:ea typeface="+mn-lt"/>
                <a:cs typeface="+mn-lt"/>
              </a:rPr>
              <a:t>from food so bacteria can’t </a:t>
            </a:r>
            <a:r>
              <a:rPr lang="en-US" b="1">
                <a:ea typeface="+mn-lt"/>
                <a:cs typeface="+mn-lt"/>
              </a:rPr>
              <a:t>grow</a:t>
            </a:r>
            <a:endParaRPr lang="en-US"/>
          </a:p>
          <a:p>
            <a:pPr lvl="1"/>
            <a:r>
              <a:rPr lang="en-US" dirty="0">
                <a:ea typeface="+mn-lt"/>
                <a:cs typeface="+mn-lt"/>
              </a:rPr>
              <a:t>Easy foods to dry at home:</a:t>
            </a:r>
            <a:endParaRPr lang="en-US" dirty="0"/>
          </a:p>
          <a:p>
            <a:pPr lvl="2"/>
            <a:r>
              <a:rPr lang="en-US" dirty="0">
                <a:ea typeface="+mn-lt"/>
                <a:cs typeface="+mn-lt"/>
              </a:rPr>
              <a:t>Apples, bananas, mangoes</a:t>
            </a:r>
            <a:endParaRPr lang="en-US" dirty="0"/>
          </a:p>
          <a:p>
            <a:pPr lvl="2"/>
            <a:r>
              <a:rPr lang="en-US" b="1" dirty="0">
                <a:ea typeface="+mn-lt"/>
                <a:cs typeface="+mn-lt"/>
              </a:rPr>
              <a:t>Herbs </a:t>
            </a:r>
            <a:r>
              <a:rPr lang="en-US" dirty="0">
                <a:ea typeface="+mn-lt"/>
                <a:cs typeface="+mn-lt"/>
              </a:rPr>
              <a:t>like basil or mint</a:t>
            </a:r>
            <a:endParaRPr lang="en-US" dirty="0"/>
          </a:p>
          <a:p>
            <a:pPr lvl="2"/>
            <a:r>
              <a:rPr lang="en-US" dirty="0">
                <a:ea typeface="+mn-lt"/>
                <a:cs typeface="+mn-lt"/>
              </a:rPr>
              <a:t>Beef jerky (with proper prep and heat)</a:t>
            </a:r>
          </a:p>
          <a:p>
            <a:pPr marL="457200" indent="-457200"/>
            <a:r>
              <a:rPr lang="en-US" b="1">
                <a:ea typeface="+mn-lt"/>
                <a:cs typeface="+mn-lt"/>
              </a:rPr>
              <a:t>Ways to dry:</a:t>
            </a:r>
            <a:endParaRPr lang="en-US"/>
          </a:p>
          <a:p>
            <a:pPr lvl="1"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Food dehydrator (best method)</a:t>
            </a:r>
            <a:endParaRPr lang="en-US" dirty="0"/>
          </a:p>
          <a:p>
            <a:pPr lvl="1"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Oven on low temperature</a:t>
            </a:r>
            <a:endParaRPr lang="en-US"/>
          </a:p>
          <a:p>
            <a:pPr lvl="1"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Air drying (herbs only, in a clean dry area)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4204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DB015-8A44-C243-DFCC-45D1310692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A3CC2-4427-C31B-2FA9-4E0B61B64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Salting and Brining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F5037-906B-B17C-5A57-E76CD16A4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Salting</a:t>
            </a:r>
            <a:r>
              <a:rPr lang="en-US" dirty="0">
                <a:ea typeface="+mn-lt"/>
                <a:cs typeface="+mn-lt"/>
              </a:rPr>
              <a:t> pulls </a:t>
            </a:r>
            <a:r>
              <a:rPr lang="en-US" b="1" dirty="0">
                <a:ea typeface="+mn-lt"/>
                <a:cs typeface="+mn-lt"/>
              </a:rPr>
              <a:t>moisture </a:t>
            </a:r>
            <a:r>
              <a:rPr lang="en-US" dirty="0">
                <a:ea typeface="+mn-lt"/>
                <a:cs typeface="+mn-lt"/>
              </a:rPr>
              <a:t>out of food so bacteria can’t grow.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Brining</a:t>
            </a:r>
            <a:r>
              <a:rPr lang="en-US" dirty="0">
                <a:ea typeface="+mn-lt"/>
                <a:cs typeface="+mn-lt"/>
              </a:rPr>
              <a:t> is </a:t>
            </a:r>
            <a:r>
              <a:rPr lang="en-US" b="1" dirty="0">
                <a:ea typeface="+mn-lt"/>
                <a:cs typeface="+mn-lt"/>
              </a:rPr>
              <a:t>soaking </a:t>
            </a:r>
            <a:r>
              <a:rPr lang="en-US" dirty="0">
                <a:ea typeface="+mn-lt"/>
                <a:cs typeface="+mn-lt"/>
              </a:rPr>
              <a:t>food in salty water.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Used for: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Pickles (brined cucumbers)</a:t>
            </a:r>
            <a:endParaRPr lang="en-US" dirty="0"/>
          </a:p>
          <a:p>
            <a:pPr lvl="1"/>
            <a:r>
              <a:rPr lang="en-US" b="1" dirty="0">
                <a:ea typeface="+mn-lt"/>
                <a:cs typeface="+mn-lt"/>
              </a:rPr>
              <a:t>Salt-cured </a:t>
            </a:r>
            <a:r>
              <a:rPr lang="en-US" dirty="0">
                <a:ea typeface="+mn-lt"/>
                <a:cs typeface="+mn-lt"/>
              </a:rPr>
              <a:t>meats like ham or bacon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Sauerkraut (fermented and salted cabbage)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Salt and acid (like vinegar) are strong natural </a:t>
            </a:r>
            <a:r>
              <a:rPr lang="en-US" b="1" dirty="0">
                <a:ea typeface="+mn-lt"/>
                <a:cs typeface="+mn-lt"/>
              </a:rPr>
              <a:t>preservatives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0306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18AE6-351B-1552-865B-0114A8E8A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Fermentation at Home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392E9-7BCE-D2D6-2806-F3B12E1F9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ea typeface="+mn-lt"/>
                <a:cs typeface="+mn-lt"/>
              </a:rPr>
              <a:t>Fermentation</a:t>
            </a:r>
            <a:r>
              <a:rPr lang="en-US">
                <a:ea typeface="+mn-lt"/>
                <a:cs typeface="+mn-lt"/>
              </a:rPr>
              <a:t> uses </a:t>
            </a:r>
            <a:r>
              <a:rPr lang="en-US" b="1">
                <a:ea typeface="+mn-lt"/>
                <a:cs typeface="+mn-lt"/>
              </a:rPr>
              <a:t>good </a:t>
            </a:r>
            <a:r>
              <a:rPr lang="en-US">
                <a:ea typeface="+mn-lt"/>
                <a:cs typeface="+mn-lt"/>
              </a:rPr>
              <a:t>bacteria to preserve and change food flavor.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Gases and acids preserve food</a:t>
            </a:r>
          </a:p>
          <a:p>
            <a:r>
              <a:rPr lang="en-US">
                <a:ea typeface="+mn-lt"/>
                <a:cs typeface="+mn-lt"/>
              </a:rPr>
              <a:t>Common homemade fermented foods:</a:t>
            </a:r>
          </a:p>
          <a:p>
            <a:pPr lvl="1"/>
            <a:r>
              <a:rPr lang="en-US">
                <a:ea typeface="+mn-lt"/>
                <a:cs typeface="+mn-lt"/>
              </a:rPr>
              <a:t>Yogurt</a:t>
            </a:r>
          </a:p>
          <a:p>
            <a:pPr lvl="1"/>
            <a:r>
              <a:rPr lang="en-US">
                <a:ea typeface="+mn-lt"/>
                <a:cs typeface="+mn-lt"/>
              </a:rPr>
              <a:t>Sauerkraut</a:t>
            </a:r>
          </a:p>
          <a:p>
            <a:pPr lvl="1"/>
            <a:r>
              <a:rPr lang="en-US">
                <a:ea typeface="+mn-lt"/>
                <a:cs typeface="+mn-lt"/>
              </a:rPr>
              <a:t>Kimchi</a:t>
            </a:r>
          </a:p>
          <a:p>
            <a:pPr lvl="1"/>
            <a:r>
              <a:rPr lang="en-US">
                <a:ea typeface="+mn-lt"/>
                <a:cs typeface="+mn-lt"/>
              </a:rPr>
              <a:t>Kombucha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3848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057F0-72DB-8172-CF4C-BCC968A0B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Freezing and Refrigeration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4DD63-1193-E06C-5CA0-03B64C99C2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b="1" dirty="0">
                <a:ea typeface="+mn-lt"/>
                <a:cs typeface="+mn-lt"/>
              </a:rPr>
              <a:t>Freezing</a:t>
            </a:r>
            <a:r>
              <a:rPr lang="en-US" dirty="0">
                <a:ea typeface="+mn-lt"/>
                <a:cs typeface="+mn-lt"/>
              </a:rPr>
              <a:t> is one of the easiest ways to preserve food at home.</a:t>
            </a:r>
          </a:p>
          <a:p>
            <a:pPr lvl="1"/>
            <a:r>
              <a:rPr lang="en-US" dirty="0">
                <a:ea typeface="+mn-lt"/>
                <a:cs typeface="+mn-lt"/>
              </a:rPr>
              <a:t>Great for:</a:t>
            </a:r>
          </a:p>
          <a:p>
            <a:pPr lvl="2"/>
            <a:r>
              <a:rPr lang="en-US" dirty="0">
                <a:ea typeface="+mn-lt"/>
                <a:cs typeface="+mn-lt"/>
              </a:rPr>
              <a:t>Fruits and veggies (</a:t>
            </a:r>
            <a:r>
              <a:rPr lang="en-US" b="1" dirty="0">
                <a:ea typeface="+mn-lt"/>
                <a:cs typeface="+mn-lt"/>
              </a:rPr>
              <a:t>blanch </a:t>
            </a:r>
            <a:r>
              <a:rPr lang="en-US" dirty="0">
                <a:ea typeface="+mn-lt"/>
                <a:cs typeface="+mn-lt"/>
              </a:rPr>
              <a:t>before freezing)</a:t>
            </a:r>
          </a:p>
          <a:p>
            <a:pPr lvl="2"/>
            <a:r>
              <a:rPr lang="en-US" dirty="0">
                <a:ea typeface="+mn-lt"/>
                <a:cs typeface="+mn-lt"/>
              </a:rPr>
              <a:t>Cooked meals and leftovers</a:t>
            </a:r>
          </a:p>
          <a:p>
            <a:pPr lvl="2"/>
            <a:r>
              <a:rPr lang="en-US" dirty="0">
                <a:ea typeface="+mn-lt"/>
                <a:cs typeface="+mn-lt"/>
              </a:rPr>
              <a:t>Bread, cheese, meat</a:t>
            </a:r>
          </a:p>
          <a:p>
            <a:pPr>
              <a:buNone/>
            </a:pPr>
            <a:r>
              <a:rPr lang="en-US" dirty="0">
                <a:ea typeface="+mn-lt"/>
                <a:cs typeface="+mn-lt"/>
              </a:rPr>
              <a:t>Tips</a:t>
            </a:r>
            <a:r>
              <a:rPr lang="en-US" b="1" dirty="0">
                <a:ea typeface="+mn-lt"/>
                <a:cs typeface="+mn-lt"/>
              </a:rPr>
              <a:t>:</a:t>
            </a:r>
            <a:endParaRPr lang="en-US" dirty="0"/>
          </a:p>
          <a:p>
            <a:pPr>
              <a:buFont typeface="Arial"/>
              <a:buChar char="•"/>
            </a:pPr>
            <a:r>
              <a:rPr lang="en-US" b="1" dirty="0">
                <a:ea typeface="+mn-lt"/>
                <a:cs typeface="+mn-lt"/>
              </a:rPr>
              <a:t>Label </a:t>
            </a:r>
            <a:r>
              <a:rPr lang="en-US" dirty="0">
                <a:ea typeface="+mn-lt"/>
                <a:cs typeface="+mn-lt"/>
              </a:rPr>
              <a:t>with date</a:t>
            </a:r>
            <a:endParaRPr lang="en-US" dirty="0"/>
          </a:p>
          <a:p>
            <a:pPr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Use freezer bags or containers</a:t>
            </a:r>
            <a:endParaRPr lang="en-US" dirty="0"/>
          </a:p>
          <a:p>
            <a:pPr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Keep freezer below </a:t>
            </a:r>
            <a:r>
              <a:rPr lang="en-US" b="1" dirty="0">
                <a:ea typeface="+mn-lt"/>
                <a:cs typeface="+mn-lt"/>
              </a:rPr>
              <a:t>0°F</a:t>
            </a:r>
          </a:p>
          <a:p>
            <a:pPr>
              <a:buFont typeface="Arial"/>
              <a:buChar char="•"/>
            </a:pPr>
            <a:r>
              <a:rPr lang="en-US" b="1" dirty="0">
                <a:ea typeface="+mn-lt"/>
                <a:cs typeface="+mn-lt"/>
              </a:rPr>
              <a:t>Refrigeration</a:t>
            </a:r>
            <a:r>
              <a:rPr lang="en-US" dirty="0">
                <a:ea typeface="+mn-lt"/>
                <a:cs typeface="+mn-lt"/>
              </a:rPr>
              <a:t> keeps food fresh for a few days—great for short-term storage.</a:t>
            </a:r>
          </a:p>
          <a:p>
            <a:pPr lvl="1"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Leftovers are usually safe for 3-4 days after cooking</a:t>
            </a:r>
            <a:endParaRPr lang="en-US" dirty="0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9070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C943A-7D82-8D5E-F39A-6CCF4F2B3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Safety Tips for Home Preservation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40FA1-CACC-E125-780A-5802878D8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Always wash </a:t>
            </a:r>
            <a:r>
              <a:rPr lang="en-US" b="1" dirty="0">
                <a:ea typeface="+mn-lt"/>
                <a:cs typeface="+mn-lt"/>
              </a:rPr>
              <a:t>hands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b="1" dirty="0">
                <a:ea typeface="+mn-lt"/>
                <a:cs typeface="+mn-lt"/>
              </a:rPr>
              <a:t>tools</a:t>
            </a:r>
            <a:r>
              <a:rPr lang="en-US" dirty="0">
                <a:ea typeface="+mn-lt"/>
                <a:cs typeface="+mn-lt"/>
              </a:rPr>
              <a:t>, and </a:t>
            </a:r>
            <a:r>
              <a:rPr lang="en-US" b="1" dirty="0">
                <a:ea typeface="+mn-lt"/>
                <a:cs typeface="+mn-lt"/>
              </a:rPr>
              <a:t>surfaces</a:t>
            </a:r>
            <a:endParaRPr lang="en-US" b="1" dirty="0"/>
          </a:p>
          <a:p>
            <a:r>
              <a:rPr lang="en-US" dirty="0">
                <a:ea typeface="+mn-lt"/>
                <a:cs typeface="+mn-lt"/>
              </a:rPr>
              <a:t>Label foods with </a:t>
            </a:r>
            <a:r>
              <a:rPr lang="en-US" b="1" dirty="0">
                <a:ea typeface="+mn-lt"/>
                <a:cs typeface="+mn-lt"/>
              </a:rPr>
              <a:t>date </a:t>
            </a:r>
            <a:r>
              <a:rPr lang="en-US" dirty="0">
                <a:ea typeface="+mn-lt"/>
                <a:cs typeface="+mn-lt"/>
              </a:rPr>
              <a:t>and method used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Don’t </a:t>
            </a:r>
            <a:r>
              <a:rPr lang="en-US" b="1" dirty="0">
                <a:ea typeface="+mn-lt"/>
                <a:cs typeface="+mn-lt"/>
              </a:rPr>
              <a:t>reuse </a:t>
            </a:r>
            <a:r>
              <a:rPr lang="en-US" dirty="0">
                <a:ea typeface="+mn-lt"/>
                <a:cs typeface="+mn-lt"/>
              </a:rPr>
              <a:t>dirty jars or lids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Never taste food that smells or looks </a:t>
            </a:r>
            <a:r>
              <a:rPr lang="en-US" b="1" dirty="0">
                <a:ea typeface="+mn-lt"/>
                <a:cs typeface="+mn-lt"/>
              </a:rPr>
              <a:t>strange</a:t>
            </a:r>
            <a:endParaRPr lang="en-US" b="1" dirty="0"/>
          </a:p>
          <a:p>
            <a:r>
              <a:rPr lang="en-US" dirty="0">
                <a:ea typeface="+mn-lt"/>
                <a:cs typeface="+mn-lt"/>
              </a:rPr>
              <a:t>Follow instructions from trusted sources (</a:t>
            </a:r>
            <a:r>
              <a:rPr lang="en-US" b="1" dirty="0">
                <a:ea typeface="+mn-lt"/>
                <a:cs typeface="+mn-lt"/>
              </a:rPr>
              <a:t>USDA</a:t>
            </a:r>
            <a:r>
              <a:rPr lang="en-US" dirty="0">
                <a:ea typeface="+mn-lt"/>
                <a:cs typeface="+mn-lt"/>
              </a:rPr>
              <a:t>, Ball Canning Guide, etc.)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Preserving food is like science—follow steps carefully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8433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7E32F-B8B2-C68D-557A-C2CEAA021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3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B27DE-0F8E-AE25-B064-7949CF52A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Why do we preserve foods?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Name and describe different preservation methods you can do at home. Which one seems like the easiest?</a:t>
            </a:r>
          </a:p>
          <a:p>
            <a:endParaRPr lang="en-US"/>
          </a:p>
          <a:p>
            <a:endParaRPr lang="en-US" dirty="0"/>
          </a:p>
          <a:p>
            <a:r>
              <a:rPr lang="en-US" dirty="0"/>
              <a:t>What are the different ways we can preserve meat, veggies, and fruit?</a:t>
            </a:r>
          </a:p>
        </p:txBody>
      </p:sp>
    </p:spTree>
    <p:extLst>
      <p:ext uri="{BB962C8B-B14F-4D97-AF65-F5344CB8AC3E}">
        <p14:creationId xmlns:p14="http://schemas.microsoft.com/office/powerpoint/2010/main" val="211674523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45F646-F0B8-4FF5-CF7F-2259DBDEA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40F01-757F-49FD-1967-F78C606EBA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Organizations in Food Science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411114-F64F-FA91-9AC4-8994B6C830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Unit 4 Lesson 4</a:t>
            </a:r>
          </a:p>
        </p:txBody>
      </p:sp>
    </p:spTree>
    <p:extLst>
      <p:ext uri="{BB962C8B-B14F-4D97-AF65-F5344CB8AC3E}">
        <p14:creationId xmlns:p14="http://schemas.microsoft.com/office/powerpoint/2010/main" val="2316768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F5B99-5B70-9154-8848-FB1C1FA1D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Food Science?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3DC36-661D-45E5-2392-281690B19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b="1">
                <a:ea typeface="+mn-lt"/>
                <a:cs typeface="+mn-lt"/>
              </a:rPr>
              <a:t>Food science</a:t>
            </a:r>
            <a:r>
              <a:rPr lang="en-US">
                <a:ea typeface="+mn-lt"/>
                <a:cs typeface="+mn-lt"/>
              </a:rPr>
              <a:t> is the study of how food is made, processed, and kept safe.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Food technology</a:t>
            </a:r>
            <a:r>
              <a:rPr lang="en-US">
                <a:ea typeface="+mn-lt"/>
                <a:cs typeface="+mn-lt"/>
              </a:rPr>
              <a:t> uses tools and machines to help make, store, and improve food.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Food science helps create </a:t>
            </a:r>
            <a:r>
              <a:rPr lang="en-US" b="1">
                <a:ea typeface="+mn-lt"/>
                <a:cs typeface="+mn-lt"/>
              </a:rPr>
              <a:t>safer</a:t>
            </a:r>
            <a:r>
              <a:rPr lang="en-US">
                <a:ea typeface="+mn-lt"/>
                <a:cs typeface="+mn-lt"/>
              </a:rPr>
              <a:t>, tastier, and </a:t>
            </a:r>
            <a:r>
              <a:rPr lang="en-US" b="1">
                <a:ea typeface="+mn-lt"/>
                <a:cs typeface="+mn-lt"/>
              </a:rPr>
              <a:t>longer-lasting</a:t>
            </a:r>
            <a:r>
              <a:rPr lang="en-US">
                <a:ea typeface="+mn-lt"/>
                <a:cs typeface="+mn-lt"/>
              </a:rPr>
              <a:t> food.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Can include:</a:t>
            </a:r>
            <a:endParaRPr lang="en-US"/>
          </a:p>
          <a:p>
            <a:pPr lvl="2"/>
            <a:r>
              <a:rPr lang="en-US">
                <a:ea typeface="+mn-lt"/>
                <a:cs typeface="+mn-lt"/>
              </a:rPr>
              <a:t>Creating new food products </a:t>
            </a:r>
            <a:endParaRPr lang="en-US"/>
          </a:p>
          <a:p>
            <a:pPr lvl="2"/>
            <a:r>
              <a:rPr lang="en-US">
                <a:ea typeface="+mn-lt"/>
                <a:cs typeface="+mn-lt"/>
              </a:rPr>
              <a:t>Using machines to mix, bake, or package foods</a:t>
            </a:r>
            <a:endParaRPr lang="en-US"/>
          </a:p>
          <a:p>
            <a:pPr lvl="2"/>
            <a:r>
              <a:rPr lang="en-US" b="1">
                <a:ea typeface="+mn-lt"/>
                <a:cs typeface="+mn-lt"/>
              </a:rPr>
              <a:t>Testing </a:t>
            </a:r>
            <a:r>
              <a:rPr lang="en-US">
                <a:ea typeface="+mn-lt"/>
                <a:cs typeface="+mn-lt"/>
              </a:rPr>
              <a:t>food for safety and quality</a:t>
            </a:r>
            <a:endParaRPr lang="en-US"/>
          </a:p>
          <a:p>
            <a:pPr lvl="2"/>
            <a:r>
              <a:rPr lang="en-US"/>
              <a:t>Improving food life and quality</a:t>
            </a:r>
          </a:p>
          <a:p>
            <a:r>
              <a:rPr lang="en-US" b="1"/>
              <a:t>Question of the day:</a:t>
            </a:r>
            <a:r>
              <a:rPr lang="en-US"/>
              <a:t> Why do you think it's important to learn about food science in an ag class?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87211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CA38B-9949-1D7B-AFF1-0523810EE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4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BB8DE-AF6C-8641-E87D-5E343ECEE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Define and describe how different organizations help keep the US food supply safe</a:t>
            </a:r>
          </a:p>
        </p:txBody>
      </p:sp>
    </p:spTree>
    <p:extLst>
      <p:ext uri="{BB962C8B-B14F-4D97-AF65-F5344CB8AC3E}">
        <p14:creationId xmlns:p14="http://schemas.microsoft.com/office/powerpoint/2010/main" val="63532394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B3A980-3C53-3D43-519B-98DE80D9B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1F29C-A21F-C16D-6220-8A733792A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Who Helps Keep Our Food Safe?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B63B4-8660-8DA7-9EDE-AD7413354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Several U.S. organizations work to protect our food supply.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USDA</a:t>
            </a:r>
            <a:r>
              <a:rPr lang="en-US" dirty="0">
                <a:ea typeface="+mn-lt"/>
                <a:cs typeface="+mn-lt"/>
              </a:rPr>
              <a:t> – U.S. Department of Agriculture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Inspects meat, poultry, and eggs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Supports farmers and nutrition programs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FDA</a:t>
            </a:r>
            <a:r>
              <a:rPr lang="en-US" dirty="0">
                <a:ea typeface="+mn-lt"/>
                <a:cs typeface="+mn-lt"/>
              </a:rPr>
              <a:t> – Food and Drug Administration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Oversees most other foods, medicine, and food labels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FSIS</a:t>
            </a:r>
            <a:r>
              <a:rPr lang="en-US" dirty="0">
                <a:ea typeface="+mn-lt"/>
                <a:cs typeface="+mn-lt"/>
              </a:rPr>
              <a:t> – Food Safety and Inspection Service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Ensures meat and poultry are safe and labeled correctly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82260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F59FE-C487-A916-0BBB-B4866F166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8F088-33BB-586C-FB7B-B11CD1CCF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03BB7-1FBE-12BB-11FF-FA12DBE0F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Inspects </a:t>
            </a:r>
            <a:r>
              <a:rPr lang="en-US" b="1" dirty="0">
                <a:ea typeface="+mn-lt"/>
                <a:cs typeface="+mn-lt"/>
              </a:rPr>
              <a:t>meat, poultry, and eggs</a:t>
            </a:r>
            <a:r>
              <a:rPr lang="en-US" dirty="0">
                <a:ea typeface="+mn-lt"/>
                <a:cs typeface="+mn-lt"/>
              </a:rPr>
              <a:t> to make sure they’re safe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Helps </a:t>
            </a:r>
            <a:r>
              <a:rPr lang="en-US" b="1" dirty="0">
                <a:ea typeface="+mn-lt"/>
                <a:cs typeface="+mn-lt"/>
              </a:rPr>
              <a:t>farmers and ranchers</a:t>
            </a:r>
            <a:r>
              <a:rPr lang="en-US" dirty="0">
                <a:ea typeface="+mn-lt"/>
                <a:cs typeface="+mn-lt"/>
              </a:rPr>
              <a:t> grow food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Supports </a:t>
            </a:r>
            <a:r>
              <a:rPr lang="en-US" b="1" dirty="0">
                <a:ea typeface="+mn-lt"/>
                <a:cs typeface="+mn-lt"/>
              </a:rPr>
              <a:t>school lunch</a:t>
            </a:r>
            <a:r>
              <a:rPr lang="en-US" dirty="0">
                <a:ea typeface="+mn-lt"/>
                <a:cs typeface="+mn-lt"/>
              </a:rPr>
              <a:t> and nutrition programs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Runs </a:t>
            </a:r>
            <a:r>
              <a:rPr lang="en-US" b="1" dirty="0">
                <a:ea typeface="+mn-lt"/>
                <a:cs typeface="+mn-lt"/>
              </a:rPr>
              <a:t>MyPlate</a:t>
            </a:r>
            <a:r>
              <a:rPr lang="en-US" dirty="0">
                <a:ea typeface="+mn-lt"/>
                <a:cs typeface="+mn-lt"/>
              </a:rPr>
              <a:t>, the healthy eating guide</a:t>
            </a:r>
          </a:p>
          <a:p>
            <a:pPr lvl="1"/>
            <a:r>
              <a:rPr lang="en-US" dirty="0">
                <a:ea typeface="+mn-lt"/>
                <a:cs typeface="+mn-lt"/>
              </a:rPr>
              <a:t>Example: Checks milk and cheese plants to ensure they’re clean and follow rules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85373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D0AA7E-CE4D-AF50-648D-69CE3BC70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10D93-233E-CE38-EAF8-B18BD411C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1C0E7-8BD3-4430-2E73-78AAEB12D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Public health agency within the </a:t>
            </a:r>
            <a:r>
              <a:rPr lang="en-US" b="1" dirty="0"/>
              <a:t>USDA</a:t>
            </a:r>
          </a:p>
          <a:p>
            <a:pPr lvl="1"/>
            <a:r>
              <a:rPr lang="en-US" dirty="0">
                <a:ea typeface="+mn-lt"/>
                <a:cs typeface="+mn-lt"/>
              </a:rPr>
              <a:t>FSIS inspectors are involved in all stages of </a:t>
            </a:r>
            <a:r>
              <a:rPr lang="en-US" b="1" dirty="0">
                <a:ea typeface="+mn-lt"/>
                <a:cs typeface="+mn-lt"/>
              </a:rPr>
              <a:t>processing </a:t>
            </a:r>
          </a:p>
          <a:p>
            <a:pPr lvl="2"/>
            <a:r>
              <a:rPr lang="en-US" dirty="0">
                <a:ea typeface="+mn-lt"/>
                <a:cs typeface="+mn-lt"/>
              </a:rPr>
              <a:t>Inspection and enforcement of regulation</a:t>
            </a:r>
          </a:p>
          <a:p>
            <a:pPr lvl="2"/>
            <a:r>
              <a:rPr lang="en-US" dirty="0">
                <a:ea typeface="+mn-lt"/>
                <a:cs typeface="+mn-lt"/>
              </a:rPr>
              <a:t>They help catch </a:t>
            </a:r>
            <a:r>
              <a:rPr lang="en-US" b="1" dirty="0">
                <a:ea typeface="+mn-lt"/>
                <a:cs typeface="+mn-lt"/>
              </a:rPr>
              <a:t>problems </a:t>
            </a:r>
            <a:r>
              <a:rPr lang="en-US" dirty="0">
                <a:ea typeface="+mn-lt"/>
                <a:cs typeface="+mn-lt"/>
              </a:rPr>
              <a:t>before food reaches stores.</a:t>
            </a:r>
          </a:p>
          <a:p>
            <a:pPr lvl="2"/>
            <a:r>
              <a:rPr lang="en-US" dirty="0">
                <a:ea typeface="+mn-lt"/>
                <a:cs typeface="+mn-lt"/>
              </a:rPr>
              <a:t>FSIS inspectors are in meat processing facilities checking for cleanliness and temperature control.</a:t>
            </a:r>
          </a:p>
          <a:p>
            <a:r>
              <a:rPr lang="en-US" dirty="0">
                <a:ea typeface="+mn-lt"/>
                <a:cs typeface="+mn-lt"/>
              </a:rPr>
              <a:t>Makes sure </a:t>
            </a:r>
            <a:r>
              <a:rPr lang="en-US" b="1" dirty="0">
                <a:ea typeface="+mn-lt"/>
                <a:cs typeface="+mn-lt"/>
              </a:rPr>
              <a:t>commercial </a:t>
            </a:r>
            <a:r>
              <a:rPr lang="en-US" dirty="0">
                <a:ea typeface="+mn-lt"/>
                <a:cs typeface="+mn-lt"/>
              </a:rPr>
              <a:t>meat, poultry, and egg products are:</a:t>
            </a:r>
            <a:endParaRPr lang="en-US"/>
          </a:p>
          <a:p>
            <a:pPr lvl="1"/>
            <a:r>
              <a:rPr lang="en-US" dirty="0">
                <a:ea typeface="+mn-lt"/>
                <a:cs typeface="+mn-lt"/>
              </a:rPr>
              <a:t>Safe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Wholesome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Properly labeled and packaged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23035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09E05E-2079-5D27-861D-368D75F86C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3C202-8AF0-7012-EF1C-C9245BF3E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8C80F-7392-A1E6-E237-36CA72495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Checks </a:t>
            </a:r>
            <a:r>
              <a:rPr lang="en-US" b="1" dirty="0">
                <a:ea typeface="+mn-lt"/>
                <a:cs typeface="+mn-lt"/>
              </a:rPr>
              <a:t>all nonmeat and egg foods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Processed foods, fruits, vegetables</a:t>
            </a:r>
          </a:p>
          <a:p>
            <a:pPr lvl="1"/>
            <a:r>
              <a:rPr lang="en-US" dirty="0">
                <a:ea typeface="+mn-lt"/>
                <a:cs typeface="+mn-lt"/>
              </a:rPr>
              <a:t>Also also covers medicines and cosmetics</a:t>
            </a:r>
          </a:p>
          <a:p>
            <a:r>
              <a:rPr lang="en-US" dirty="0">
                <a:ea typeface="+mn-lt"/>
                <a:cs typeface="+mn-lt"/>
              </a:rPr>
              <a:t>Makes sure food is </a:t>
            </a:r>
            <a:r>
              <a:rPr lang="en-US" b="1" dirty="0">
                <a:ea typeface="+mn-lt"/>
                <a:cs typeface="+mn-lt"/>
              </a:rPr>
              <a:t>labeled correctly</a:t>
            </a:r>
            <a:r>
              <a:rPr lang="en-US" dirty="0">
                <a:ea typeface="+mn-lt"/>
                <a:cs typeface="+mn-lt"/>
              </a:rPr>
              <a:t> 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Ingredients, nutritional labels</a:t>
            </a:r>
          </a:p>
          <a:p>
            <a:r>
              <a:rPr lang="en-US" dirty="0">
                <a:ea typeface="+mn-lt"/>
                <a:cs typeface="+mn-lt"/>
              </a:rPr>
              <a:t>Approves </a:t>
            </a:r>
            <a:r>
              <a:rPr lang="en-US" b="1" dirty="0">
                <a:ea typeface="+mn-lt"/>
                <a:cs typeface="+mn-lt"/>
              </a:rPr>
              <a:t>food colorings, additives, and packaging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Works to prevent food recalls and contamination before they happen.</a:t>
            </a:r>
          </a:p>
        </p:txBody>
      </p:sp>
    </p:spTree>
    <p:extLst>
      <p:ext uri="{BB962C8B-B14F-4D97-AF65-F5344CB8AC3E}">
        <p14:creationId xmlns:p14="http://schemas.microsoft.com/office/powerpoint/2010/main" val="14251575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F23E1D-99F9-F655-1D8E-21DC2FE55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D6CED-6A42-4FA6-44EB-AA0BACBCC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Who Else Helps with Food?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77F49-1798-C9A1-5B11-D2AF29CD3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CDC</a:t>
            </a:r>
            <a:r>
              <a:rPr lang="en-US" dirty="0">
                <a:ea typeface="+mn-lt"/>
                <a:cs typeface="+mn-lt"/>
              </a:rPr>
              <a:t> (Center for Disease Control)</a:t>
            </a:r>
          </a:p>
          <a:p>
            <a:pPr lvl="1"/>
            <a:r>
              <a:rPr lang="en-US" dirty="0">
                <a:ea typeface="+mn-lt"/>
                <a:cs typeface="+mn-lt"/>
              </a:rPr>
              <a:t>Tracks foodborne illness outbreaks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WHO </a:t>
            </a:r>
            <a:r>
              <a:rPr lang="en-US" dirty="0">
                <a:ea typeface="+mn-lt"/>
                <a:cs typeface="+mn-lt"/>
              </a:rPr>
              <a:t>(World Health Organization)</a:t>
            </a:r>
          </a:p>
          <a:p>
            <a:pPr lvl="1"/>
            <a:r>
              <a:rPr lang="en-US" dirty="0">
                <a:ea typeface="+mn-lt"/>
                <a:cs typeface="+mn-lt"/>
              </a:rPr>
              <a:t>Sets global food safety and nutrition standards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64792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24758-10C2-3ECB-168F-18FA4658D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D7A4D-E6C4-CC88-6ED0-7EB957FD6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4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F032F-88E5-5D0A-20CC-DD9A41E68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Which organization regulates and inspects labels on a package of cereal?</a:t>
            </a:r>
          </a:p>
          <a:p>
            <a:endParaRPr lang="en-US" dirty="0"/>
          </a:p>
          <a:p>
            <a:r>
              <a:rPr lang="en-US" dirty="0"/>
              <a:t>How is the CDC involved in food safety?</a:t>
            </a:r>
          </a:p>
        </p:txBody>
      </p:sp>
    </p:spTree>
    <p:extLst>
      <p:ext uri="{BB962C8B-B14F-4D97-AF65-F5344CB8AC3E}">
        <p14:creationId xmlns:p14="http://schemas.microsoft.com/office/powerpoint/2010/main" val="25317382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AF67D-9583-E660-707D-6673E16FE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1D8C9-ADEA-DE80-3A05-2E44577669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Smart Shopping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491577-629F-0E99-705F-43956A0116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Unit 5 Lesson 5</a:t>
            </a:r>
          </a:p>
        </p:txBody>
      </p:sp>
    </p:spTree>
    <p:extLst>
      <p:ext uri="{BB962C8B-B14F-4D97-AF65-F5344CB8AC3E}">
        <p14:creationId xmlns:p14="http://schemas.microsoft.com/office/powerpoint/2010/main" val="20941160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9B5E1-A9AB-39C2-C392-82418386D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5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2C912-6AD7-2D1B-1068-829EF647F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Examine different strategies to help you eat healthier, cook better, and save money</a:t>
            </a:r>
          </a:p>
          <a:p>
            <a:r>
              <a:rPr lang="en-US" dirty="0"/>
              <a:t>Read a food label and interpret its information</a:t>
            </a:r>
          </a:p>
          <a:p>
            <a:r>
              <a:rPr lang="en-US" dirty="0"/>
              <a:t>Identify and list important staples to keep at your home for cooking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12514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4C8E9-89DD-FA5E-BFC3-AAEE07CB3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CD90D-97E0-663E-B27F-5DC0E6D44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Smart Food Shopping?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0F8FF-32BA-CE56-B121-811926EFF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Choosing </a:t>
            </a:r>
            <a:r>
              <a:rPr lang="en-US" b="1" dirty="0">
                <a:ea typeface="+mn-lt"/>
                <a:cs typeface="+mn-lt"/>
              </a:rPr>
              <a:t>healthy </a:t>
            </a:r>
            <a:r>
              <a:rPr lang="en-US" dirty="0">
                <a:ea typeface="+mn-lt"/>
                <a:cs typeface="+mn-lt"/>
              </a:rPr>
              <a:t>foods that fit your </a:t>
            </a:r>
            <a:r>
              <a:rPr lang="en-US" b="1" dirty="0">
                <a:ea typeface="+mn-lt"/>
                <a:cs typeface="+mn-lt"/>
              </a:rPr>
              <a:t>budget </a:t>
            </a:r>
            <a:r>
              <a:rPr lang="en-US" dirty="0">
                <a:ea typeface="+mn-lt"/>
                <a:cs typeface="+mn-lt"/>
              </a:rPr>
              <a:t>and </a:t>
            </a:r>
            <a:r>
              <a:rPr lang="en-US" b="1" dirty="0">
                <a:ea typeface="+mn-lt"/>
                <a:cs typeface="+mn-lt"/>
              </a:rPr>
              <a:t>needs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Creating a </a:t>
            </a:r>
            <a:r>
              <a:rPr lang="en-US" b="1" dirty="0">
                <a:ea typeface="+mn-lt"/>
                <a:cs typeface="+mn-lt"/>
              </a:rPr>
              <a:t>plan </a:t>
            </a:r>
            <a:r>
              <a:rPr lang="en-US" dirty="0">
                <a:ea typeface="+mn-lt"/>
                <a:cs typeface="+mn-lt"/>
              </a:rPr>
              <a:t>for your food</a:t>
            </a:r>
          </a:p>
          <a:p>
            <a:pPr lvl="2"/>
            <a:r>
              <a:rPr lang="en-US" dirty="0">
                <a:ea typeface="+mn-lt"/>
                <a:cs typeface="+mn-lt"/>
              </a:rPr>
              <a:t>Creating a budget, having a list</a:t>
            </a:r>
          </a:p>
          <a:p>
            <a:pPr lvl="1"/>
            <a:r>
              <a:rPr lang="en-US" dirty="0">
                <a:ea typeface="+mn-lt"/>
                <a:cs typeface="+mn-lt"/>
              </a:rPr>
              <a:t>Knowing where your food comes from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Picking </a:t>
            </a:r>
            <a:r>
              <a:rPr lang="en-US" b="1" dirty="0">
                <a:ea typeface="+mn-lt"/>
                <a:cs typeface="+mn-lt"/>
              </a:rPr>
              <a:t>nutritious </a:t>
            </a:r>
            <a:r>
              <a:rPr lang="en-US" dirty="0">
                <a:ea typeface="+mn-lt"/>
                <a:cs typeface="+mn-lt"/>
              </a:rPr>
              <a:t>options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47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62885-D9C8-4031-334D-5B8B20D89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Terms for Lesson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143D2-298D-A1A7-4889-9F05314AA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Food Chain</a:t>
            </a:r>
            <a:r>
              <a:rPr lang="en-US" dirty="0">
                <a:ea typeface="+mn-lt"/>
                <a:cs typeface="+mn-lt"/>
              </a:rPr>
              <a:t> – The journey food takes from farm to fork</a:t>
            </a:r>
          </a:p>
          <a:p>
            <a:r>
              <a:rPr lang="en-US" b="1" dirty="0">
                <a:ea typeface="+mn-lt"/>
                <a:cs typeface="+mn-lt"/>
              </a:rPr>
              <a:t>Food Safety</a:t>
            </a:r>
            <a:r>
              <a:rPr lang="en-US" dirty="0">
                <a:ea typeface="+mn-lt"/>
                <a:cs typeface="+mn-lt"/>
              </a:rPr>
              <a:t> – Keeping food safe to eat by avoiding germs or contamination</a:t>
            </a:r>
            <a:endParaRPr lang="en-US"/>
          </a:p>
          <a:p>
            <a:r>
              <a:rPr lang="en-US" b="1" dirty="0">
                <a:ea typeface="+mn-lt"/>
                <a:cs typeface="+mn-lt"/>
              </a:rPr>
              <a:t>Food Processing</a:t>
            </a:r>
            <a:r>
              <a:rPr lang="en-US" dirty="0">
                <a:ea typeface="+mn-lt"/>
                <a:cs typeface="+mn-lt"/>
              </a:rPr>
              <a:t> – Turning raw ingredients into food we buy at stores</a:t>
            </a:r>
          </a:p>
          <a:p>
            <a:r>
              <a:rPr lang="en-US" b="1" dirty="0">
                <a:ea typeface="+mn-lt"/>
                <a:cs typeface="+mn-lt"/>
              </a:rPr>
              <a:t>Food Scientist</a:t>
            </a:r>
            <a:r>
              <a:rPr lang="en-US" dirty="0">
                <a:ea typeface="+mn-lt"/>
                <a:cs typeface="+mn-lt"/>
              </a:rPr>
              <a:t> – A person who studies and improves food and how it’s made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82936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4C410-6BF6-C43D-83E8-22045344F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B69D7-16DF-32D9-AE35-26BBF9B83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5 Key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F5D87-15C2-009D-C2A8-8D482506F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Budget</a:t>
            </a:r>
            <a:r>
              <a:rPr lang="en-US" dirty="0">
                <a:ea typeface="+mn-lt"/>
                <a:cs typeface="+mn-lt"/>
              </a:rPr>
              <a:t> – A plan for how to spend money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Meal Planning</a:t>
            </a:r>
            <a:r>
              <a:rPr lang="en-US" dirty="0">
                <a:ea typeface="+mn-lt"/>
                <a:cs typeface="+mn-lt"/>
              </a:rPr>
              <a:t> – Choosing meals ahead of time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Nutrition</a:t>
            </a:r>
            <a:r>
              <a:rPr lang="en-US" dirty="0">
                <a:ea typeface="+mn-lt"/>
                <a:cs typeface="+mn-lt"/>
              </a:rPr>
              <a:t> – Choosing foods that help your body stay healthy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Protein</a:t>
            </a:r>
            <a:r>
              <a:rPr lang="en-US" dirty="0">
                <a:ea typeface="+mn-lt"/>
                <a:cs typeface="+mn-lt"/>
              </a:rPr>
              <a:t> – Builds muscles (meat, beans, eggs)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Carbohydrates</a:t>
            </a:r>
            <a:r>
              <a:rPr lang="en-US" dirty="0">
                <a:ea typeface="+mn-lt"/>
                <a:cs typeface="+mn-lt"/>
              </a:rPr>
              <a:t> – Give energy (bread, pasta, fruit)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Calories</a:t>
            </a:r>
            <a:r>
              <a:rPr lang="en-US" dirty="0">
                <a:ea typeface="+mn-lt"/>
                <a:cs typeface="+mn-lt"/>
              </a:rPr>
              <a:t> – Measure of energy in food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Nutrients</a:t>
            </a:r>
            <a:r>
              <a:rPr lang="en-US" dirty="0">
                <a:ea typeface="+mn-lt"/>
                <a:cs typeface="+mn-lt"/>
              </a:rPr>
              <a:t> – Vitamins, minerals, and other good stuff in food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14180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05F03-2A61-C225-F828-453D1359FC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57D8F-EC84-4A34-C2A9-D10F3CC3A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Making Smart Food Choices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FCEE7-E47B-B68E-60A9-5AE55C330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>
                <a:ea typeface="+mn-lt"/>
                <a:cs typeface="+mn-lt"/>
              </a:rPr>
              <a:t>Steps to shop smart:</a:t>
            </a:r>
            <a:endParaRPr lang="en-US" sz="3200"/>
          </a:p>
          <a:p>
            <a:pPr lvl="1"/>
            <a:r>
              <a:rPr lang="en-US" sz="2800" dirty="0">
                <a:ea typeface="+mn-lt"/>
                <a:cs typeface="+mn-lt"/>
              </a:rPr>
              <a:t>Check your </a:t>
            </a:r>
            <a:r>
              <a:rPr lang="en-US" sz="2800" b="1" dirty="0">
                <a:ea typeface="+mn-lt"/>
                <a:cs typeface="+mn-lt"/>
              </a:rPr>
              <a:t>budget</a:t>
            </a:r>
            <a:endParaRPr lang="en-US" sz="2800" b="1"/>
          </a:p>
          <a:p>
            <a:pPr lvl="1"/>
            <a:r>
              <a:rPr lang="en-US" sz="2800" dirty="0">
                <a:ea typeface="+mn-lt"/>
                <a:cs typeface="+mn-lt"/>
              </a:rPr>
              <a:t>Plan healthy </a:t>
            </a:r>
            <a:r>
              <a:rPr lang="en-US" sz="2800" b="1" dirty="0">
                <a:ea typeface="+mn-lt"/>
                <a:cs typeface="+mn-lt"/>
              </a:rPr>
              <a:t>meals</a:t>
            </a:r>
            <a:endParaRPr lang="en-US" sz="2800" b="1"/>
          </a:p>
          <a:p>
            <a:pPr lvl="1"/>
            <a:r>
              <a:rPr lang="en-US" sz="2800" dirty="0">
                <a:ea typeface="+mn-lt"/>
                <a:cs typeface="+mn-lt"/>
              </a:rPr>
              <a:t>Read nutrition </a:t>
            </a:r>
            <a:r>
              <a:rPr lang="en-US" sz="2800" b="1" dirty="0">
                <a:ea typeface="+mn-lt"/>
                <a:cs typeface="+mn-lt"/>
              </a:rPr>
              <a:t>labels</a:t>
            </a:r>
            <a:endParaRPr lang="en-US" sz="2800" b="1"/>
          </a:p>
          <a:p>
            <a:pPr lvl="1"/>
            <a:r>
              <a:rPr lang="en-US" sz="2800" b="1" dirty="0">
                <a:ea typeface="+mn-lt"/>
                <a:cs typeface="+mn-lt"/>
              </a:rPr>
              <a:t>Stick </a:t>
            </a:r>
            <a:r>
              <a:rPr lang="en-US" sz="2800" dirty="0">
                <a:ea typeface="+mn-lt"/>
                <a:cs typeface="+mn-lt"/>
              </a:rPr>
              <a:t>to your list</a:t>
            </a:r>
            <a:endParaRPr lang="en-US" sz="2800"/>
          </a:p>
          <a:p>
            <a:pPr lvl="1"/>
            <a:r>
              <a:rPr lang="en-US" sz="2800" dirty="0">
                <a:ea typeface="+mn-lt"/>
                <a:cs typeface="+mn-lt"/>
              </a:rPr>
              <a:t>Look for </a:t>
            </a:r>
            <a:r>
              <a:rPr lang="en-US" sz="2800" b="1" dirty="0">
                <a:ea typeface="+mn-lt"/>
                <a:cs typeface="+mn-lt"/>
              </a:rPr>
              <a:t>sales </a:t>
            </a:r>
            <a:r>
              <a:rPr lang="en-US" sz="2800" dirty="0">
                <a:ea typeface="+mn-lt"/>
                <a:cs typeface="+mn-lt"/>
              </a:rPr>
              <a:t>and store brands</a:t>
            </a:r>
            <a:endParaRPr lang="en-US" sz="2800"/>
          </a:p>
          <a:p>
            <a:pPr lvl="1"/>
            <a:r>
              <a:rPr lang="en-US" sz="2800" b="1" dirty="0">
                <a:ea typeface="+mn-lt"/>
                <a:cs typeface="+mn-lt"/>
              </a:rPr>
              <a:t>Follow a recipe</a:t>
            </a:r>
            <a:r>
              <a:rPr lang="en-US" sz="2800" dirty="0">
                <a:ea typeface="+mn-lt"/>
                <a:cs typeface="+mn-lt"/>
              </a:rPr>
              <a:t> to stay on track and reduce waste!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05679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3144F-7DB8-C843-9271-C7E64040B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 the Store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BF789-EC30-B556-4318-519C3508E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2493"/>
            <a:ext cx="10515600" cy="515647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Always </a:t>
            </a:r>
            <a:r>
              <a:rPr lang="en-US" b="1" dirty="0">
                <a:ea typeface="+mn-lt"/>
                <a:cs typeface="+mn-lt"/>
              </a:rPr>
              <a:t>plan ahead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Never shop </a:t>
            </a:r>
            <a:r>
              <a:rPr lang="en-US" b="1" dirty="0">
                <a:ea typeface="+mn-lt"/>
                <a:cs typeface="+mn-lt"/>
              </a:rPr>
              <a:t>hungry</a:t>
            </a:r>
          </a:p>
          <a:p>
            <a:pPr lvl="1"/>
            <a:r>
              <a:rPr lang="en-US" dirty="0">
                <a:ea typeface="+mn-lt"/>
                <a:cs typeface="+mn-lt"/>
              </a:rPr>
              <a:t>Make a list for a week</a:t>
            </a:r>
            <a:endParaRPr lang="en-US" dirty="0"/>
          </a:p>
          <a:p>
            <a:r>
              <a:rPr lang="en-US" dirty="0"/>
              <a:t>Shop for your fresh foods </a:t>
            </a:r>
            <a:r>
              <a:rPr lang="en-US" b="1" dirty="0"/>
              <a:t>first</a:t>
            </a:r>
          </a:p>
          <a:p>
            <a:pPr lvl="1"/>
            <a:r>
              <a:rPr lang="en-US" dirty="0"/>
              <a:t>Fruits, vegetables, dairy, meat, eggs</a:t>
            </a:r>
          </a:p>
          <a:p>
            <a:r>
              <a:rPr lang="en-US" dirty="0"/>
              <a:t>Read Food </a:t>
            </a:r>
            <a:r>
              <a:rPr lang="en-US" b="1" dirty="0"/>
              <a:t>Labels</a:t>
            </a:r>
          </a:p>
          <a:p>
            <a:r>
              <a:rPr lang="en-US" dirty="0"/>
              <a:t>Compare </a:t>
            </a:r>
            <a:r>
              <a:rPr lang="en-US" b="1" dirty="0"/>
              <a:t>Prices</a:t>
            </a:r>
          </a:p>
          <a:p>
            <a:pPr lvl="1"/>
            <a:r>
              <a:rPr lang="en-US" dirty="0"/>
              <a:t>Always look at the </a:t>
            </a:r>
            <a:r>
              <a:rPr lang="en-US" b="1" dirty="0"/>
              <a:t>unit price </a:t>
            </a:r>
          </a:p>
          <a:p>
            <a:pPr lvl="2"/>
            <a:r>
              <a:rPr lang="en-US" dirty="0"/>
              <a:t>Price per pound, price per ounce, etc.</a:t>
            </a:r>
            <a:endParaRPr lang="en-US" b="1" dirty="0"/>
          </a:p>
          <a:p>
            <a:pPr lvl="1"/>
            <a:r>
              <a:rPr lang="en-US" dirty="0"/>
              <a:t>Consider your nutritional needs</a:t>
            </a:r>
          </a:p>
        </p:txBody>
      </p:sp>
    </p:spTree>
    <p:extLst>
      <p:ext uri="{BB962C8B-B14F-4D97-AF65-F5344CB8AC3E}">
        <p14:creationId xmlns:p14="http://schemas.microsoft.com/office/powerpoint/2010/main" val="68309198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79877C-99DC-CA8E-CE8E-35E892F78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7D318-6F76-2912-DE24-9278E572D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Make a Food Budget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46F6E-0C99-A7E8-43D0-2C8F1857A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For a single person (early adult life):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Most people spend </a:t>
            </a:r>
            <a:r>
              <a:rPr lang="en-US" b="1" dirty="0">
                <a:ea typeface="+mn-lt"/>
                <a:cs typeface="+mn-lt"/>
              </a:rPr>
              <a:t>$50–75 per week</a:t>
            </a:r>
            <a:r>
              <a:rPr lang="en-US" dirty="0">
                <a:ea typeface="+mn-lt"/>
                <a:cs typeface="+mn-lt"/>
              </a:rPr>
              <a:t> on groceries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That’s around </a:t>
            </a:r>
            <a:r>
              <a:rPr lang="en-US" b="1" dirty="0">
                <a:ea typeface="+mn-lt"/>
                <a:cs typeface="+mn-lt"/>
              </a:rPr>
              <a:t>$200–300 per month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Steps to make a food budget: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Set your total spending </a:t>
            </a:r>
            <a:r>
              <a:rPr lang="en-US" b="1" dirty="0">
                <a:ea typeface="+mn-lt"/>
                <a:cs typeface="+mn-lt"/>
              </a:rPr>
              <a:t>limit</a:t>
            </a:r>
            <a:endParaRPr lang="en-US" b="1" dirty="0"/>
          </a:p>
          <a:p>
            <a:pPr lvl="1"/>
            <a:r>
              <a:rPr lang="en-US" dirty="0">
                <a:ea typeface="+mn-lt"/>
                <a:cs typeface="+mn-lt"/>
              </a:rPr>
              <a:t>Write down your </a:t>
            </a:r>
            <a:r>
              <a:rPr lang="en-US" b="1" dirty="0">
                <a:ea typeface="+mn-lt"/>
                <a:cs typeface="+mn-lt"/>
              </a:rPr>
              <a:t>meals </a:t>
            </a:r>
            <a:r>
              <a:rPr lang="en-US" dirty="0">
                <a:ea typeface="+mn-lt"/>
                <a:cs typeface="+mn-lt"/>
              </a:rPr>
              <a:t>for the week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Make a </a:t>
            </a:r>
            <a:r>
              <a:rPr lang="en-US" b="1" dirty="0">
                <a:ea typeface="+mn-lt"/>
                <a:cs typeface="+mn-lt"/>
              </a:rPr>
              <a:t>grocery list </a:t>
            </a:r>
            <a:r>
              <a:rPr lang="en-US" dirty="0">
                <a:ea typeface="+mn-lt"/>
                <a:cs typeface="+mn-lt"/>
              </a:rPr>
              <a:t>from those meals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Track what you spend at the store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Avoid buying </a:t>
            </a:r>
            <a:r>
              <a:rPr lang="en-US" b="1" dirty="0">
                <a:ea typeface="+mn-lt"/>
                <a:cs typeface="+mn-lt"/>
              </a:rPr>
              <a:t>extras </a:t>
            </a:r>
            <a:r>
              <a:rPr lang="en-US" dirty="0">
                <a:ea typeface="+mn-lt"/>
                <a:cs typeface="+mn-lt"/>
              </a:rPr>
              <a:t>you don’t need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Use coupons, store apps, or store-brand items to save money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68458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E4189-6AA3-AFBB-FD49-F2694625F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579D8-DF3D-C5E2-AFB1-4CA921A08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Plan Healthy Meals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FCAA4-13D3-EFE2-8DFE-9E26450F3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dirty="0">
                <a:ea typeface="+mn-lt"/>
                <a:cs typeface="+mn-lt"/>
              </a:rPr>
              <a:t>Planning meals = Save time, money, and eat better</a:t>
            </a:r>
          </a:p>
          <a:p>
            <a:r>
              <a:rPr lang="en-US" dirty="0">
                <a:ea typeface="+mn-lt"/>
                <a:cs typeface="+mn-lt"/>
              </a:rPr>
              <a:t>Start with the </a:t>
            </a:r>
            <a:r>
              <a:rPr lang="en-US" b="1" dirty="0">
                <a:ea typeface="+mn-lt"/>
                <a:cs typeface="+mn-lt"/>
              </a:rPr>
              <a:t>main meal</a:t>
            </a:r>
            <a:r>
              <a:rPr lang="en-US" dirty="0">
                <a:ea typeface="+mn-lt"/>
                <a:cs typeface="+mn-lt"/>
              </a:rPr>
              <a:t> (Protein)</a:t>
            </a:r>
          </a:p>
          <a:p>
            <a:pPr lvl="1"/>
            <a:r>
              <a:rPr lang="en-US" dirty="0">
                <a:ea typeface="+mn-lt"/>
                <a:cs typeface="+mn-lt"/>
              </a:rPr>
              <a:t>Beef, poultry, beans, eggs, tofu</a:t>
            </a:r>
          </a:p>
          <a:p>
            <a:pPr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Add healthy </a:t>
            </a:r>
            <a:r>
              <a:rPr lang="en-US" b="1" dirty="0">
                <a:ea typeface="+mn-lt"/>
                <a:cs typeface="+mn-lt"/>
              </a:rPr>
              <a:t>sides</a:t>
            </a:r>
            <a:endParaRPr lang="en-US" b="1" dirty="0"/>
          </a:p>
          <a:p>
            <a:pPr lvl="1">
              <a:buFont typeface="Arial"/>
            </a:pPr>
            <a:r>
              <a:rPr lang="en-US" dirty="0">
                <a:ea typeface="+mn-lt"/>
                <a:cs typeface="+mn-lt"/>
              </a:rPr>
              <a:t>Fruits, Veggies, Whole Grains</a:t>
            </a:r>
          </a:p>
          <a:p>
            <a:pPr lvl="2">
              <a:buFont typeface="Arial"/>
            </a:pPr>
            <a:r>
              <a:rPr lang="en-US" dirty="0">
                <a:ea typeface="+mn-lt"/>
                <a:cs typeface="+mn-lt"/>
              </a:rPr>
              <a:t>Include variety</a:t>
            </a:r>
          </a:p>
          <a:p>
            <a:r>
              <a:rPr lang="en-US" b="1" dirty="0">
                <a:ea typeface="+mn-lt"/>
                <a:cs typeface="+mn-lt"/>
              </a:rPr>
              <a:t>Balance your meals</a:t>
            </a:r>
            <a:r>
              <a:rPr lang="en-US" dirty="0">
                <a:ea typeface="+mn-lt"/>
                <a:cs typeface="+mn-lt"/>
              </a:rPr>
              <a:t> using MyPlate:</a:t>
            </a:r>
            <a:endParaRPr lang="en-US"/>
          </a:p>
          <a:p>
            <a:pPr lvl="1"/>
            <a:r>
              <a:rPr lang="en-US" sz="2800" dirty="0">
                <a:ea typeface="+mn-lt"/>
                <a:cs typeface="+mn-lt"/>
              </a:rPr>
              <a:t>Fruits</a:t>
            </a:r>
          </a:p>
          <a:p>
            <a:pPr lvl="1"/>
            <a:r>
              <a:rPr lang="en-US" sz="2800" dirty="0">
                <a:ea typeface="+mn-lt"/>
                <a:cs typeface="+mn-lt"/>
              </a:rPr>
              <a:t>Vegetables</a:t>
            </a:r>
          </a:p>
          <a:p>
            <a:pPr lvl="1"/>
            <a:r>
              <a:rPr lang="en-US" sz="2800" dirty="0">
                <a:ea typeface="+mn-lt"/>
                <a:cs typeface="+mn-lt"/>
              </a:rPr>
              <a:t>Grains</a:t>
            </a:r>
          </a:p>
          <a:p>
            <a:pPr lvl="1"/>
            <a:r>
              <a:rPr lang="en-US" sz="2800" dirty="0">
                <a:ea typeface="+mn-lt"/>
                <a:cs typeface="+mn-lt"/>
              </a:rPr>
              <a:t>Protein</a:t>
            </a:r>
          </a:p>
          <a:p>
            <a:pPr lvl="1"/>
            <a:r>
              <a:rPr lang="en-US" sz="2800" dirty="0">
                <a:ea typeface="+mn-lt"/>
                <a:cs typeface="+mn-lt"/>
              </a:rPr>
              <a:t>Dairy</a:t>
            </a:r>
          </a:p>
          <a:p>
            <a:pPr lvl="1"/>
            <a:r>
              <a:rPr lang="en-US" sz="2800" dirty="0">
                <a:ea typeface="+mn-lt"/>
                <a:cs typeface="+mn-lt"/>
              </a:rPr>
              <a:t>Try planning meals for </a:t>
            </a:r>
            <a:r>
              <a:rPr lang="en-US" sz="2800" b="1" dirty="0">
                <a:ea typeface="+mn-lt"/>
                <a:cs typeface="+mn-lt"/>
              </a:rPr>
              <a:t>3–7 </a:t>
            </a:r>
            <a:r>
              <a:rPr lang="en-US" sz="2800" dirty="0">
                <a:ea typeface="+mn-lt"/>
                <a:cs typeface="+mn-lt"/>
              </a:rPr>
              <a:t>days at a time</a:t>
            </a:r>
            <a:endParaRPr lang="en-US" dirty="0"/>
          </a:p>
          <a:p>
            <a:pPr marL="457200" lvl="1" indent="0">
              <a:buNone/>
            </a:pPr>
            <a:endParaRPr lang="en-US" sz="28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0528945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9AAEC-3423-F2E6-A8C0-F20F39FE5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FA259-8733-6F4E-3362-CCC333E2C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Consider When Planning Meals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82813-8E28-1791-3031-CEE1C6898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How many people will be </a:t>
            </a:r>
            <a:r>
              <a:rPr lang="en-US" b="1" dirty="0">
                <a:ea typeface="+mn-lt"/>
                <a:cs typeface="+mn-lt"/>
              </a:rPr>
              <a:t>eating </a:t>
            </a:r>
            <a:r>
              <a:rPr lang="en-US" dirty="0">
                <a:ea typeface="+mn-lt"/>
                <a:cs typeface="+mn-lt"/>
              </a:rPr>
              <a:t>with me?</a:t>
            </a:r>
            <a:endParaRPr lang="en-US" b="1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Am I too </a:t>
            </a:r>
            <a:r>
              <a:rPr lang="en-US" b="1" dirty="0">
                <a:ea typeface="+mn-lt"/>
                <a:cs typeface="+mn-lt"/>
              </a:rPr>
              <a:t>busy</a:t>
            </a:r>
            <a:r>
              <a:rPr lang="en-US" dirty="0">
                <a:ea typeface="+mn-lt"/>
                <a:cs typeface="+mn-lt"/>
              </a:rPr>
              <a:t> this week to cook meals that take a long time?</a:t>
            </a:r>
          </a:p>
          <a:p>
            <a:r>
              <a:rPr lang="en-US" dirty="0">
                <a:ea typeface="+mn-lt"/>
                <a:cs typeface="+mn-lt"/>
              </a:rPr>
              <a:t>What am I in the </a:t>
            </a:r>
            <a:r>
              <a:rPr lang="en-US" b="1" dirty="0">
                <a:ea typeface="+mn-lt"/>
                <a:cs typeface="+mn-lt"/>
              </a:rPr>
              <a:t>mood </a:t>
            </a:r>
            <a:r>
              <a:rPr lang="en-US" dirty="0">
                <a:ea typeface="+mn-lt"/>
                <a:cs typeface="+mn-lt"/>
              </a:rPr>
              <a:t>for?</a:t>
            </a:r>
          </a:p>
          <a:p>
            <a:r>
              <a:rPr lang="en-US" dirty="0">
                <a:ea typeface="+mn-lt"/>
                <a:cs typeface="+mn-lt"/>
              </a:rPr>
              <a:t>What will I do with my leftovers?</a:t>
            </a:r>
          </a:p>
          <a:p>
            <a:pPr lvl="1"/>
            <a:r>
              <a:rPr lang="en-US" dirty="0">
                <a:ea typeface="+mn-lt"/>
                <a:cs typeface="+mn-lt"/>
              </a:rPr>
              <a:t>Repurpose them for another meal</a:t>
            </a:r>
          </a:p>
          <a:p>
            <a:pPr lvl="2"/>
            <a:r>
              <a:rPr lang="en-US" b="1" dirty="0">
                <a:ea typeface="+mn-lt"/>
                <a:cs typeface="+mn-lt"/>
              </a:rPr>
              <a:t>Dinner:</a:t>
            </a:r>
            <a:r>
              <a:rPr lang="en-US" dirty="0">
                <a:ea typeface="+mn-lt"/>
                <a:cs typeface="+mn-lt"/>
              </a:rPr>
              <a:t> Grilled chicken, rice, and broccoli</a:t>
            </a:r>
          </a:p>
          <a:p>
            <a:pPr lvl="2"/>
            <a:r>
              <a:rPr lang="en-US" b="1" dirty="0">
                <a:ea typeface="+mn-lt"/>
                <a:cs typeface="+mn-lt"/>
              </a:rPr>
              <a:t>Leftovers:</a:t>
            </a:r>
            <a:r>
              <a:rPr lang="en-US" dirty="0">
                <a:ea typeface="+mn-lt"/>
                <a:cs typeface="+mn-lt"/>
              </a:rPr>
              <a:t> Chicken wrap for lunch tomorrow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67469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18E07-E369-B03F-AFEB-6D014B0D18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6C343-DC8D-C18C-083B-09B709038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Read a Nutrition Label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F40AB-1C9B-5C29-9FFC-1D8BC59C1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b="1" dirty="0">
                <a:ea typeface="+mn-lt"/>
                <a:cs typeface="+mn-lt"/>
              </a:rPr>
              <a:t>Nutrition labels</a:t>
            </a:r>
            <a:r>
              <a:rPr lang="en-US" dirty="0">
                <a:ea typeface="+mn-lt"/>
                <a:cs typeface="+mn-lt"/>
              </a:rPr>
              <a:t> tell you what’s in your food.</a:t>
            </a:r>
          </a:p>
          <a:p>
            <a:r>
              <a:rPr lang="en-US" dirty="0">
                <a:ea typeface="+mn-lt"/>
                <a:cs typeface="+mn-lt"/>
              </a:rPr>
              <a:t>Key parts of a label:</a:t>
            </a:r>
          </a:p>
          <a:p>
            <a:pPr lvl="1"/>
            <a:r>
              <a:rPr lang="en-US" b="1" dirty="0">
                <a:ea typeface="+mn-lt"/>
                <a:cs typeface="+mn-lt"/>
              </a:rPr>
              <a:t>Serving Size</a:t>
            </a:r>
            <a:r>
              <a:rPr lang="en-US" dirty="0">
                <a:ea typeface="+mn-lt"/>
                <a:cs typeface="+mn-lt"/>
              </a:rPr>
              <a:t> – How much one person should eat</a:t>
            </a:r>
          </a:p>
          <a:p>
            <a:pPr lvl="1"/>
            <a:r>
              <a:rPr lang="en-US" b="1" dirty="0">
                <a:ea typeface="+mn-lt"/>
                <a:cs typeface="+mn-lt"/>
              </a:rPr>
              <a:t>Calories</a:t>
            </a:r>
            <a:r>
              <a:rPr lang="en-US" dirty="0">
                <a:ea typeface="+mn-lt"/>
                <a:cs typeface="+mn-lt"/>
              </a:rPr>
              <a:t> – How much energy it gives</a:t>
            </a:r>
          </a:p>
          <a:p>
            <a:pPr lvl="1"/>
            <a:r>
              <a:rPr lang="en-US" b="1" dirty="0">
                <a:ea typeface="+mn-lt"/>
                <a:cs typeface="+mn-lt"/>
              </a:rPr>
              <a:t>Nutrients to get more of:</a:t>
            </a:r>
            <a:endParaRPr lang="en-US" dirty="0">
              <a:ea typeface="+mn-lt"/>
              <a:cs typeface="+mn-lt"/>
            </a:endParaRPr>
          </a:p>
          <a:p>
            <a:pPr lvl="2"/>
            <a:r>
              <a:rPr lang="en-US" sz="2400" dirty="0">
                <a:ea typeface="+mn-lt"/>
                <a:cs typeface="+mn-lt"/>
              </a:rPr>
              <a:t>Fiber</a:t>
            </a:r>
          </a:p>
          <a:p>
            <a:pPr lvl="2"/>
            <a:r>
              <a:rPr lang="en-US" sz="2400" dirty="0">
                <a:ea typeface="+mn-lt"/>
                <a:cs typeface="+mn-lt"/>
              </a:rPr>
              <a:t>Protein</a:t>
            </a:r>
          </a:p>
          <a:p>
            <a:pPr lvl="2"/>
            <a:r>
              <a:rPr lang="en-US" sz="2400" dirty="0">
                <a:ea typeface="+mn-lt"/>
                <a:cs typeface="+mn-lt"/>
              </a:rPr>
              <a:t>Calcium</a:t>
            </a:r>
          </a:p>
          <a:p>
            <a:pPr lvl="2"/>
            <a:r>
              <a:rPr lang="en-US" sz="2400" dirty="0">
                <a:ea typeface="+mn-lt"/>
                <a:cs typeface="+mn-lt"/>
              </a:rPr>
              <a:t>Iron</a:t>
            </a:r>
          </a:p>
          <a:p>
            <a:r>
              <a:rPr lang="en-US" b="1" dirty="0">
                <a:ea typeface="+mn-lt"/>
                <a:cs typeface="+mn-lt"/>
              </a:rPr>
              <a:t>Nutrients to limit: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US" sz="2800" dirty="0">
                <a:ea typeface="+mn-lt"/>
                <a:cs typeface="+mn-lt"/>
              </a:rPr>
              <a:t>Saturated fat</a:t>
            </a:r>
          </a:p>
          <a:p>
            <a:pPr lvl="1"/>
            <a:r>
              <a:rPr lang="en-US" sz="2800" dirty="0">
                <a:ea typeface="+mn-lt"/>
                <a:cs typeface="+mn-lt"/>
              </a:rPr>
              <a:t>Added sugars</a:t>
            </a:r>
          </a:p>
          <a:p>
            <a:pPr lvl="1"/>
            <a:r>
              <a:rPr lang="en-US" sz="2800" dirty="0">
                <a:ea typeface="+mn-lt"/>
                <a:cs typeface="+mn-lt"/>
              </a:rPr>
              <a:t>Sodium (salt)</a:t>
            </a:r>
          </a:p>
          <a:p>
            <a:pPr lvl="1"/>
            <a:r>
              <a:rPr lang="en-US" sz="2800" b="1" dirty="0">
                <a:ea typeface="+mn-lt"/>
                <a:cs typeface="+mn-lt"/>
              </a:rPr>
              <a:t>% Daily Value</a:t>
            </a:r>
            <a:r>
              <a:rPr lang="en-US" sz="2800" dirty="0">
                <a:ea typeface="+mn-lt"/>
                <a:cs typeface="+mn-lt"/>
              </a:rPr>
              <a:t> helps you see if it’s high (20%+) or low (5% or less)</a:t>
            </a:r>
          </a:p>
          <a:p>
            <a:endParaRPr lang="en-US" sz="280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8441097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FE636-57E5-44D2-A450-EF27FBB3C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Find Sales and Shop Smart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5684F-64A9-2C65-0575-3E6391973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ea typeface="+mn-lt"/>
                <a:cs typeface="+mn-lt"/>
              </a:rPr>
              <a:t>Smart shoppers know where to save money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Ways to find sales: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Store flyers (paper or online)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Grocery store </a:t>
            </a:r>
            <a:r>
              <a:rPr lang="en-US" b="1" dirty="0">
                <a:ea typeface="+mn-lt"/>
                <a:cs typeface="+mn-lt"/>
              </a:rPr>
              <a:t>apps</a:t>
            </a:r>
            <a:endParaRPr lang="en-US" b="1" dirty="0"/>
          </a:p>
          <a:p>
            <a:pPr lvl="1"/>
            <a:r>
              <a:rPr lang="en-US" b="1" dirty="0">
                <a:ea typeface="+mn-lt"/>
                <a:cs typeface="+mn-lt"/>
              </a:rPr>
              <a:t>Coupons </a:t>
            </a:r>
            <a:r>
              <a:rPr lang="en-US" dirty="0">
                <a:ea typeface="+mn-lt"/>
                <a:cs typeface="+mn-lt"/>
              </a:rPr>
              <a:t>(paper or digital)</a:t>
            </a:r>
            <a:endParaRPr lang="en-US"/>
          </a:p>
          <a:p>
            <a:pPr lvl="1"/>
            <a:r>
              <a:rPr lang="en-US" dirty="0">
                <a:ea typeface="+mn-lt"/>
                <a:cs typeface="+mn-lt"/>
              </a:rPr>
              <a:t>Loyalty cards (earn points or discounts)</a:t>
            </a:r>
          </a:p>
          <a:p>
            <a:pPr lvl="1"/>
            <a:r>
              <a:rPr lang="en-US" dirty="0">
                <a:ea typeface="+mn-lt"/>
                <a:cs typeface="+mn-lt"/>
              </a:rPr>
              <a:t>Compare price per ounce to find the best deal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Example: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Store-brand yogurt: $0.50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Name-brand yogurt: $1.10</a:t>
            </a:r>
          </a:p>
          <a:p>
            <a:pPr lvl="1"/>
            <a:r>
              <a:rPr lang="en-US" dirty="0">
                <a:ea typeface="+mn-lt"/>
                <a:cs typeface="+mn-lt"/>
              </a:rPr>
              <a:t>Choose the cheaper option if ingredients are the </a:t>
            </a:r>
            <a:r>
              <a:rPr lang="en-US" b="1" dirty="0">
                <a:ea typeface="+mn-lt"/>
                <a:cs typeface="+mn-lt"/>
              </a:rPr>
              <a:t>same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96550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92491-22FF-13EC-3B2B-2FB49D5F2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Kitchen Staples to Always Have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97189-E096-4D35-6FED-49B77B3F9C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Pantry staples (dry goods):</a:t>
            </a:r>
            <a:endParaRPr lang="en-US"/>
          </a:p>
          <a:p>
            <a:pPr lvl="1"/>
            <a:r>
              <a:rPr lang="en-US" dirty="0">
                <a:ea typeface="+mn-lt"/>
                <a:cs typeface="+mn-lt"/>
              </a:rPr>
              <a:t>Rice or pasta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Canned beans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Canned tomatoes or sauces</a:t>
            </a:r>
            <a:endParaRPr lang="en-US"/>
          </a:p>
          <a:p>
            <a:pPr lvl="1"/>
            <a:r>
              <a:rPr lang="en-US" dirty="0">
                <a:ea typeface="+mn-lt"/>
                <a:cs typeface="+mn-lt"/>
              </a:rPr>
              <a:t>Peanut butter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Oats or cereal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Cooking oil</a:t>
            </a:r>
            <a:endParaRPr lang="en-US"/>
          </a:p>
          <a:p>
            <a:pPr lvl="1"/>
            <a:r>
              <a:rPr lang="en-US" dirty="0">
                <a:ea typeface="+mn-lt"/>
                <a:cs typeface="+mn-lt"/>
              </a:rPr>
              <a:t>Salt, pepper, and spices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04736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D61EEC-3290-A14D-A955-2B561AC71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B50E9-3BF3-7592-6283-7B1181E7B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Kitchen Staples to Always Have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EC675-404C-31E7-8566-76D601775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b="1" dirty="0"/>
              <a:t>Fridge staples:</a:t>
            </a:r>
            <a:endParaRPr lang="en-US" dirty="0"/>
          </a:p>
          <a:p>
            <a:pPr lvl="1"/>
            <a:r>
              <a:rPr lang="en-US" dirty="0"/>
              <a:t>Eggs</a:t>
            </a:r>
            <a:endParaRPr lang="en-US"/>
          </a:p>
          <a:p>
            <a:pPr lvl="1"/>
            <a:r>
              <a:rPr lang="en-US" dirty="0"/>
              <a:t>Dairy</a:t>
            </a:r>
            <a:endParaRPr lang="en-US"/>
          </a:p>
          <a:p>
            <a:pPr lvl="1"/>
            <a:r>
              <a:rPr lang="en-US" dirty="0"/>
              <a:t>Fresh veggies or fruit</a:t>
            </a:r>
            <a:endParaRPr lang="en-US"/>
          </a:p>
          <a:p>
            <a:pPr lvl="1"/>
            <a:r>
              <a:rPr lang="en-US" dirty="0"/>
              <a:t>Cheese</a:t>
            </a:r>
            <a:endParaRPr lang="en-US"/>
          </a:p>
          <a:p>
            <a:pPr lvl="1"/>
            <a:r>
              <a:rPr lang="en-US" dirty="0"/>
              <a:t>Leftovers</a:t>
            </a:r>
            <a:endParaRPr lang="en-US"/>
          </a:p>
          <a:p>
            <a:r>
              <a:rPr lang="en-US" b="1" dirty="0"/>
              <a:t>Freezer staples:</a:t>
            </a:r>
            <a:endParaRPr lang="en-US"/>
          </a:p>
          <a:p>
            <a:pPr lvl="1"/>
            <a:r>
              <a:rPr lang="en-US" dirty="0"/>
              <a:t>Frozen veggies</a:t>
            </a:r>
            <a:endParaRPr lang="en-US"/>
          </a:p>
          <a:p>
            <a:pPr lvl="1"/>
            <a:r>
              <a:rPr lang="en-US" dirty="0"/>
              <a:t>Cooked meat or frozen meals</a:t>
            </a:r>
            <a:endParaRPr lang="en-US"/>
          </a:p>
          <a:p>
            <a:pPr marL="0" indent="0">
              <a:buNone/>
            </a:pPr>
            <a:r>
              <a:rPr lang="en-US" dirty="0"/>
              <a:t>These ingredients can be used in </a:t>
            </a:r>
            <a:r>
              <a:rPr lang="en-US" b="1" dirty="0"/>
              <a:t>lots of different meals</a:t>
            </a:r>
            <a:r>
              <a:rPr lang="en-US" dirty="0"/>
              <a:t>—easy, quick, and affordable!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039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17934-9119-2B1D-33BA-2E0980861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the Food Chain?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846E4-355D-D2F8-41B6-E1FF7AFBF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Steps in the Food Chain</a:t>
            </a:r>
          </a:p>
          <a:p>
            <a:pPr lvl="1"/>
            <a:r>
              <a:rPr lang="en-US" b="1">
                <a:ea typeface="+mn-lt"/>
                <a:cs typeface="+mn-lt"/>
              </a:rPr>
              <a:t>Producer</a:t>
            </a:r>
            <a:r>
              <a:rPr lang="en-US">
                <a:ea typeface="+mn-lt"/>
                <a:cs typeface="+mn-lt"/>
              </a:rPr>
              <a:t> (Growing, raising crops and animals)</a:t>
            </a:r>
          </a:p>
          <a:p>
            <a:pPr lvl="1"/>
            <a:r>
              <a:rPr lang="en-US">
                <a:ea typeface="+mn-lt"/>
                <a:cs typeface="+mn-lt"/>
              </a:rPr>
              <a:t>Processor (Cleaning, packaging, turning raw materials into </a:t>
            </a:r>
            <a:r>
              <a:rPr lang="en-US" b="1">
                <a:ea typeface="+mn-lt"/>
                <a:cs typeface="+mn-lt"/>
              </a:rPr>
              <a:t>food </a:t>
            </a:r>
            <a:r>
              <a:rPr lang="en-US">
                <a:ea typeface="+mn-lt"/>
                <a:cs typeface="+mn-lt"/>
              </a:rPr>
              <a:t>products)</a:t>
            </a:r>
          </a:p>
          <a:p>
            <a:pPr lvl="1"/>
            <a:r>
              <a:rPr lang="en-US">
                <a:ea typeface="+mn-lt"/>
                <a:cs typeface="+mn-lt"/>
              </a:rPr>
              <a:t>Distributor (Transportation of food products)</a:t>
            </a:r>
          </a:p>
          <a:p>
            <a:pPr lvl="1"/>
            <a:r>
              <a:rPr lang="en-US" b="1">
                <a:ea typeface="+mn-lt"/>
                <a:cs typeface="+mn-lt"/>
              </a:rPr>
              <a:t>Retailer </a:t>
            </a:r>
            <a:r>
              <a:rPr lang="en-US">
                <a:ea typeface="+mn-lt"/>
                <a:cs typeface="+mn-lt"/>
              </a:rPr>
              <a:t>(Where most food buying happens)</a:t>
            </a:r>
          </a:p>
          <a:p>
            <a:pPr lvl="1"/>
            <a:r>
              <a:rPr lang="en-US">
                <a:ea typeface="+mn-lt"/>
                <a:cs typeface="+mn-lt"/>
              </a:rPr>
              <a:t>Consumer (The buyer and consumer of food)</a:t>
            </a:r>
            <a:endParaRPr lang="en-US"/>
          </a:p>
          <a:p>
            <a:r>
              <a:rPr lang="en-US"/>
              <a:t>Each step in the chain adds </a:t>
            </a:r>
            <a:r>
              <a:rPr lang="en-US" b="1"/>
              <a:t>value</a:t>
            </a:r>
          </a:p>
          <a:p>
            <a:r>
              <a:rPr lang="en-US"/>
              <a:t>Food </a:t>
            </a:r>
            <a:r>
              <a:rPr lang="en-US" b="1"/>
              <a:t>Safety </a:t>
            </a:r>
            <a:r>
              <a:rPr lang="en-US"/>
              <a:t>and </a:t>
            </a:r>
            <a:r>
              <a:rPr lang="en-US" b="1"/>
              <a:t>quality </a:t>
            </a:r>
            <a:r>
              <a:rPr lang="en-US"/>
              <a:t>are important at every level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0435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E9F5B-3D0C-5DFD-DB7B-BEA34EAC0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Tips for Smart Food Shopping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13789-8C9E-E13B-FDE1-0D20EFDE9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Make a </a:t>
            </a:r>
            <a:r>
              <a:rPr lang="en-US" b="1" dirty="0">
                <a:ea typeface="+mn-lt"/>
                <a:cs typeface="+mn-lt"/>
              </a:rPr>
              <a:t>list</a:t>
            </a:r>
            <a:r>
              <a:rPr lang="en-US" dirty="0">
                <a:ea typeface="+mn-lt"/>
                <a:cs typeface="+mn-lt"/>
              </a:rPr>
              <a:t>—and </a:t>
            </a:r>
            <a:r>
              <a:rPr lang="en-US" b="1" dirty="0">
                <a:ea typeface="+mn-lt"/>
                <a:cs typeface="+mn-lt"/>
              </a:rPr>
              <a:t>stick </a:t>
            </a:r>
            <a:r>
              <a:rPr lang="en-US" dirty="0">
                <a:ea typeface="+mn-lt"/>
                <a:cs typeface="+mn-lt"/>
              </a:rPr>
              <a:t>to it!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Eat </a:t>
            </a:r>
            <a:r>
              <a:rPr lang="en-US" b="1" dirty="0">
                <a:ea typeface="+mn-lt"/>
                <a:cs typeface="+mn-lt"/>
              </a:rPr>
              <a:t>before </a:t>
            </a:r>
            <a:r>
              <a:rPr lang="en-US" dirty="0">
                <a:ea typeface="+mn-lt"/>
                <a:cs typeface="+mn-lt"/>
              </a:rPr>
              <a:t>you shop (less likely to buy junk food)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Look </a:t>
            </a:r>
            <a:r>
              <a:rPr lang="en-US" b="1" dirty="0">
                <a:ea typeface="+mn-lt"/>
                <a:cs typeface="+mn-lt"/>
              </a:rPr>
              <a:t>high </a:t>
            </a:r>
            <a:r>
              <a:rPr lang="en-US" dirty="0">
                <a:ea typeface="+mn-lt"/>
                <a:cs typeface="+mn-lt"/>
              </a:rPr>
              <a:t>and </a:t>
            </a:r>
            <a:r>
              <a:rPr lang="en-US" b="1" dirty="0">
                <a:ea typeface="+mn-lt"/>
                <a:cs typeface="+mn-lt"/>
              </a:rPr>
              <a:t>low</a:t>
            </a:r>
            <a:r>
              <a:rPr lang="en-US" dirty="0">
                <a:ea typeface="+mn-lt"/>
                <a:cs typeface="+mn-lt"/>
              </a:rPr>
              <a:t> on shelves (cheaper items are usually not at eye level)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Compare prices</a:t>
            </a:r>
            <a:r>
              <a:rPr lang="en-US" dirty="0">
                <a:ea typeface="+mn-lt"/>
                <a:cs typeface="+mn-lt"/>
              </a:rPr>
              <a:t> per ounce/pound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Avoid </a:t>
            </a:r>
            <a:r>
              <a:rPr lang="en-US" b="1" dirty="0">
                <a:ea typeface="+mn-lt"/>
                <a:cs typeface="+mn-lt"/>
              </a:rPr>
              <a:t>impulse </a:t>
            </a:r>
            <a:r>
              <a:rPr lang="en-US" dirty="0">
                <a:ea typeface="+mn-lt"/>
                <a:cs typeface="+mn-lt"/>
              </a:rPr>
              <a:t>buys—if it’s not on the list, skip it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45263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FA08D-5141-29E1-84E5-29E0F7815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5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66F3E-0DC2-5B1E-4250-6E1DBD272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In your own words, what is smart shopping?</a:t>
            </a:r>
          </a:p>
          <a:p>
            <a:endParaRPr lang="en-US" dirty="0"/>
          </a:p>
          <a:p>
            <a:r>
              <a:rPr lang="en-US" dirty="0"/>
              <a:t>Why should you create a food budget and food list?</a:t>
            </a:r>
          </a:p>
          <a:p>
            <a:endParaRPr lang="en-US" dirty="0"/>
          </a:p>
          <a:p>
            <a:r>
              <a:rPr lang="en-US" dirty="0"/>
              <a:t>What are the important parts of a nutrition label?</a:t>
            </a:r>
          </a:p>
          <a:p>
            <a:endParaRPr lang="en-US" dirty="0"/>
          </a:p>
          <a:p>
            <a:r>
              <a:rPr lang="en-US" dirty="0"/>
              <a:t>What are some basic kitchens staples to always have on hand?</a:t>
            </a:r>
          </a:p>
        </p:txBody>
      </p:sp>
    </p:spTree>
    <p:extLst>
      <p:ext uri="{BB962C8B-B14F-4D97-AF65-F5344CB8AC3E}">
        <p14:creationId xmlns:p14="http://schemas.microsoft.com/office/powerpoint/2010/main" val="1334942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9CC71-2644-4710-0E43-2BD174AF0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 Tools and Technology in Food Science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307FD-430B-A6CB-2C31-C3319C23A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Modern technology helps food stay fresh, safe, and better tasting</a:t>
            </a:r>
            <a:endParaRPr lang="en-US"/>
          </a:p>
          <a:p>
            <a:r>
              <a:rPr lang="en-US">
                <a:ea typeface="+mn-lt"/>
                <a:cs typeface="+mn-lt"/>
              </a:rPr>
              <a:t>Examples include: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Robots for </a:t>
            </a:r>
            <a:r>
              <a:rPr lang="en-US" b="1">
                <a:ea typeface="+mn-lt"/>
                <a:cs typeface="+mn-lt"/>
              </a:rPr>
              <a:t>packaging </a:t>
            </a:r>
            <a:r>
              <a:rPr lang="en-US">
                <a:ea typeface="+mn-lt"/>
                <a:cs typeface="+mn-lt"/>
              </a:rPr>
              <a:t>and sorting foods</a:t>
            </a:r>
            <a:endParaRPr lang="en-US"/>
          </a:p>
          <a:p>
            <a:pPr lvl="1"/>
            <a:r>
              <a:rPr lang="en-US" b="1">
                <a:ea typeface="+mn-lt"/>
                <a:cs typeface="+mn-lt"/>
              </a:rPr>
              <a:t>Sensors </a:t>
            </a:r>
            <a:r>
              <a:rPr lang="en-US">
                <a:ea typeface="+mn-lt"/>
                <a:cs typeface="+mn-lt"/>
              </a:rPr>
              <a:t>that check temperature and freshness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Machines for mixing and cooking large batches of food</a:t>
            </a:r>
            <a:endParaRPr lang="en-US"/>
          </a:p>
          <a:p>
            <a:r>
              <a:rPr lang="en-US"/>
              <a:t>Other technology and science applications includes:</a:t>
            </a:r>
          </a:p>
          <a:p>
            <a:pPr lvl="1"/>
            <a:r>
              <a:rPr lang="en-US"/>
              <a:t>Food analytics</a:t>
            </a:r>
          </a:p>
          <a:p>
            <a:pPr lvl="1"/>
            <a:r>
              <a:rPr lang="en-US"/>
              <a:t>Sensors</a:t>
            </a:r>
          </a:p>
          <a:p>
            <a:pPr lvl="1"/>
            <a:r>
              <a:rPr lang="en-US"/>
              <a:t>Microbiology</a:t>
            </a:r>
          </a:p>
          <a:p>
            <a:pPr lvl="1"/>
            <a:r>
              <a:rPr lang="en-US"/>
              <a:t>Food chemistry</a:t>
            </a:r>
          </a:p>
        </p:txBody>
      </p:sp>
    </p:spTree>
    <p:extLst>
      <p:ext uri="{BB962C8B-B14F-4D97-AF65-F5344CB8AC3E}">
        <p14:creationId xmlns:p14="http://schemas.microsoft.com/office/powerpoint/2010/main" val="809499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53107-9A75-C275-8DB4-F5A7486BC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Food Processing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AC5E8-B898-6CB0-9375-73CE11343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Why do we process foods?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Make it </a:t>
            </a:r>
            <a:r>
              <a:rPr lang="en-US" b="1" dirty="0">
                <a:ea typeface="+mn-lt"/>
                <a:cs typeface="+mn-lt"/>
              </a:rPr>
              <a:t>safe </a:t>
            </a:r>
            <a:r>
              <a:rPr lang="en-US" dirty="0">
                <a:ea typeface="+mn-lt"/>
                <a:cs typeface="+mn-lt"/>
              </a:rPr>
              <a:t>to eat</a:t>
            </a:r>
          </a:p>
          <a:p>
            <a:pPr lvl="1"/>
            <a:r>
              <a:rPr lang="en-US" b="1" dirty="0">
                <a:ea typeface="+mn-lt"/>
                <a:cs typeface="+mn-lt"/>
              </a:rPr>
              <a:t>Extend </a:t>
            </a:r>
            <a:r>
              <a:rPr lang="en-US" dirty="0">
                <a:ea typeface="+mn-lt"/>
                <a:cs typeface="+mn-lt"/>
              </a:rPr>
              <a:t>shelf life</a:t>
            </a:r>
          </a:p>
          <a:p>
            <a:pPr lvl="1"/>
            <a:r>
              <a:rPr lang="en-US" dirty="0">
                <a:ea typeface="+mn-lt"/>
                <a:cs typeface="+mn-lt"/>
              </a:rPr>
              <a:t>Improve </a:t>
            </a:r>
            <a:r>
              <a:rPr lang="en-US" b="1" dirty="0">
                <a:ea typeface="+mn-lt"/>
                <a:cs typeface="+mn-lt"/>
              </a:rPr>
              <a:t>flavor </a:t>
            </a:r>
            <a:r>
              <a:rPr lang="en-US" dirty="0">
                <a:ea typeface="+mn-lt"/>
                <a:cs typeface="+mn-lt"/>
              </a:rPr>
              <a:t>and appearance</a:t>
            </a:r>
            <a:endParaRPr lang="en-US" dirty="0"/>
          </a:p>
          <a:p>
            <a:pPr lvl="1"/>
            <a:r>
              <a:rPr lang="en-US" b="1" dirty="0">
                <a:ea typeface="+mn-lt"/>
                <a:cs typeface="+mn-lt"/>
              </a:rPr>
              <a:t>Enhance </a:t>
            </a:r>
            <a:r>
              <a:rPr lang="en-US" dirty="0">
                <a:ea typeface="+mn-lt"/>
                <a:cs typeface="+mn-lt"/>
              </a:rPr>
              <a:t>nutrition</a:t>
            </a:r>
          </a:p>
          <a:p>
            <a:pPr lvl="1"/>
            <a:r>
              <a:rPr lang="en-US" dirty="0">
                <a:ea typeface="+mn-lt"/>
                <a:cs typeface="+mn-lt"/>
              </a:rPr>
              <a:t>Improve </a:t>
            </a:r>
            <a:r>
              <a:rPr lang="en-US" b="1" dirty="0">
                <a:ea typeface="+mn-lt"/>
                <a:cs typeface="+mn-lt"/>
              </a:rPr>
              <a:t>safety</a:t>
            </a:r>
          </a:p>
          <a:p>
            <a:r>
              <a:rPr lang="en-US" dirty="0">
                <a:ea typeface="+mn-lt"/>
                <a:cs typeface="+mn-lt"/>
              </a:rPr>
              <a:t>Types of processing:</a:t>
            </a:r>
            <a:endParaRPr lang="en-US" dirty="0"/>
          </a:p>
          <a:p>
            <a:pPr lvl="1"/>
            <a:r>
              <a:rPr lang="en-US" b="1" dirty="0">
                <a:ea typeface="+mn-lt"/>
                <a:cs typeface="+mn-lt"/>
              </a:rPr>
              <a:t>Primary</a:t>
            </a:r>
            <a:r>
              <a:rPr lang="en-US" dirty="0">
                <a:ea typeface="+mn-lt"/>
                <a:cs typeface="+mn-lt"/>
              </a:rPr>
              <a:t> – Washing, cutting, or sorting raw foods</a:t>
            </a:r>
            <a:endParaRPr lang="en-US" dirty="0"/>
          </a:p>
          <a:p>
            <a:pPr lvl="1"/>
            <a:r>
              <a:rPr lang="en-US" b="1" dirty="0">
                <a:ea typeface="+mn-lt"/>
                <a:cs typeface="+mn-lt"/>
              </a:rPr>
              <a:t>Secondary</a:t>
            </a:r>
            <a:r>
              <a:rPr lang="en-US" dirty="0">
                <a:ea typeface="+mn-lt"/>
                <a:cs typeface="+mn-lt"/>
              </a:rPr>
              <a:t> – Cooking, mixing, combining ingredients</a:t>
            </a:r>
            <a:endParaRPr lang="en-US" dirty="0"/>
          </a:p>
          <a:p>
            <a:pPr lvl="1"/>
            <a:r>
              <a:rPr lang="en-US" b="1" dirty="0">
                <a:ea typeface="+mn-lt"/>
                <a:cs typeface="+mn-lt"/>
              </a:rPr>
              <a:t>Tertiary</a:t>
            </a:r>
            <a:r>
              <a:rPr lang="en-US" dirty="0">
                <a:ea typeface="+mn-lt"/>
                <a:cs typeface="+mn-lt"/>
              </a:rPr>
              <a:t> – Packaging and labeling ready-to-eat foods</a:t>
            </a:r>
            <a:endParaRPr lang="en-US" dirty="0"/>
          </a:p>
          <a:p>
            <a:pPr marL="0" indent="0">
              <a:buNone/>
            </a:pP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386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D095E-D54A-C398-1161-AB41EF883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Primary Processing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72402-ED18-1413-0950-B4BE9F4F6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Transforming a </a:t>
            </a:r>
            <a:r>
              <a:rPr lang="en-US" b="1" dirty="0">
                <a:ea typeface="+mn-lt"/>
                <a:cs typeface="+mn-lt"/>
              </a:rPr>
              <a:t>raw </a:t>
            </a:r>
            <a:r>
              <a:rPr lang="en-US" dirty="0">
                <a:ea typeface="+mn-lt"/>
                <a:cs typeface="+mn-lt"/>
              </a:rPr>
              <a:t>food product into forms suitable for </a:t>
            </a:r>
            <a:r>
              <a:rPr lang="en-US" b="1" dirty="0">
                <a:ea typeface="+mn-lt"/>
                <a:cs typeface="+mn-lt"/>
              </a:rPr>
              <a:t>consumption</a:t>
            </a:r>
            <a:endParaRPr lang="en-US" b="1" dirty="0"/>
          </a:p>
          <a:p>
            <a:pPr lvl="1"/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Think cleaning, sorting, packaging fresh produce, butchering animals for meat</a:t>
            </a:r>
          </a:p>
          <a:p>
            <a:r>
              <a:rPr lang="en-US" b="1" dirty="0">
                <a:ea typeface="+mn-lt"/>
                <a:cs typeface="+mn-lt"/>
              </a:rPr>
              <a:t>Examples: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Washing and sorting apples</a:t>
            </a:r>
          </a:p>
          <a:p>
            <a:pPr lvl="1"/>
            <a:r>
              <a:rPr lang="en-US" dirty="0">
                <a:ea typeface="+mn-lt"/>
                <a:cs typeface="+mn-lt"/>
              </a:rPr>
              <a:t>Shelling peanuts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Grinding wheat into flour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Milking cows</a:t>
            </a:r>
            <a:endParaRPr lang="en-US" dirty="0"/>
          </a:p>
          <a:p>
            <a:r>
              <a:rPr lang="en-US" b="1" dirty="0"/>
              <a:t>All </a:t>
            </a:r>
            <a:r>
              <a:rPr lang="en-US" dirty="0"/>
              <a:t>food is processed before you eat it</a:t>
            </a:r>
          </a:p>
        </p:txBody>
      </p:sp>
    </p:spTree>
    <p:extLst>
      <p:ext uri="{BB962C8B-B14F-4D97-AF65-F5344CB8AC3E}">
        <p14:creationId xmlns:p14="http://schemas.microsoft.com/office/powerpoint/2010/main" val="319698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57DC9334779F4484B1DE211734260A" ma:contentTypeVersion="18" ma:contentTypeDescription="Create a new document." ma:contentTypeScope="" ma:versionID="1046ba5904619e4fe80067ebfc436557">
  <xsd:schema xmlns:xsd="http://www.w3.org/2001/XMLSchema" xmlns:xs="http://www.w3.org/2001/XMLSchema" xmlns:p="http://schemas.microsoft.com/office/2006/metadata/properties" xmlns:ns1="http://schemas.microsoft.com/sharepoint/v3" xmlns:ns2="3d332c68-577e-4284-b32e-25afa46c4d78" xmlns:ns3="3fe9b475-31be-4736-a2a6-b3ae63264f59" targetNamespace="http://schemas.microsoft.com/office/2006/metadata/properties" ma:root="true" ma:fieldsID="9cc30df75da10eabeb24660ab309de85" ns1:_="" ns2:_="" ns3:_="">
    <xsd:import namespace="http://schemas.microsoft.com/sharepoint/v3"/>
    <xsd:import namespace="3d332c68-577e-4284-b32e-25afa46c4d78"/>
    <xsd:import namespace="3fe9b475-31be-4736-a2a6-b3ae63264f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332c68-577e-4284-b32e-25afa46c4d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d309bf2f-0431-460d-a93a-990d633b9c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e9b475-31be-4736-a2a6-b3ae63264f5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5b9dfa9-da1e-4cdf-9d25-703e8f1d0098}" ma:internalName="TaxCatchAll" ma:showField="CatchAllData" ma:web="3fe9b475-31be-4736-a2a6-b3ae63264f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3fe9b475-31be-4736-a2a6-b3ae63264f59" xsi:nil="true"/>
    <_ip_UnifiedCompliancePolicyProperties xmlns="http://schemas.microsoft.com/sharepoint/v3" xsi:nil="true"/>
    <lcf76f155ced4ddcb4097134ff3c332f xmlns="3d332c68-577e-4284-b32e-25afa46c4d7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1F60657-DB7E-4533-A0EC-8CED9B01C74A}"/>
</file>

<file path=customXml/itemProps2.xml><?xml version="1.0" encoding="utf-8"?>
<ds:datastoreItem xmlns:ds="http://schemas.openxmlformats.org/officeDocument/2006/customXml" ds:itemID="{5018626C-8042-4620-9458-F6F72A4CF49C}"/>
</file>

<file path=customXml/itemProps3.xml><?xml version="1.0" encoding="utf-8"?>
<ds:datastoreItem xmlns:ds="http://schemas.openxmlformats.org/officeDocument/2006/customXml" ds:itemID="{72592FDD-0EBE-4D41-975B-460F8A61AF2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61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2" baseType="lpstr">
      <vt:lpstr>office theme</vt:lpstr>
      <vt:lpstr>Food Science in Agriculture</vt:lpstr>
      <vt:lpstr>Food Science and Technology</vt:lpstr>
      <vt:lpstr>Lesson 1 Objectives</vt:lpstr>
      <vt:lpstr>What is Food Science?</vt:lpstr>
      <vt:lpstr>Key Terms for Lesson 1</vt:lpstr>
      <vt:lpstr>What is the Food Chain?</vt:lpstr>
      <vt:lpstr>Modern Tools and Technology in Food Science</vt:lpstr>
      <vt:lpstr>Food Processing Systems</vt:lpstr>
      <vt:lpstr>Primary Processing</vt:lpstr>
      <vt:lpstr>Secondary Processing</vt:lpstr>
      <vt:lpstr>Tertiary Processing</vt:lpstr>
      <vt:lpstr>Do We Process Foods Too Much?</vt:lpstr>
      <vt:lpstr>Lesson 1 Review</vt:lpstr>
      <vt:lpstr>Food Safety Guidelines and Techniques</vt:lpstr>
      <vt:lpstr>Lesson 2</vt:lpstr>
      <vt:lpstr>What is Food Safety?</vt:lpstr>
      <vt:lpstr>Key Terms for Lesson 2</vt:lpstr>
      <vt:lpstr>4 Steps in Personal Food Safety</vt:lpstr>
      <vt:lpstr>Cooking Temperature of Meats</vt:lpstr>
      <vt:lpstr>Keeping Food Safe with Temperature, Packaging, and Sanitation</vt:lpstr>
      <vt:lpstr>Food Poisoning</vt:lpstr>
      <vt:lpstr>Common Symptoms of Food Poisoning</vt:lpstr>
      <vt:lpstr>Causes of Food Poisoning</vt:lpstr>
      <vt:lpstr>Food Safety and the Government</vt:lpstr>
      <vt:lpstr>Understanding Food Safety Labels</vt:lpstr>
      <vt:lpstr>Lesson 2 Review</vt:lpstr>
      <vt:lpstr>Food Preservation Methods</vt:lpstr>
      <vt:lpstr>Lesson 3 Objectives</vt:lpstr>
      <vt:lpstr>What is Food Preservation?</vt:lpstr>
      <vt:lpstr>Lesson 3 Key Terms</vt:lpstr>
      <vt:lpstr>Types of Preservation at Home</vt:lpstr>
      <vt:lpstr>Canning (Home Method)</vt:lpstr>
      <vt:lpstr>Drying/Dehydrating</vt:lpstr>
      <vt:lpstr>Salting and Brining</vt:lpstr>
      <vt:lpstr>Fermentation at Home</vt:lpstr>
      <vt:lpstr>Freezing and Refrigeration</vt:lpstr>
      <vt:lpstr>Safety Tips for Home Preservation</vt:lpstr>
      <vt:lpstr>Lesson 3 Review</vt:lpstr>
      <vt:lpstr>Organizations in Food Science</vt:lpstr>
      <vt:lpstr>Lesson 4 Objectives</vt:lpstr>
      <vt:lpstr>Who Helps Keep Our Food Safe?</vt:lpstr>
      <vt:lpstr>USDA</vt:lpstr>
      <vt:lpstr>FSIS</vt:lpstr>
      <vt:lpstr>FDA</vt:lpstr>
      <vt:lpstr>Who Else Helps with Food?</vt:lpstr>
      <vt:lpstr>Lesson 4 Review</vt:lpstr>
      <vt:lpstr>Smart Shopping</vt:lpstr>
      <vt:lpstr>Lesson 5 Objectives</vt:lpstr>
      <vt:lpstr>What is Smart Food Shopping?</vt:lpstr>
      <vt:lpstr>Lesson 5 Key Terms</vt:lpstr>
      <vt:lpstr>Making Smart Food Choices</vt:lpstr>
      <vt:lpstr>At the Store</vt:lpstr>
      <vt:lpstr>How to Make a Food Budget</vt:lpstr>
      <vt:lpstr>How to Plan Healthy Meals</vt:lpstr>
      <vt:lpstr>Things to Consider When Planning Meals</vt:lpstr>
      <vt:lpstr>How to Read a Nutrition Label</vt:lpstr>
      <vt:lpstr>How to Find Sales and Shop Smart</vt:lpstr>
      <vt:lpstr>Basic Kitchen Staples to Always Have</vt:lpstr>
      <vt:lpstr>Basic Kitchen Staples to Always Have</vt:lpstr>
      <vt:lpstr>Tips for Smart Food Shopping</vt:lpstr>
      <vt:lpstr>Lesson 5 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383</cp:revision>
  <dcterms:created xsi:type="dcterms:W3CDTF">2013-07-15T20:26:40Z</dcterms:created>
  <dcterms:modified xsi:type="dcterms:W3CDTF">2025-07-08T18:31:18Z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0x0101002A57DC9334779F4484B1DE211734260A</vt:lpwstr>
  </property>
</Properties>
</file>