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333" r:id="rId4"/>
    <p:sldId id="257" r:id="rId5"/>
    <p:sldId id="258" r:id="rId6"/>
    <p:sldId id="261" r:id="rId7"/>
    <p:sldId id="260" r:id="rId8"/>
    <p:sldId id="315" r:id="rId9"/>
    <p:sldId id="313" r:id="rId10"/>
    <p:sldId id="314" r:id="rId11"/>
    <p:sldId id="316" r:id="rId12"/>
    <p:sldId id="317" r:id="rId13"/>
    <p:sldId id="302" r:id="rId14"/>
    <p:sldId id="303" r:id="rId15"/>
    <p:sldId id="304" r:id="rId16"/>
    <p:sldId id="305" r:id="rId17"/>
    <p:sldId id="301" r:id="rId18"/>
    <p:sldId id="306" r:id="rId19"/>
    <p:sldId id="318" r:id="rId20"/>
    <p:sldId id="307" r:id="rId21"/>
    <p:sldId id="319" r:id="rId22"/>
    <p:sldId id="296" r:id="rId23"/>
    <p:sldId id="334" r:id="rId24"/>
    <p:sldId id="295" r:id="rId25"/>
    <p:sldId id="320" r:id="rId26"/>
    <p:sldId id="321" r:id="rId27"/>
    <p:sldId id="335" r:id="rId28"/>
    <p:sldId id="267" r:id="rId29"/>
    <p:sldId id="270" r:id="rId30"/>
    <p:sldId id="271" r:id="rId31"/>
    <p:sldId id="332" r:id="rId32"/>
    <p:sldId id="323" r:id="rId33"/>
    <p:sldId id="308" r:id="rId34"/>
    <p:sldId id="324" r:id="rId35"/>
    <p:sldId id="268" r:id="rId36"/>
    <p:sldId id="309" r:id="rId37"/>
    <p:sldId id="310" r:id="rId38"/>
    <p:sldId id="298" r:id="rId39"/>
    <p:sldId id="336" r:id="rId40"/>
    <p:sldId id="297" r:id="rId41"/>
    <p:sldId id="273" r:id="rId42"/>
    <p:sldId id="337" r:id="rId43"/>
    <p:sldId id="325" r:id="rId44"/>
    <p:sldId id="276" r:id="rId45"/>
    <p:sldId id="277" r:id="rId46"/>
    <p:sldId id="326" r:id="rId47"/>
    <p:sldId id="278" r:id="rId48"/>
    <p:sldId id="327" r:id="rId49"/>
    <p:sldId id="275" r:id="rId50"/>
    <p:sldId id="328" r:id="rId51"/>
    <p:sldId id="329" r:id="rId52"/>
    <p:sldId id="300" r:id="rId53"/>
    <p:sldId id="338" r:id="rId54"/>
    <p:sldId id="299" r:id="rId55"/>
    <p:sldId id="311" r:id="rId56"/>
    <p:sldId id="312" r:id="rId57"/>
    <p:sldId id="283" r:id="rId58"/>
    <p:sldId id="284" r:id="rId59"/>
    <p:sldId id="330" r:id="rId60"/>
    <p:sldId id="289" r:id="rId61"/>
    <p:sldId id="282" r:id="rId62"/>
    <p:sldId id="331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DCB13-030C-88F2-A9FB-6807BB547539}" v="15" dt="2025-07-04T16:30:15.1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openxmlformats.org/officeDocument/2006/relationships/customXml" Target="../customXml/item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Orientation to Agriculture in Society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 3: Plant Science in Agriculture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C782-5843-1727-9665-39CD03527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Cotton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7CA70-CC0E-7D1B-5384-619066952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Used to create textiles for clothing, bedding, and other fabrics</a:t>
            </a:r>
          </a:p>
          <a:p>
            <a:r>
              <a:rPr lang="en-US"/>
              <a:t>Harvested from a plant's bolls</a:t>
            </a:r>
          </a:p>
          <a:p>
            <a:r>
              <a:rPr lang="en-US"/>
              <a:t>Cotton grown in the US is mostly upland cotton</a:t>
            </a:r>
          </a:p>
          <a:p>
            <a:r>
              <a:rPr lang="en-US"/>
              <a:t>Economic Importance in Oklahoma</a:t>
            </a:r>
          </a:p>
          <a:p>
            <a:pPr lvl="1"/>
            <a:r>
              <a:rPr lang="en-US"/>
              <a:t>274,000 bales of cotton produced in 2023 in Oklahoma</a:t>
            </a:r>
          </a:p>
          <a:p>
            <a:pPr lvl="1"/>
            <a:r>
              <a:rPr lang="en-US" b="1"/>
              <a:t>$284</a:t>
            </a:r>
            <a:r>
              <a:rPr lang="en-US"/>
              <a:t> million value</a:t>
            </a:r>
          </a:p>
          <a:p>
            <a:pPr lvl="1"/>
            <a:r>
              <a:rPr lang="en-US"/>
              <a:t>Oklahoma ranks </a:t>
            </a:r>
            <a:r>
              <a:rPr lang="en-US" b="1"/>
              <a:t>6th </a:t>
            </a:r>
            <a:r>
              <a:rPr lang="en-US"/>
              <a:t>in cotton production</a:t>
            </a:r>
            <a:endParaRPr lang="en-US" b="1"/>
          </a:p>
          <a:p>
            <a:r>
              <a:rPr lang="en-US"/>
              <a:t>Top counties for production are:</a:t>
            </a:r>
          </a:p>
          <a:p>
            <a:pPr lvl="1"/>
            <a:r>
              <a:rPr lang="en-US"/>
              <a:t>Jackson, </a:t>
            </a:r>
            <a:r>
              <a:rPr lang="en-US" b="1"/>
              <a:t>Tillman</a:t>
            </a:r>
            <a:r>
              <a:rPr lang="en-US"/>
              <a:t>, Harmon, Washita, </a:t>
            </a:r>
            <a:r>
              <a:rPr lang="en-US" b="1"/>
              <a:t>Kiowa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34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0E98-0F41-EDC6-FDBC-EEF507A83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Sorghum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A6C42-AE94-1E00-965F-132E717C4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Important </a:t>
            </a:r>
            <a:r>
              <a:rPr lang="en-US" b="1"/>
              <a:t>feed </a:t>
            </a:r>
            <a:r>
              <a:rPr lang="en-US"/>
              <a:t>for livestock like cattle </a:t>
            </a:r>
          </a:p>
          <a:p>
            <a:r>
              <a:rPr lang="en-US" b="1"/>
              <a:t>Disease </a:t>
            </a:r>
            <a:r>
              <a:rPr lang="en-US"/>
              <a:t>and damage tolerant, </a:t>
            </a:r>
            <a:r>
              <a:rPr lang="en-US" b="1"/>
              <a:t>drought tolerant</a:t>
            </a:r>
          </a:p>
          <a:p>
            <a:r>
              <a:rPr lang="en-US"/>
              <a:t>Economic Importance in Oklahoma</a:t>
            </a:r>
          </a:p>
          <a:p>
            <a:pPr lvl="1"/>
            <a:r>
              <a:rPr lang="en-US"/>
              <a:t>Oklahoma ranks </a:t>
            </a:r>
            <a:r>
              <a:rPr lang="en-US" b="1"/>
              <a:t>3rd </a:t>
            </a:r>
            <a:r>
              <a:rPr lang="en-US"/>
              <a:t>in total production</a:t>
            </a:r>
            <a:endParaRPr lang="en-US" b="1"/>
          </a:p>
          <a:p>
            <a:pPr lvl="1"/>
            <a:r>
              <a:rPr lang="en-US" b="1"/>
              <a:t>414,000 </a:t>
            </a:r>
            <a:r>
              <a:rPr lang="en-US"/>
              <a:t>acres dedicated to production</a:t>
            </a:r>
          </a:p>
          <a:p>
            <a:pPr lvl="1"/>
            <a:r>
              <a:rPr lang="en-US"/>
              <a:t>12,000,000 acres produced</a:t>
            </a:r>
          </a:p>
          <a:p>
            <a:r>
              <a:rPr lang="en-US"/>
              <a:t>Top counties for production are:</a:t>
            </a:r>
          </a:p>
          <a:p>
            <a:pPr lvl="1"/>
            <a:r>
              <a:rPr lang="en-US" b="1"/>
              <a:t>Texas</a:t>
            </a:r>
            <a:r>
              <a:rPr lang="en-US"/>
              <a:t>, Kay, Beaver, </a:t>
            </a:r>
            <a:r>
              <a:rPr lang="en-US" b="1"/>
              <a:t>Grant</a:t>
            </a:r>
            <a:r>
              <a:rPr lang="en-US"/>
              <a:t>, Garfield</a:t>
            </a:r>
          </a:p>
        </p:txBody>
      </p:sp>
    </p:spTree>
    <p:extLst>
      <p:ext uri="{BB962C8B-B14F-4D97-AF65-F5344CB8AC3E}">
        <p14:creationId xmlns:p14="http://schemas.microsoft.com/office/powerpoint/2010/main" val="1694538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CBD47-6CBD-B37B-D1D6-57A0DC2D3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Soybean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E9276-B6CF-2516-D942-9EC4BCC9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Legume that produces </a:t>
            </a:r>
            <a:r>
              <a:rPr lang="en-US" b="1"/>
              <a:t>edible seeds</a:t>
            </a:r>
          </a:p>
          <a:p>
            <a:pPr lvl="1"/>
            <a:r>
              <a:rPr lang="en-US"/>
              <a:t>High in </a:t>
            </a:r>
            <a:r>
              <a:rPr lang="en-US" b="1"/>
              <a:t>protein </a:t>
            </a:r>
            <a:r>
              <a:rPr lang="en-US"/>
              <a:t>and oil content</a:t>
            </a:r>
          </a:p>
          <a:p>
            <a:pPr lvl="1"/>
            <a:r>
              <a:rPr lang="en-US"/>
              <a:t>Used as </a:t>
            </a:r>
            <a:r>
              <a:rPr lang="en-US" b="1"/>
              <a:t>food</a:t>
            </a:r>
            <a:r>
              <a:rPr lang="en-US"/>
              <a:t>, livestock feed, fuel, </a:t>
            </a:r>
            <a:r>
              <a:rPr lang="en-US" b="1"/>
              <a:t>oil</a:t>
            </a:r>
            <a:r>
              <a:rPr lang="en-US"/>
              <a:t>, and fiber</a:t>
            </a:r>
          </a:p>
          <a:p>
            <a:pPr lvl="1"/>
            <a:r>
              <a:rPr lang="en-US"/>
              <a:t>Tofu, </a:t>
            </a:r>
            <a:r>
              <a:rPr lang="en-US" b="1"/>
              <a:t>biodiesel</a:t>
            </a:r>
            <a:r>
              <a:rPr lang="en-US"/>
              <a:t>, paints, and </a:t>
            </a:r>
            <a:r>
              <a:rPr lang="en-US" b="1"/>
              <a:t>haircare </a:t>
            </a:r>
            <a:r>
              <a:rPr lang="en-US"/>
              <a:t>products all come from soybeans</a:t>
            </a:r>
          </a:p>
          <a:p>
            <a:r>
              <a:rPr lang="en-US"/>
              <a:t>Economic importance to Oklahoma</a:t>
            </a:r>
          </a:p>
          <a:p>
            <a:pPr lvl="1"/>
            <a:r>
              <a:rPr lang="en-US"/>
              <a:t>$90 million value</a:t>
            </a:r>
          </a:p>
          <a:p>
            <a:pPr lvl="1"/>
            <a:r>
              <a:rPr lang="en-US" b="1"/>
              <a:t>24th</a:t>
            </a:r>
            <a:r>
              <a:rPr lang="en-US"/>
              <a:t> in total production</a:t>
            </a:r>
          </a:p>
          <a:p>
            <a:pPr lvl="1"/>
            <a:r>
              <a:rPr lang="en-US"/>
              <a:t>335,000 acres planted in 2023</a:t>
            </a:r>
          </a:p>
          <a:p>
            <a:pPr lvl="1"/>
            <a:r>
              <a:rPr lang="en-US" b="1"/>
              <a:t>6.5</a:t>
            </a:r>
            <a:r>
              <a:rPr lang="en-US"/>
              <a:t> million bushels in 2023</a:t>
            </a:r>
          </a:p>
          <a:p>
            <a:r>
              <a:rPr lang="en-US"/>
              <a:t>Top counties for production are:</a:t>
            </a:r>
          </a:p>
          <a:p>
            <a:pPr lvl="1"/>
            <a:r>
              <a:rPr lang="en-US"/>
              <a:t>Kay, </a:t>
            </a:r>
            <a:r>
              <a:rPr lang="en-US" b="1"/>
              <a:t>Wagoner</a:t>
            </a:r>
            <a:r>
              <a:rPr lang="en-US"/>
              <a:t>, Grant, Muskogee, </a:t>
            </a:r>
            <a:r>
              <a:rPr lang="en-US" b="1"/>
              <a:t>Ottawa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4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D55B2-9386-C50D-AC8F-C13152A4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Growing Conditions of Crops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D5F5A-2DD4-A4A6-3FD6-D3A64F4ED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Crops need certain good growing conditions to grow </a:t>
            </a:r>
            <a:r>
              <a:rPr lang="en-US" b="1">
                <a:ea typeface="+mn-lt"/>
                <a:cs typeface="+mn-lt"/>
              </a:rPr>
              <a:t>healthy </a:t>
            </a:r>
            <a:r>
              <a:rPr lang="en-US">
                <a:ea typeface="+mn-lt"/>
                <a:cs typeface="+mn-lt"/>
              </a:rPr>
              <a:t>and </a:t>
            </a:r>
            <a:r>
              <a:rPr lang="en-US" b="1">
                <a:ea typeface="+mn-lt"/>
                <a:cs typeface="+mn-lt"/>
              </a:rPr>
              <a:t>strong</a:t>
            </a:r>
          </a:p>
          <a:p>
            <a:pPr lvl="1"/>
            <a:r>
              <a:rPr lang="en-US">
                <a:ea typeface="+mn-lt"/>
                <a:cs typeface="+mn-lt"/>
              </a:rPr>
              <a:t>Growing conditions:</a:t>
            </a:r>
            <a:endParaRPr lang="en-US"/>
          </a:p>
          <a:p>
            <a:pPr lvl="2"/>
            <a:r>
              <a:rPr lang="en-US">
                <a:ea typeface="+mn-lt"/>
                <a:cs typeface="+mn-lt"/>
              </a:rPr>
              <a:t>Good soil</a:t>
            </a:r>
          </a:p>
          <a:p>
            <a:pPr lvl="2"/>
            <a:r>
              <a:rPr lang="en-US" b="1">
                <a:ea typeface="+mn-lt"/>
                <a:cs typeface="+mn-lt"/>
              </a:rPr>
              <a:t>Water</a:t>
            </a:r>
          </a:p>
          <a:p>
            <a:pPr lvl="2"/>
            <a:r>
              <a:rPr lang="en-US">
                <a:ea typeface="+mn-lt"/>
                <a:cs typeface="+mn-lt"/>
              </a:rPr>
              <a:t>Sunlight</a:t>
            </a:r>
          </a:p>
          <a:p>
            <a:pPr lvl="2"/>
            <a:r>
              <a:rPr lang="en-US">
                <a:ea typeface="+mn-lt"/>
                <a:cs typeface="+mn-lt"/>
              </a:rPr>
              <a:t>Space</a:t>
            </a:r>
          </a:p>
          <a:p>
            <a:pPr lvl="2"/>
            <a:r>
              <a:rPr lang="en-US" b="1">
                <a:ea typeface="+mn-lt"/>
                <a:cs typeface="+mn-lt"/>
              </a:rPr>
              <a:t>Temperature</a:t>
            </a:r>
            <a:endParaRPr lang="en-US" b="1"/>
          </a:p>
          <a:p>
            <a:pPr lvl="1"/>
            <a:r>
              <a:rPr lang="en-US">
                <a:ea typeface="+mn-lt"/>
                <a:cs typeface="+mn-lt"/>
              </a:rPr>
              <a:t>Producers match the </a:t>
            </a:r>
            <a:r>
              <a:rPr lang="en-US" b="1">
                <a:ea typeface="+mn-lt"/>
                <a:cs typeface="+mn-lt"/>
              </a:rPr>
              <a:t>conditions </a:t>
            </a:r>
            <a:r>
              <a:rPr lang="en-US">
                <a:ea typeface="+mn-lt"/>
                <a:cs typeface="+mn-lt"/>
              </a:rPr>
              <a:t>in their area with crops that will </a:t>
            </a:r>
            <a:r>
              <a:rPr lang="en-US" b="1">
                <a:ea typeface="+mn-lt"/>
                <a:cs typeface="+mn-lt"/>
              </a:rPr>
              <a:t>thrive</a:t>
            </a:r>
          </a:p>
          <a:p>
            <a:pPr lvl="1"/>
            <a:r>
              <a:rPr lang="en-US">
                <a:ea typeface="+mn-lt"/>
                <a:cs typeface="+mn-lt"/>
              </a:rPr>
              <a:t>Farmers must </a:t>
            </a:r>
            <a:r>
              <a:rPr lang="en-US" b="1">
                <a:ea typeface="+mn-lt"/>
                <a:cs typeface="+mn-lt"/>
              </a:rPr>
              <a:t>manage </a:t>
            </a:r>
            <a:r>
              <a:rPr lang="en-US">
                <a:ea typeface="+mn-lt"/>
                <a:cs typeface="+mn-lt"/>
              </a:rPr>
              <a:t>the needs of crops to get the </a:t>
            </a:r>
            <a:r>
              <a:rPr lang="en-US" b="1">
                <a:ea typeface="+mn-lt"/>
                <a:cs typeface="+mn-lt"/>
              </a:rPr>
              <a:t>most </a:t>
            </a:r>
            <a:r>
              <a:rPr lang="en-US">
                <a:ea typeface="+mn-lt"/>
                <a:cs typeface="+mn-lt"/>
              </a:rPr>
              <a:t>out of them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69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E3287-1043-2FAA-9E5A-1EBDE5051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E50DB-B5EC-7928-A069-38BFE4700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Plants use </a:t>
            </a:r>
            <a:r>
              <a:rPr lang="en-US" b="1">
                <a:ea typeface="+mn-lt"/>
                <a:cs typeface="+mn-lt"/>
              </a:rPr>
              <a:t>sunlight </a:t>
            </a:r>
            <a:r>
              <a:rPr lang="en-US">
                <a:ea typeface="+mn-lt"/>
                <a:cs typeface="+mn-lt"/>
              </a:rPr>
              <a:t>to help produce food (</a:t>
            </a:r>
            <a:r>
              <a:rPr lang="en-US" b="1">
                <a:ea typeface="+mn-lt"/>
                <a:cs typeface="+mn-lt"/>
              </a:rPr>
              <a:t>sugars</a:t>
            </a:r>
            <a:r>
              <a:rPr lang="en-US">
                <a:ea typeface="+mn-lt"/>
                <a:cs typeface="+mn-lt"/>
              </a:rPr>
              <a:t>) in the plant</a:t>
            </a:r>
            <a:endParaRPr lang="en-US" b="1"/>
          </a:p>
          <a:p>
            <a:pPr lvl="1"/>
            <a:r>
              <a:rPr lang="en-US">
                <a:ea typeface="+mn-lt"/>
                <a:cs typeface="+mn-lt"/>
              </a:rPr>
              <a:t>Process called </a:t>
            </a:r>
            <a:r>
              <a:rPr lang="en-US" b="1">
                <a:ea typeface="+mn-lt"/>
                <a:cs typeface="+mn-lt"/>
              </a:rPr>
              <a:t>photosynthesis</a:t>
            </a:r>
          </a:p>
          <a:p>
            <a:r>
              <a:rPr lang="en-US">
                <a:ea typeface="+mn-lt"/>
                <a:cs typeface="+mn-lt"/>
              </a:rPr>
              <a:t>Different crops need different amounts of light.</a:t>
            </a:r>
          </a:p>
          <a:p>
            <a:pPr lvl="1"/>
            <a:r>
              <a:rPr lang="en-US">
                <a:ea typeface="+mn-lt"/>
                <a:cs typeface="+mn-lt"/>
              </a:rPr>
              <a:t>Corn and cotton = </a:t>
            </a:r>
            <a:r>
              <a:rPr lang="en-US" b="1">
                <a:ea typeface="+mn-lt"/>
                <a:cs typeface="+mn-lt"/>
              </a:rPr>
              <a:t>Full sun</a:t>
            </a:r>
            <a:r>
              <a:rPr lang="en-US">
                <a:ea typeface="+mn-lt"/>
                <a:cs typeface="+mn-lt"/>
              </a:rPr>
              <a:t> (6–8+ hours)</a:t>
            </a:r>
          </a:p>
          <a:p>
            <a:pPr lvl="1"/>
            <a:r>
              <a:rPr lang="en-US">
                <a:ea typeface="+mn-lt"/>
                <a:cs typeface="+mn-lt"/>
              </a:rPr>
              <a:t>Lettuce and spinach = Can grow with </a:t>
            </a:r>
            <a:r>
              <a:rPr lang="en-US" b="1">
                <a:ea typeface="+mn-lt"/>
                <a:cs typeface="+mn-lt"/>
              </a:rPr>
              <a:t>partial shade</a:t>
            </a:r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When plants don't get enough sun</a:t>
            </a:r>
          </a:p>
          <a:p>
            <a:pPr lvl="1"/>
            <a:r>
              <a:rPr lang="en-US">
                <a:ea typeface="+mn-lt"/>
                <a:cs typeface="+mn-lt"/>
              </a:rPr>
              <a:t>Slow growth</a:t>
            </a:r>
          </a:p>
          <a:p>
            <a:pPr lvl="1"/>
            <a:r>
              <a:rPr lang="en-US">
                <a:ea typeface="+mn-lt"/>
                <a:cs typeface="+mn-lt"/>
              </a:rPr>
              <a:t>Weak stems</a:t>
            </a:r>
          </a:p>
          <a:p>
            <a:pPr lvl="1"/>
            <a:r>
              <a:rPr lang="en-US">
                <a:ea typeface="+mn-lt"/>
                <a:cs typeface="+mn-lt"/>
              </a:rPr>
              <a:t>Fewer flowers/fruit</a:t>
            </a:r>
          </a:p>
          <a:p>
            <a:pPr lvl="1"/>
            <a:r>
              <a:rPr lang="en-US">
                <a:ea typeface="+mn-lt"/>
                <a:cs typeface="+mn-lt"/>
              </a:rPr>
              <a:t>Yellow or pale leaves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00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0BAE-4123-1789-D2AC-984AAEB1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DC397-CF28-010C-AD9A-0771737D2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ea typeface="+mn-lt"/>
                <a:cs typeface="+mn-lt"/>
              </a:rPr>
              <a:t>What does water do for the plant?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Helps move </a:t>
            </a:r>
            <a:r>
              <a:rPr lang="en-US" b="1">
                <a:ea typeface="+mn-lt"/>
                <a:cs typeface="+mn-lt"/>
              </a:rPr>
              <a:t>nutrients</a:t>
            </a:r>
            <a:r>
              <a:rPr lang="en-US">
                <a:ea typeface="+mn-lt"/>
                <a:cs typeface="+mn-lt"/>
              </a:rPr>
              <a:t> from soil to plant</a:t>
            </a:r>
          </a:p>
          <a:p>
            <a:pPr lvl="1"/>
            <a:r>
              <a:rPr lang="en-US">
                <a:ea typeface="+mn-lt"/>
                <a:cs typeface="+mn-lt"/>
              </a:rPr>
              <a:t>Important in </a:t>
            </a:r>
            <a:r>
              <a:rPr lang="en-US" b="1">
                <a:ea typeface="+mn-lt"/>
                <a:cs typeface="+mn-lt"/>
              </a:rPr>
              <a:t>food production</a:t>
            </a:r>
            <a:r>
              <a:rPr lang="en-US">
                <a:ea typeface="+mn-lt"/>
                <a:cs typeface="+mn-lt"/>
              </a:rPr>
              <a:t> for the plant</a:t>
            </a:r>
          </a:p>
          <a:p>
            <a:pPr lvl="1"/>
            <a:r>
              <a:rPr lang="en-US">
                <a:ea typeface="+mn-lt"/>
                <a:cs typeface="+mn-lt"/>
              </a:rPr>
              <a:t>Keeps plants </a:t>
            </a:r>
            <a:r>
              <a:rPr lang="en-US" b="1">
                <a:ea typeface="+mn-lt"/>
                <a:cs typeface="+mn-lt"/>
              </a:rPr>
              <a:t>firm</a:t>
            </a:r>
          </a:p>
          <a:p>
            <a:pPr lvl="1"/>
            <a:r>
              <a:rPr lang="en-US">
                <a:ea typeface="+mn-lt"/>
                <a:cs typeface="+mn-lt"/>
              </a:rPr>
              <a:t>Regulates </a:t>
            </a:r>
            <a:r>
              <a:rPr lang="en-US" b="1">
                <a:ea typeface="+mn-lt"/>
                <a:cs typeface="+mn-lt"/>
              </a:rPr>
              <a:t>temperature</a:t>
            </a:r>
          </a:p>
          <a:p>
            <a:r>
              <a:rPr lang="en-US">
                <a:ea typeface="+mn-lt"/>
                <a:cs typeface="+mn-lt"/>
              </a:rPr>
              <a:t>Issues with water</a:t>
            </a:r>
          </a:p>
          <a:p>
            <a:pPr lvl="1"/>
            <a:r>
              <a:rPr lang="en-US">
                <a:ea typeface="+mn-lt"/>
                <a:cs typeface="+mn-lt"/>
              </a:rPr>
              <a:t>Too much = root rot, disease, fungus</a:t>
            </a:r>
          </a:p>
          <a:p>
            <a:pPr lvl="1"/>
            <a:r>
              <a:rPr lang="en-US">
                <a:ea typeface="+mn-lt"/>
                <a:cs typeface="+mn-lt"/>
              </a:rPr>
              <a:t>Too little = wilted or dead plants, poor production</a:t>
            </a:r>
          </a:p>
          <a:p>
            <a:r>
              <a:rPr lang="en-US">
                <a:ea typeface="+mn-lt"/>
                <a:cs typeface="+mn-lt"/>
              </a:rPr>
              <a:t>Farmers use </a:t>
            </a:r>
            <a:r>
              <a:rPr lang="en-US" b="1">
                <a:ea typeface="+mn-lt"/>
                <a:cs typeface="+mn-lt"/>
              </a:rPr>
              <a:t>irrigation systems</a:t>
            </a:r>
            <a:r>
              <a:rPr lang="en-US">
                <a:ea typeface="+mn-lt"/>
                <a:cs typeface="+mn-lt"/>
              </a:rPr>
              <a:t> to water crops in dry areas like W</a:t>
            </a:r>
            <a:r>
              <a:rPr lang="en-US" b="1">
                <a:ea typeface="+mn-lt"/>
                <a:cs typeface="+mn-lt"/>
              </a:rPr>
              <a:t>estern</a:t>
            </a:r>
            <a:r>
              <a:rPr lang="en-US">
                <a:ea typeface="+mn-lt"/>
                <a:cs typeface="+mn-lt"/>
              </a:rPr>
              <a:t> Oklahoma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Crops have different water needs:</a:t>
            </a:r>
          </a:p>
          <a:p>
            <a:pPr lvl="1">
              <a:lnSpc>
                <a:spcPct val="70000"/>
              </a:lnSpc>
            </a:pPr>
            <a:r>
              <a:rPr lang="en-US">
                <a:ea typeface="+mn-lt"/>
                <a:cs typeface="+mn-lt"/>
              </a:rPr>
              <a:t>Soybeans = medium water</a:t>
            </a:r>
          </a:p>
          <a:p>
            <a:pPr lvl="1"/>
            <a:r>
              <a:rPr lang="en-US">
                <a:ea typeface="+mn-lt"/>
                <a:cs typeface="+mn-lt"/>
              </a:rPr>
              <a:t>Sorghum = drought-tolerant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94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28860-4004-D767-6D61-41BBA3446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4C65D-CF82-7359-1D55-97E90CAC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Soil holds </a:t>
            </a:r>
            <a:r>
              <a:rPr lang="en-US" b="1">
                <a:ea typeface="+mn-lt"/>
                <a:cs typeface="+mn-lt"/>
              </a:rPr>
              <a:t>water </a:t>
            </a:r>
            <a:r>
              <a:rPr lang="en-US">
                <a:ea typeface="+mn-lt"/>
                <a:cs typeface="+mn-lt"/>
              </a:rPr>
              <a:t>and </a:t>
            </a:r>
            <a:r>
              <a:rPr lang="en-US" b="1">
                <a:ea typeface="+mn-lt"/>
                <a:cs typeface="+mn-lt"/>
              </a:rPr>
              <a:t>nutrients </a:t>
            </a:r>
            <a:r>
              <a:rPr lang="en-US">
                <a:ea typeface="+mn-lt"/>
                <a:cs typeface="+mn-lt"/>
              </a:rPr>
              <a:t>that crops need to grow</a:t>
            </a:r>
          </a:p>
          <a:p>
            <a:r>
              <a:rPr lang="en-US">
                <a:ea typeface="+mn-lt"/>
                <a:cs typeface="+mn-lt"/>
              </a:rPr>
              <a:t>Soil factors important for plants</a:t>
            </a:r>
          </a:p>
          <a:p>
            <a:pPr lvl="1"/>
            <a:r>
              <a:rPr lang="en-US" b="1">
                <a:ea typeface="+mn-lt"/>
                <a:cs typeface="+mn-lt"/>
              </a:rPr>
              <a:t>Texture </a:t>
            </a:r>
            <a:r>
              <a:rPr lang="en-US">
                <a:ea typeface="+mn-lt"/>
                <a:cs typeface="+mn-lt"/>
              </a:rPr>
              <a:t>and structure</a:t>
            </a:r>
          </a:p>
          <a:p>
            <a:pPr lvl="1"/>
            <a:r>
              <a:rPr lang="en-US">
                <a:ea typeface="+mn-lt"/>
                <a:cs typeface="+mn-lt"/>
              </a:rPr>
              <a:t>pH</a:t>
            </a:r>
          </a:p>
          <a:p>
            <a:pPr lvl="1"/>
            <a:r>
              <a:rPr lang="en-US">
                <a:ea typeface="+mn-lt"/>
                <a:cs typeface="+mn-lt"/>
              </a:rPr>
              <a:t>Nutrients</a:t>
            </a:r>
          </a:p>
          <a:p>
            <a:r>
              <a:rPr lang="en-US">
                <a:ea typeface="+mn-lt"/>
                <a:cs typeface="+mn-lt"/>
              </a:rPr>
              <a:t>Soil Textures</a:t>
            </a:r>
          </a:p>
          <a:p>
            <a:pPr lvl="1"/>
            <a:r>
              <a:rPr lang="en-US" b="1">
                <a:ea typeface="+mn-lt"/>
                <a:cs typeface="+mn-lt"/>
              </a:rPr>
              <a:t>Sandy </a:t>
            </a:r>
            <a:r>
              <a:rPr lang="en-US">
                <a:ea typeface="+mn-lt"/>
                <a:cs typeface="+mn-lt"/>
              </a:rPr>
              <a:t>= drains water quickly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Clay = </a:t>
            </a:r>
            <a:r>
              <a:rPr lang="en-US" b="1">
                <a:ea typeface="+mn-lt"/>
                <a:cs typeface="+mn-lt"/>
              </a:rPr>
              <a:t>holds water</a:t>
            </a:r>
            <a:endParaRPr lang="en-US" b="1"/>
          </a:p>
          <a:p>
            <a:pPr lvl="1"/>
            <a:r>
              <a:rPr lang="en-US">
                <a:ea typeface="+mn-lt"/>
                <a:cs typeface="+mn-lt"/>
              </a:rPr>
              <a:t>Loam = best mix for most </a:t>
            </a:r>
            <a:r>
              <a:rPr lang="en-US" b="1">
                <a:ea typeface="+mn-lt"/>
                <a:cs typeface="+mn-lt"/>
              </a:rPr>
              <a:t>crops</a:t>
            </a:r>
            <a:endParaRPr lang="en-US" b="1"/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3903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E8E3D-06DD-3125-09CD-12CF25CA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Crop Rotation and Soil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944E3-5BF9-BFE4-28C2-25372359C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Crop rotation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Planting different crops each year on a rotational basis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Adds </a:t>
            </a:r>
            <a:r>
              <a:rPr lang="en-US" b="1">
                <a:ea typeface="+mn-lt"/>
                <a:cs typeface="+mn-lt"/>
              </a:rPr>
              <a:t>nutrients </a:t>
            </a:r>
            <a:r>
              <a:rPr lang="en-US">
                <a:ea typeface="+mn-lt"/>
                <a:cs typeface="+mn-lt"/>
              </a:rPr>
              <a:t>to soil</a:t>
            </a:r>
            <a:r>
              <a:rPr lang="en-US" b="1">
                <a:ea typeface="+mn-lt"/>
                <a:cs typeface="+mn-lt"/>
              </a:rPr>
              <a:t> </a:t>
            </a:r>
            <a:r>
              <a:rPr lang="en-US">
                <a:ea typeface="+mn-lt"/>
                <a:cs typeface="+mn-lt"/>
              </a:rPr>
              <a:t>(like nitrogen from soybeans)</a:t>
            </a:r>
          </a:p>
          <a:p>
            <a:pPr lvl="1"/>
            <a:r>
              <a:rPr lang="en-US">
                <a:ea typeface="+mn-lt"/>
                <a:cs typeface="+mn-lt"/>
              </a:rPr>
              <a:t>Prevents </a:t>
            </a:r>
            <a:r>
              <a:rPr lang="en-US" b="1">
                <a:ea typeface="+mn-lt"/>
                <a:cs typeface="+mn-lt"/>
              </a:rPr>
              <a:t>pests </a:t>
            </a:r>
            <a:r>
              <a:rPr lang="en-US">
                <a:ea typeface="+mn-lt"/>
                <a:cs typeface="+mn-lt"/>
              </a:rPr>
              <a:t>and disease more common in </a:t>
            </a:r>
            <a:r>
              <a:rPr lang="en-US" b="1">
                <a:ea typeface="+mn-lt"/>
                <a:cs typeface="+mn-lt"/>
              </a:rPr>
              <a:t>monocultures</a:t>
            </a:r>
          </a:p>
          <a:p>
            <a:pPr lvl="1"/>
            <a:r>
              <a:rPr lang="en-US">
                <a:ea typeface="+mn-lt"/>
                <a:cs typeface="+mn-lt"/>
              </a:rPr>
              <a:t>Reduces soil </a:t>
            </a:r>
            <a:r>
              <a:rPr lang="en-US" b="1">
                <a:ea typeface="+mn-lt"/>
                <a:cs typeface="+mn-lt"/>
              </a:rPr>
              <a:t>erosion</a:t>
            </a:r>
          </a:p>
          <a:p>
            <a:r>
              <a:rPr lang="en-US">
                <a:ea typeface="+mn-lt"/>
                <a:cs typeface="+mn-lt"/>
              </a:rPr>
              <a:t>Example rotations:</a:t>
            </a:r>
          </a:p>
          <a:p>
            <a:pPr lvl="1"/>
            <a:r>
              <a:rPr lang="en-US">
                <a:ea typeface="+mn-lt"/>
                <a:cs typeface="+mn-lt"/>
              </a:rPr>
              <a:t>Corn, Soybean, Wheat</a:t>
            </a:r>
          </a:p>
          <a:p>
            <a:pPr lvl="1"/>
            <a:r>
              <a:rPr lang="en-US">
                <a:ea typeface="+mn-lt"/>
                <a:cs typeface="+mn-lt"/>
              </a:rPr>
              <a:t>Soybean, Alfalfa, Corn</a:t>
            </a:r>
          </a:p>
          <a:p>
            <a:r>
              <a:rPr lang="en-US">
                <a:ea typeface="+mn-lt"/>
                <a:cs typeface="+mn-lt"/>
              </a:rPr>
              <a:t>Increases </a:t>
            </a:r>
            <a:r>
              <a:rPr lang="en-US" b="1">
                <a:ea typeface="+mn-lt"/>
                <a:cs typeface="+mn-lt"/>
              </a:rPr>
              <a:t>sustainability </a:t>
            </a:r>
            <a:r>
              <a:rPr lang="en-US">
                <a:ea typeface="+mn-lt"/>
                <a:cs typeface="+mn-lt"/>
              </a:rPr>
              <a:t>for better soil fertility in the long run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1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BFFD6-033C-08B1-46E0-E2C51622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Nutrients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DAAFDC-1655-4789-E3D9-A34B788D4D05}"/>
              </a:ext>
            </a:extLst>
          </p:cNvPr>
          <p:cNvSpPr txBox="1"/>
          <p:nvPr/>
        </p:nvSpPr>
        <p:spPr>
          <a:xfrm>
            <a:off x="875761" y="1462538"/>
            <a:ext cx="10492596" cy="48832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800" b="1">
                <a:latin typeface="Calibri"/>
                <a:ea typeface="Calibri"/>
                <a:cs typeface="Segoe UI"/>
              </a:rPr>
              <a:t>17 </a:t>
            </a:r>
            <a:r>
              <a:rPr lang="en-US" sz="2800">
                <a:latin typeface="Calibri"/>
                <a:ea typeface="Calibri"/>
                <a:cs typeface="Segoe UI"/>
              </a:rPr>
              <a:t>essential nutrients for plant growth </a:t>
            </a:r>
          </a:p>
          <a:p>
            <a:pPr marL="742950" lvl="1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Segoe UI"/>
              </a:rPr>
              <a:t>Each nutrient does something important for the plant</a:t>
            </a:r>
          </a:p>
          <a:p>
            <a:pPr marL="742950" lvl="1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400">
                <a:latin typeface="Calibri"/>
                <a:ea typeface="Calibri"/>
                <a:cs typeface="Segoe UI"/>
              </a:rPr>
              <a:t>Primary </a:t>
            </a:r>
            <a:r>
              <a:rPr lang="en-US" sz="2400" b="1">
                <a:latin typeface="Calibri"/>
                <a:ea typeface="Calibri"/>
                <a:cs typeface="Segoe UI"/>
              </a:rPr>
              <a:t>Macronutrients</a:t>
            </a:r>
          </a:p>
          <a:p>
            <a:pPr marL="1200150" lvl="2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b="1">
                <a:latin typeface="Calibri"/>
                <a:ea typeface="Calibri"/>
                <a:cs typeface="Segoe UI"/>
              </a:rPr>
              <a:t>Nitrogen </a:t>
            </a: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Leaf and stem </a:t>
            </a:r>
            <a:r>
              <a:rPr lang="en-US" b="1">
                <a:latin typeface="Calibri"/>
                <a:ea typeface="Calibri"/>
                <a:cs typeface="Segoe UI"/>
              </a:rPr>
              <a:t>growth</a:t>
            </a: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Makes amino acids, helps with </a:t>
            </a:r>
            <a:r>
              <a:rPr lang="en-US" b="1">
                <a:latin typeface="Calibri"/>
                <a:ea typeface="Calibri"/>
                <a:cs typeface="Segoe UI"/>
              </a:rPr>
              <a:t>photosynthesis</a:t>
            </a:r>
          </a:p>
          <a:p>
            <a:pPr marL="1200150" lvl="2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b="1">
                <a:latin typeface="Calibri"/>
                <a:ea typeface="Calibri"/>
                <a:cs typeface="Segoe UI"/>
              </a:rPr>
              <a:t>Phosphorus </a:t>
            </a: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Healthy </a:t>
            </a:r>
            <a:r>
              <a:rPr lang="en-US" b="1">
                <a:latin typeface="Calibri"/>
                <a:ea typeface="Calibri"/>
                <a:cs typeface="Segoe UI"/>
              </a:rPr>
              <a:t>root</a:t>
            </a:r>
            <a:r>
              <a:rPr lang="en-US">
                <a:latin typeface="Calibri"/>
                <a:ea typeface="Calibri"/>
                <a:cs typeface="Segoe UI"/>
              </a:rPr>
              <a:t> growth</a:t>
            </a:r>
            <a:endParaRPr lang="en-US">
              <a:latin typeface="Aptos" panose="020B0004020202020204"/>
              <a:ea typeface="Calibri"/>
              <a:cs typeface="Segoe UI"/>
            </a:endParaRP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Flower, fruit, seed </a:t>
            </a:r>
            <a:r>
              <a:rPr lang="en-US" b="1">
                <a:latin typeface="Calibri"/>
                <a:ea typeface="Calibri"/>
                <a:cs typeface="Segoe UI"/>
              </a:rPr>
              <a:t>development</a:t>
            </a:r>
            <a:endParaRPr lang="en-US" b="1"/>
          </a:p>
          <a:p>
            <a:pPr marL="1200150" lvl="2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b="1">
                <a:latin typeface="Calibri"/>
                <a:ea typeface="Calibri"/>
                <a:cs typeface="Segoe UI"/>
              </a:rPr>
              <a:t>Potassium </a:t>
            </a: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Nutrient and water </a:t>
            </a:r>
            <a:r>
              <a:rPr lang="en-US" b="1">
                <a:latin typeface="Calibri"/>
                <a:ea typeface="Calibri"/>
                <a:cs typeface="Segoe UI"/>
              </a:rPr>
              <a:t>transport</a:t>
            </a:r>
            <a:endParaRPr lang="en-US">
              <a:latin typeface="Aptos" panose="020B0004020202020204"/>
              <a:ea typeface="Calibri"/>
              <a:cs typeface="Segoe UI"/>
            </a:endParaRPr>
          </a:p>
          <a:p>
            <a:pPr marL="1657350" lvl="3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latin typeface="Calibri"/>
                <a:ea typeface="Calibri"/>
                <a:cs typeface="Segoe UI"/>
              </a:rPr>
              <a:t>Strengthens cell walls and improves </a:t>
            </a:r>
            <a:r>
              <a:rPr lang="en-US" b="1">
                <a:latin typeface="Calibri"/>
                <a:ea typeface="Calibri"/>
                <a:cs typeface="Segoe UI"/>
              </a:rPr>
              <a:t>stress resistance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63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928FD-3252-6AD3-B755-4FC378479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Nutrients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E519D-E952-A4BC-AAD7-ED0748981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What happens if a plant doesn't have enough nutrients?</a:t>
            </a:r>
          </a:p>
          <a:p>
            <a:pPr lvl="1"/>
            <a:r>
              <a:rPr lang="en-US">
                <a:ea typeface="+mn-lt"/>
                <a:cs typeface="+mn-lt"/>
              </a:rPr>
              <a:t>Plants exhibit different </a:t>
            </a:r>
            <a:r>
              <a:rPr lang="en-US" b="1">
                <a:ea typeface="+mn-lt"/>
                <a:cs typeface="+mn-lt"/>
              </a:rPr>
              <a:t>symptoms </a:t>
            </a:r>
            <a:r>
              <a:rPr lang="en-US">
                <a:ea typeface="+mn-lt"/>
                <a:cs typeface="+mn-lt"/>
              </a:rPr>
              <a:t>depending on the nutrient </a:t>
            </a:r>
            <a:r>
              <a:rPr lang="en-US" b="1">
                <a:ea typeface="+mn-lt"/>
                <a:cs typeface="+mn-lt"/>
              </a:rPr>
              <a:t>deficiency </a:t>
            </a:r>
          </a:p>
          <a:p>
            <a:pPr lvl="1"/>
            <a:r>
              <a:rPr lang="en-US">
                <a:ea typeface="+mn-lt"/>
                <a:cs typeface="+mn-lt"/>
              </a:rPr>
              <a:t>Common symptoms</a:t>
            </a:r>
            <a:endParaRPr lang="en-US" b="1">
              <a:ea typeface="+mn-lt"/>
              <a:cs typeface="+mn-lt"/>
            </a:endParaRPr>
          </a:p>
          <a:p>
            <a:pPr lvl="2"/>
            <a:r>
              <a:rPr lang="en-US" b="1">
                <a:ea typeface="+mn-lt"/>
                <a:cs typeface="+mn-lt"/>
              </a:rPr>
              <a:t>Yellow </a:t>
            </a:r>
            <a:r>
              <a:rPr lang="en-US">
                <a:ea typeface="+mn-lt"/>
                <a:cs typeface="+mn-lt"/>
              </a:rPr>
              <a:t>leaves, </a:t>
            </a:r>
            <a:r>
              <a:rPr lang="en-US" b="1">
                <a:ea typeface="+mn-lt"/>
                <a:cs typeface="+mn-lt"/>
              </a:rPr>
              <a:t>weak </a:t>
            </a:r>
            <a:r>
              <a:rPr lang="en-US">
                <a:ea typeface="+mn-lt"/>
                <a:cs typeface="+mn-lt"/>
              </a:rPr>
              <a:t>stems</a:t>
            </a:r>
            <a:endParaRPr lang="en-US" b="1">
              <a:ea typeface="+mn-lt"/>
              <a:cs typeface="+mn-lt"/>
            </a:endParaRPr>
          </a:p>
          <a:p>
            <a:pPr lvl="2"/>
            <a:r>
              <a:rPr lang="en-US">
                <a:ea typeface="+mn-lt"/>
                <a:cs typeface="+mn-lt"/>
              </a:rPr>
              <a:t>No fruits, poor grain or pod </a:t>
            </a:r>
            <a:r>
              <a:rPr lang="en-US" b="1">
                <a:ea typeface="+mn-lt"/>
                <a:cs typeface="+mn-lt"/>
              </a:rPr>
              <a:t>formation</a:t>
            </a:r>
            <a:endParaRPr lang="en-US" b="1"/>
          </a:p>
          <a:p>
            <a:r>
              <a:rPr lang="en-US"/>
              <a:t>How do farmers add nutrients?</a:t>
            </a:r>
          </a:p>
          <a:p>
            <a:pPr lvl="1"/>
            <a:r>
              <a:rPr lang="en-US"/>
              <a:t>Soil Amendments</a:t>
            </a:r>
          </a:p>
          <a:p>
            <a:pPr lvl="2"/>
            <a:r>
              <a:rPr lang="en-US" b="1"/>
              <a:t>Manure</a:t>
            </a:r>
            <a:r>
              <a:rPr lang="en-US"/>
              <a:t>, compost, </a:t>
            </a:r>
            <a:r>
              <a:rPr lang="en-US" b="1"/>
              <a:t>fertilizers</a:t>
            </a:r>
            <a:r>
              <a:rPr lang="en-US"/>
              <a:t>, lime, sulfur</a:t>
            </a:r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1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3CEE3-113F-A404-F036-5014BC7F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B1E6F-8C30-5BC7-C1C7-0297A545FB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Major Agricultural Crops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9C3-F843-2DDC-7A57-B6CBC3963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 3 Lesson 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62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93B98-E98E-E534-B641-FC2ECE342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67F85-B30C-79F2-E539-BF1082D8B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Each crop has an ideal </a:t>
            </a:r>
            <a:r>
              <a:rPr lang="en-US" b="1">
                <a:ea typeface="+mn-lt"/>
                <a:cs typeface="+mn-lt"/>
              </a:rPr>
              <a:t>temperature range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Seeds won't sprout into plants if it's too </a:t>
            </a:r>
            <a:r>
              <a:rPr lang="en-US" b="1">
                <a:ea typeface="+mn-lt"/>
                <a:cs typeface="+mn-lt"/>
              </a:rPr>
              <a:t>cold</a:t>
            </a:r>
          </a:p>
          <a:p>
            <a:pPr lvl="1"/>
            <a:r>
              <a:rPr lang="en-US">
                <a:ea typeface="+mn-lt"/>
                <a:cs typeface="+mn-lt"/>
              </a:rPr>
              <a:t>Too cold or hot can kill plants</a:t>
            </a:r>
          </a:p>
          <a:p>
            <a:pPr lvl="1"/>
            <a:r>
              <a:rPr lang="en-US" b="1">
                <a:ea typeface="+mn-lt"/>
                <a:cs typeface="+mn-lt"/>
              </a:rPr>
              <a:t>Warm </a:t>
            </a:r>
            <a:r>
              <a:rPr lang="en-US">
                <a:ea typeface="+mn-lt"/>
                <a:cs typeface="+mn-lt"/>
              </a:rPr>
              <a:t>season crops:</a:t>
            </a:r>
            <a:r>
              <a:rPr lang="en-US" b="1">
                <a:ea typeface="+mn-lt"/>
                <a:cs typeface="+mn-lt"/>
              </a:rPr>
              <a:t> 70°F </a:t>
            </a:r>
            <a:r>
              <a:rPr lang="en-US">
                <a:ea typeface="+mn-lt"/>
                <a:cs typeface="+mn-lt"/>
              </a:rPr>
              <a:t>and</a:t>
            </a:r>
            <a:r>
              <a:rPr lang="en-US" b="1">
                <a:ea typeface="+mn-lt"/>
                <a:cs typeface="+mn-lt"/>
              </a:rPr>
              <a:t> 85°F</a:t>
            </a:r>
          </a:p>
          <a:p>
            <a:pPr lvl="1"/>
            <a:r>
              <a:rPr lang="en-US" b="1">
                <a:ea typeface="+mn-lt"/>
                <a:cs typeface="+mn-lt"/>
              </a:rPr>
              <a:t>Cool </a:t>
            </a:r>
            <a:r>
              <a:rPr lang="en-US">
                <a:ea typeface="+mn-lt"/>
                <a:cs typeface="+mn-lt"/>
              </a:rPr>
              <a:t>season crops: 60°F and 75°F</a:t>
            </a:r>
          </a:p>
          <a:p>
            <a:r>
              <a:rPr lang="en-US"/>
              <a:t>All crops have different crop preferences</a:t>
            </a:r>
          </a:p>
          <a:p>
            <a:pPr lvl="1"/>
            <a:r>
              <a:rPr lang="en-US"/>
              <a:t>Wheat = </a:t>
            </a:r>
            <a:r>
              <a:rPr lang="en-US" b="1"/>
              <a:t>cool</a:t>
            </a:r>
          </a:p>
          <a:p>
            <a:pPr lvl="1"/>
            <a:r>
              <a:rPr lang="en-US"/>
              <a:t>Cotton = hot</a:t>
            </a:r>
          </a:p>
          <a:p>
            <a:pPr lvl="1"/>
            <a:r>
              <a:rPr lang="en-US" b="1"/>
              <a:t>Corn </a:t>
            </a:r>
            <a:r>
              <a:rPr lang="en-US"/>
              <a:t>= warm</a:t>
            </a:r>
          </a:p>
          <a:p>
            <a:pPr lvl="1"/>
            <a:r>
              <a:rPr lang="en-US"/>
              <a:t>Tomatoes = hot</a:t>
            </a:r>
          </a:p>
        </p:txBody>
      </p:sp>
    </p:spTree>
    <p:extLst>
      <p:ext uri="{BB962C8B-B14F-4D97-AF65-F5344CB8AC3E}">
        <p14:creationId xmlns:p14="http://schemas.microsoft.com/office/powerpoint/2010/main" val="4287090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9717F-8C5B-2A96-B4F4-51E7C014D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1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B8843-E558-4EB3-DA82-DCB642833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What is crop production? How important are crops to Oklahoma?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Which crops are most grown in Oklahoma?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Why would certain crops thrive in Oklahoma that fail elsewhere?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10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C5095-D79D-94B6-7E3F-A70E664F3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FE117-4A6C-D435-BA99-E235D2A08B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Fruits, Vegetables, and Nuts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DE774-8A77-D616-A128-FDB268079A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 3 Lesson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23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6AB11-6A09-99DF-09DE-8EA79A2A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2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8B5A7-966C-E2D2-FA2F-DB1EE7577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Examine horticultural production in Oklahoma</a:t>
            </a:r>
          </a:p>
          <a:p>
            <a:r>
              <a:rPr lang="en-US" dirty="0"/>
              <a:t>Describe the steps of starting a garden</a:t>
            </a:r>
          </a:p>
          <a:p>
            <a:r>
              <a:rPr lang="en-US" dirty="0"/>
              <a:t>Describe the hardiness zones map and why it is important</a:t>
            </a:r>
          </a:p>
        </p:txBody>
      </p:sp>
    </p:spTree>
    <p:extLst>
      <p:ext uri="{BB962C8B-B14F-4D97-AF65-F5344CB8AC3E}">
        <p14:creationId xmlns:p14="http://schemas.microsoft.com/office/powerpoint/2010/main" val="778686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791E6-57A6-2AF0-2BC0-C497516DC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1859E-ED9A-D09F-7C93-4E0623C5B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7DD45-66FD-4110-0BD4-CE4EDE528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Horticulture</a:t>
            </a:r>
            <a:r>
              <a:rPr lang="en-US">
                <a:ea typeface="+mn-lt"/>
                <a:cs typeface="+mn-lt"/>
              </a:rPr>
              <a:t> is the science of growing:</a:t>
            </a:r>
          </a:p>
          <a:p>
            <a:pPr lvl="1"/>
            <a:r>
              <a:rPr lang="en-US">
                <a:ea typeface="+mn-lt"/>
                <a:cs typeface="+mn-lt"/>
              </a:rPr>
              <a:t>Fruits</a:t>
            </a:r>
          </a:p>
          <a:p>
            <a:pPr lvl="1"/>
            <a:r>
              <a:rPr lang="en-US" b="1">
                <a:ea typeface="+mn-lt"/>
                <a:cs typeface="+mn-lt"/>
              </a:rPr>
              <a:t>Vegetables</a:t>
            </a:r>
          </a:p>
          <a:p>
            <a:pPr lvl="1"/>
            <a:r>
              <a:rPr lang="en-US">
                <a:ea typeface="+mn-lt"/>
                <a:cs typeface="+mn-lt"/>
              </a:rPr>
              <a:t>Ornamental plants</a:t>
            </a:r>
          </a:p>
          <a:p>
            <a:pPr lvl="2"/>
            <a:r>
              <a:rPr lang="en-US">
                <a:ea typeface="+mn-lt"/>
                <a:cs typeface="+mn-lt"/>
              </a:rPr>
              <a:t>Flowers</a:t>
            </a:r>
            <a:endParaRPr lang="en-US"/>
          </a:p>
          <a:p>
            <a:pPr lvl="2"/>
            <a:r>
              <a:rPr lang="en-US">
                <a:ea typeface="+mn-lt"/>
                <a:cs typeface="+mn-lt"/>
              </a:rPr>
              <a:t>Landscape plants like </a:t>
            </a:r>
            <a:r>
              <a:rPr lang="en-US" b="1">
                <a:ea typeface="+mn-lt"/>
                <a:cs typeface="+mn-lt"/>
              </a:rPr>
              <a:t>trees </a:t>
            </a:r>
            <a:r>
              <a:rPr lang="en-US">
                <a:ea typeface="+mn-lt"/>
                <a:cs typeface="+mn-lt"/>
              </a:rPr>
              <a:t>and </a:t>
            </a:r>
            <a:r>
              <a:rPr lang="en-US" b="1">
                <a:ea typeface="+mn-lt"/>
                <a:cs typeface="+mn-lt"/>
              </a:rPr>
              <a:t>shrubs</a:t>
            </a:r>
          </a:p>
          <a:p>
            <a:r>
              <a:rPr lang="en-US">
                <a:ea typeface="+mn-lt"/>
                <a:cs typeface="+mn-lt"/>
              </a:rPr>
              <a:t>Crops are typically cultivated on a </a:t>
            </a:r>
            <a:r>
              <a:rPr lang="en-US" b="1">
                <a:ea typeface="+mn-lt"/>
                <a:cs typeface="+mn-lt"/>
              </a:rPr>
              <a:t>smaller </a:t>
            </a:r>
            <a:r>
              <a:rPr lang="en-US">
                <a:ea typeface="+mn-lt"/>
                <a:cs typeface="+mn-lt"/>
              </a:rPr>
              <a:t>scale than agronomy</a:t>
            </a:r>
            <a:endParaRPr lang="en-US"/>
          </a:p>
          <a:p>
            <a:r>
              <a:rPr lang="en-US"/>
              <a:t>Many horticultural crops require intensive </a:t>
            </a:r>
            <a:r>
              <a:rPr lang="en-US" b="1"/>
              <a:t>cultivation </a:t>
            </a:r>
            <a:r>
              <a:rPr lang="en-US"/>
              <a:t>and </a:t>
            </a:r>
            <a:r>
              <a:rPr lang="en-US" b="1"/>
              <a:t>care</a:t>
            </a:r>
          </a:p>
        </p:txBody>
      </p:sp>
    </p:spTree>
    <p:extLst>
      <p:ext uri="{BB962C8B-B14F-4D97-AF65-F5344CB8AC3E}">
        <p14:creationId xmlns:p14="http://schemas.microsoft.com/office/powerpoint/2010/main" val="2859757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42D25-6517-33E9-3696-06FF1045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A8DFE-D473-EA88-97BC-EB266E37B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Horticulture encompasses a wide variety of </a:t>
            </a:r>
            <a:r>
              <a:rPr lang="en-US" b="1">
                <a:ea typeface="+mn-lt"/>
                <a:cs typeface="+mn-lt"/>
              </a:rPr>
              <a:t>disciplines</a:t>
            </a:r>
          </a:p>
          <a:p>
            <a:pPr lvl="1"/>
            <a:r>
              <a:rPr lang="en-US" b="1">
                <a:ea typeface="+mn-lt"/>
                <a:cs typeface="+mn-lt"/>
              </a:rPr>
              <a:t>Pomology </a:t>
            </a:r>
            <a:r>
              <a:rPr lang="en-US">
                <a:ea typeface="+mn-lt"/>
                <a:cs typeface="+mn-lt"/>
              </a:rPr>
              <a:t>– fruit production</a:t>
            </a:r>
          </a:p>
          <a:p>
            <a:pPr lvl="1"/>
            <a:r>
              <a:rPr lang="en-US">
                <a:ea typeface="+mn-lt"/>
                <a:cs typeface="+mn-lt"/>
              </a:rPr>
              <a:t>Olericulture – </a:t>
            </a:r>
            <a:r>
              <a:rPr lang="en-US" b="1">
                <a:ea typeface="+mn-lt"/>
                <a:cs typeface="+mn-lt"/>
              </a:rPr>
              <a:t>vegetable </a:t>
            </a:r>
            <a:r>
              <a:rPr lang="en-US">
                <a:ea typeface="+mn-lt"/>
                <a:cs typeface="+mn-lt"/>
              </a:rPr>
              <a:t>production</a:t>
            </a:r>
          </a:p>
          <a:p>
            <a:pPr lvl="1"/>
            <a:r>
              <a:rPr lang="en-US">
                <a:ea typeface="+mn-lt"/>
                <a:cs typeface="+mn-lt"/>
              </a:rPr>
              <a:t>Ornamental horticulture – dealing with </a:t>
            </a:r>
            <a:r>
              <a:rPr lang="en-US" b="1">
                <a:ea typeface="+mn-lt"/>
                <a:cs typeface="+mn-lt"/>
              </a:rPr>
              <a:t>ornamental </a:t>
            </a:r>
            <a:r>
              <a:rPr lang="en-US">
                <a:ea typeface="+mn-lt"/>
                <a:cs typeface="+mn-lt"/>
              </a:rPr>
              <a:t>plants</a:t>
            </a:r>
          </a:p>
          <a:p>
            <a:pPr lvl="2"/>
            <a:r>
              <a:rPr lang="en-US" b="1">
                <a:ea typeface="+mn-lt"/>
                <a:cs typeface="+mn-lt"/>
              </a:rPr>
              <a:t>Floriculture </a:t>
            </a:r>
            <a:r>
              <a:rPr lang="en-US">
                <a:ea typeface="+mn-lt"/>
                <a:cs typeface="+mn-lt"/>
              </a:rPr>
              <a:t>– flower and ornamental plant production</a:t>
            </a:r>
          </a:p>
          <a:p>
            <a:pPr lvl="2"/>
            <a:r>
              <a:rPr lang="en-US" b="1">
                <a:ea typeface="+mn-lt"/>
                <a:cs typeface="+mn-lt"/>
              </a:rPr>
              <a:t>Landscape </a:t>
            </a:r>
            <a:r>
              <a:rPr lang="en-US">
                <a:ea typeface="+mn-lt"/>
                <a:cs typeface="+mn-lt"/>
              </a:rPr>
              <a:t>horticulture – design and maintenance of landscapes</a:t>
            </a:r>
            <a:endParaRPr lang="en-US"/>
          </a:p>
          <a:p>
            <a:r>
              <a:rPr lang="en-US"/>
              <a:t>Horticulture also includes </a:t>
            </a:r>
            <a:r>
              <a:rPr lang="en-US" b="1"/>
              <a:t>gardening</a:t>
            </a:r>
            <a:r>
              <a:rPr lang="en-US"/>
              <a:t> on a small scale, like a </a:t>
            </a:r>
            <a:r>
              <a:rPr lang="en-US" b="1"/>
              <a:t>backyard garden</a:t>
            </a:r>
          </a:p>
        </p:txBody>
      </p:sp>
    </p:spTree>
    <p:extLst>
      <p:ext uri="{BB962C8B-B14F-4D97-AF65-F5344CB8AC3E}">
        <p14:creationId xmlns:p14="http://schemas.microsoft.com/office/powerpoint/2010/main" val="2275632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6F73-968D-80EA-9346-5094E4F09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Plants in 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B1ACD-FBB5-B0EC-9497-2D106ECAB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Fruits</a:t>
            </a:r>
          </a:p>
          <a:p>
            <a:pPr lvl="1"/>
            <a:r>
              <a:rPr lang="en-US" dirty="0"/>
              <a:t>Food high in </a:t>
            </a:r>
            <a:r>
              <a:rPr lang="en-US" b="1" dirty="0"/>
              <a:t>vitamins</a:t>
            </a:r>
          </a:p>
          <a:p>
            <a:pPr lvl="1"/>
            <a:r>
              <a:rPr lang="en-US" dirty="0"/>
              <a:t>Apples, strawberries, </a:t>
            </a:r>
            <a:r>
              <a:rPr lang="en-US" b="1" dirty="0"/>
              <a:t>peaches</a:t>
            </a:r>
            <a:endParaRPr lang="en-US" dirty="0"/>
          </a:p>
          <a:p>
            <a:r>
              <a:rPr lang="en-US" b="1" dirty="0"/>
              <a:t>Vegetables</a:t>
            </a:r>
          </a:p>
          <a:p>
            <a:pPr lvl="1"/>
            <a:r>
              <a:rPr lang="en-US" dirty="0"/>
              <a:t>Nutritious food source</a:t>
            </a:r>
          </a:p>
          <a:p>
            <a:pPr lvl="1"/>
            <a:r>
              <a:rPr lang="en-US" b="1" dirty="0"/>
              <a:t>Lettuce</a:t>
            </a:r>
            <a:r>
              <a:rPr lang="en-US" dirty="0"/>
              <a:t>, carrots, tomatoes</a:t>
            </a:r>
          </a:p>
          <a:p>
            <a:r>
              <a:rPr lang="en-US" b="1" dirty="0"/>
              <a:t>Nuts</a:t>
            </a:r>
          </a:p>
          <a:p>
            <a:pPr lvl="1"/>
            <a:r>
              <a:rPr lang="en-US" dirty="0"/>
              <a:t>High in </a:t>
            </a:r>
            <a:r>
              <a:rPr lang="en-US" b="1" dirty="0"/>
              <a:t>protein</a:t>
            </a:r>
            <a:r>
              <a:rPr lang="en-US" dirty="0"/>
              <a:t>, some oil uses</a:t>
            </a:r>
          </a:p>
          <a:p>
            <a:pPr lvl="1"/>
            <a:r>
              <a:rPr lang="en-US" dirty="0"/>
              <a:t>Pecans, almonds, cashews</a:t>
            </a:r>
          </a:p>
        </p:txBody>
      </p:sp>
    </p:spTree>
    <p:extLst>
      <p:ext uri="{BB962C8B-B14F-4D97-AF65-F5344CB8AC3E}">
        <p14:creationId xmlns:p14="http://schemas.microsoft.com/office/powerpoint/2010/main" val="4061376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E3C3B-5A20-03EC-5DB2-6BEF4967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Plants in 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33DA4-11DB-8FCF-3712-B1E078F5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Flowers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Decoration for inside and outside, </a:t>
            </a:r>
            <a:r>
              <a:rPr lang="en-US" b="1">
                <a:ea typeface="+mn-lt"/>
                <a:cs typeface="+mn-lt"/>
              </a:rPr>
              <a:t>pollination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Tulips, marigolds, sunflowers</a:t>
            </a:r>
          </a:p>
          <a:p>
            <a:r>
              <a:rPr lang="en-US" b="1">
                <a:ea typeface="+mn-lt"/>
                <a:cs typeface="+mn-lt"/>
              </a:rPr>
              <a:t>Landscape Plants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Shade, </a:t>
            </a:r>
            <a:r>
              <a:rPr lang="en-US" b="1">
                <a:ea typeface="+mn-lt"/>
                <a:cs typeface="+mn-lt"/>
              </a:rPr>
              <a:t>decoration</a:t>
            </a:r>
            <a:r>
              <a:rPr lang="en-US">
                <a:ea typeface="+mn-lt"/>
                <a:cs typeface="+mn-lt"/>
              </a:rPr>
              <a:t>, erosion control</a:t>
            </a:r>
          </a:p>
          <a:p>
            <a:pPr lvl="1"/>
            <a:r>
              <a:rPr lang="en-US" dirty="0">
                <a:ea typeface="+mn-lt"/>
                <a:cs typeface="+mn-lt"/>
              </a:rPr>
              <a:t>Shrubs, </a:t>
            </a:r>
            <a:r>
              <a:rPr lang="en-US" b="1" dirty="0">
                <a:ea typeface="+mn-lt"/>
                <a:cs typeface="+mn-lt"/>
              </a:rPr>
              <a:t>trees</a:t>
            </a:r>
            <a:r>
              <a:rPr lang="en-US" dirty="0">
                <a:ea typeface="+mn-lt"/>
                <a:cs typeface="+mn-lt"/>
              </a:rPr>
              <a:t>, groundcover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70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992F5-FB9A-D171-1962-050C2C545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Gardening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CA4B4-E445-5BB4-FAA4-406278B61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Gardening </a:t>
            </a:r>
            <a:r>
              <a:rPr lang="en-US">
                <a:ea typeface="+mn-lt"/>
                <a:cs typeface="+mn-lt"/>
              </a:rPr>
              <a:t>is cultivating and caring for plants, typically on a small scale</a:t>
            </a:r>
          </a:p>
          <a:p>
            <a:pPr lvl="1"/>
            <a:r>
              <a:rPr lang="en-US">
                <a:ea typeface="+mn-lt"/>
                <a:cs typeface="+mn-lt"/>
              </a:rPr>
              <a:t>Can include fruits, herbs, vegetables, and flowers</a:t>
            </a:r>
          </a:p>
          <a:p>
            <a:pPr lvl="1"/>
            <a:r>
              <a:rPr lang="en-US">
                <a:ea typeface="+mn-lt"/>
                <a:cs typeface="+mn-lt"/>
              </a:rPr>
              <a:t>Can include areas like a backyard, porch, or even a windowsill</a:t>
            </a:r>
          </a:p>
          <a:p>
            <a:pPr lvl="2"/>
            <a:r>
              <a:rPr lang="en-US">
                <a:ea typeface="+mn-lt"/>
                <a:cs typeface="+mn-lt"/>
              </a:rPr>
              <a:t>If you have access to an area like this, you can be a gardener</a:t>
            </a:r>
            <a:endParaRPr lang="en-US" b="1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Gardening is a potential SAE that doesn't require a lot of money</a:t>
            </a:r>
          </a:p>
          <a:p>
            <a:pPr lvl="1"/>
            <a:r>
              <a:rPr lang="en-US">
                <a:ea typeface="+mn-lt"/>
                <a:cs typeface="+mn-lt"/>
              </a:rPr>
              <a:t>Gardening teaches about responsibility, patience, and hard work</a:t>
            </a:r>
          </a:p>
          <a:p>
            <a:pPr lvl="1"/>
            <a:r>
              <a:rPr lang="en-US">
                <a:ea typeface="+mn-lt"/>
                <a:cs typeface="+mn-lt"/>
              </a:rPr>
              <a:t>Could grow your own food or even sell it</a:t>
            </a:r>
          </a:p>
        </p:txBody>
      </p:sp>
    </p:spTree>
    <p:extLst>
      <p:ext uri="{BB962C8B-B14F-4D97-AF65-F5344CB8AC3E}">
        <p14:creationId xmlns:p14="http://schemas.microsoft.com/office/powerpoint/2010/main" val="4246793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2C9A-C4BE-A240-3EDC-CA543A6B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Planning Your Garden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2AB61-C6E8-418F-7E4A-0B3BAF275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Important considerations when planning a garden</a:t>
            </a:r>
          </a:p>
          <a:p>
            <a:pPr lvl="1"/>
            <a:r>
              <a:rPr lang="en-US">
                <a:ea typeface="+mn-lt"/>
                <a:cs typeface="+mn-lt"/>
              </a:rPr>
              <a:t>Knowing </a:t>
            </a:r>
            <a:r>
              <a:rPr lang="en-US" b="1">
                <a:ea typeface="+mn-lt"/>
                <a:cs typeface="+mn-lt"/>
              </a:rPr>
              <a:t>where</a:t>
            </a:r>
            <a:r>
              <a:rPr lang="en-US">
                <a:ea typeface="+mn-lt"/>
                <a:cs typeface="+mn-lt"/>
              </a:rPr>
              <a:t> your garden will be</a:t>
            </a:r>
          </a:p>
          <a:p>
            <a:pPr lvl="2"/>
            <a:r>
              <a:rPr lang="en-US">
                <a:ea typeface="+mn-lt"/>
                <a:cs typeface="+mn-lt"/>
              </a:rPr>
              <a:t>Raised bed, container, directly in the ground</a:t>
            </a:r>
            <a:endParaRPr lang="en-US"/>
          </a:p>
          <a:p>
            <a:pPr lvl="1"/>
            <a:r>
              <a:rPr lang="en-US"/>
              <a:t>Knowing </a:t>
            </a:r>
            <a:r>
              <a:rPr lang="en-US" b="1"/>
              <a:t>what</a:t>
            </a:r>
            <a:r>
              <a:rPr lang="en-US"/>
              <a:t> you will grow</a:t>
            </a:r>
          </a:p>
          <a:p>
            <a:pPr lvl="2"/>
            <a:r>
              <a:rPr lang="en-US"/>
              <a:t>Vegetables, flowers, plants</a:t>
            </a:r>
          </a:p>
          <a:p>
            <a:pPr lvl="1"/>
            <a:r>
              <a:rPr lang="en-US"/>
              <a:t>Knowing how much </a:t>
            </a:r>
            <a:r>
              <a:rPr lang="en-US" b="1"/>
              <a:t>space</a:t>
            </a:r>
            <a:r>
              <a:rPr lang="en-US"/>
              <a:t> your plants will need</a:t>
            </a:r>
          </a:p>
          <a:p>
            <a:pPr lvl="1"/>
            <a:r>
              <a:rPr lang="en-US"/>
              <a:t>Knowing the sun and nutrition </a:t>
            </a:r>
            <a:r>
              <a:rPr lang="en-US" b="1"/>
              <a:t>requirements</a:t>
            </a: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23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B2560-4243-D905-3B65-54F1553F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1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0BAC6-3B89-A36F-0BE6-00911178D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List and describe common crops in Oklahoma</a:t>
            </a:r>
          </a:p>
          <a:p>
            <a:r>
              <a:rPr lang="en-US" dirty="0"/>
              <a:t>Explain the important conditions needed to produce crops</a:t>
            </a:r>
          </a:p>
          <a:p>
            <a:r>
              <a:rPr lang="en-US" dirty="0"/>
              <a:t>Predict crop health when growing conditions don't align with what a crop needs</a:t>
            </a:r>
          </a:p>
        </p:txBody>
      </p:sp>
    </p:spTree>
    <p:extLst>
      <p:ext uri="{BB962C8B-B14F-4D97-AF65-F5344CB8AC3E}">
        <p14:creationId xmlns:p14="http://schemas.microsoft.com/office/powerpoint/2010/main" val="36662149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1EF11-83F0-8A6E-94AA-652A4151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 Garden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737BE-6E90-D9BC-635F-3299B866D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Step 1: Picking a </a:t>
            </a:r>
            <a:r>
              <a:rPr lang="en-US" b="1">
                <a:latin typeface="Calibri"/>
                <a:ea typeface="Calibri"/>
                <a:cs typeface="Calibri"/>
              </a:rPr>
              <a:t>Location</a:t>
            </a:r>
            <a:endParaRPr lang="en-US"/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Most horticultural plants like vegetables require </a:t>
            </a:r>
            <a:r>
              <a:rPr lang="en-US" sz="2000" b="1">
                <a:latin typeface="Calibri"/>
                <a:ea typeface="Calibri"/>
                <a:cs typeface="Calibri"/>
              </a:rPr>
              <a:t>6+</a:t>
            </a:r>
            <a:r>
              <a:rPr lang="en-US" sz="2000">
                <a:latin typeface="Calibri"/>
                <a:ea typeface="Calibri"/>
                <a:cs typeface="Calibri"/>
              </a:rPr>
              <a:t> hours of </a:t>
            </a:r>
            <a:r>
              <a:rPr lang="en-US" sz="2000" b="1">
                <a:latin typeface="Calibri"/>
                <a:ea typeface="Calibri"/>
                <a:cs typeface="Calibri"/>
              </a:rPr>
              <a:t>sunlight</a:t>
            </a:r>
            <a:r>
              <a:rPr lang="en-US" sz="2000">
                <a:latin typeface="Calibri"/>
                <a:ea typeface="Calibri"/>
                <a:cs typeface="Calibri"/>
              </a:rPr>
              <a:t> per day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Must have good </a:t>
            </a:r>
            <a:r>
              <a:rPr lang="en-US" sz="2000" b="1">
                <a:latin typeface="Calibri"/>
                <a:ea typeface="Calibri"/>
                <a:cs typeface="Calibri"/>
              </a:rPr>
              <a:t>drainage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Location should be near a</a:t>
            </a:r>
            <a:r>
              <a:rPr lang="en-US" sz="2000" b="1">
                <a:latin typeface="Calibri"/>
                <a:ea typeface="Calibri"/>
                <a:cs typeface="Calibri"/>
              </a:rPr>
              <a:t> water source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Be </a:t>
            </a:r>
            <a:r>
              <a:rPr lang="en-US" sz="2000" b="1">
                <a:latin typeface="Calibri"/>
                <a:ea typeface="Calibri"/>
                <a:cs typeface="Calibri"/>
              </a:rPr>
              <a:t>flexible</a:t>
            </a:r>
            <a:r>
              <a:rPr lang="en-US" sz="2000">
                <a:latin typeface="Calibri"/>
                <a:ea typeface="Calibri"/>
                <a:cs typeface="Calibri"/>
              </a:rPr>
              <a:t>; Raised beds or containers work too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Step 2: Deciding on </a:t>
            </a:r>
            <a:r>
              <a:rPr lang="en-US" b="1">
                <a:latin typeface="Calibri"/>
                <a:ea typeface="Calibri"/>
                <a:cs typeface="Calibri"/>
              </a:rPr>
              <a:t>what </a:t>
            </a:r>
            <a:r>
              <a:rPr lang="en-US">
                <a:latin typeface="Calibri"/>
                <a:ea typeface="Calibri"/>
                <a:cs typeface="Calibri"/>
              </a:rPr>
              <a:t>to grow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If you're a first-time gardener, start with something </a:t>
            </a:r>
            <a:r>
              <a:rPr lang="en-US" sz="2000" b="1">
                <a:latin typeface="Calibri"/>
                <a:ea typeface="Calibri"/>
                <a:cs typeface="Calibri"/>
              </a:rPr>
              <a:t>easy </a:t>
            </a:r>
            <a:r>
              <a:rPr lang="en-US" sz="2000">
                <a:latin typeface="Calibri"/>
                <a:ea typeface="Calibri"/>
                <a:cs typeface="Calibri"/>
              </a:rPr>
              <a:t>like </a:t>
            </a:r>
            <a:r>
              <a:rPr lang="en-US" sz="2000" b="1">
                <a:latin typeface="Calibri"/>
                <a:ea typeface="Calibri"/>
                <a:cs typeface="Calibri"/>
              </a:rPr>
              <a:t>tomatoes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Have a </a:t>
            </a:r>
            <a:r>
              <a:rPr lang="en-US" sz="2000" b="1">
                <a:latin typeface="Calibri"/>
                <a:ea typeface="Calibri"/>
                <a:cs typeface="Calibri"/>
              </a:rPr>
              <a:t>plan </a:t>
            </a:r>
            <a:r>
              <a:rPr lang="en-US" sz="2000">
                <a:latin typeface="Calibri"/>
                <a:ea typeface="Calibri"/>
                <a:cs typeface="Calibri"/>
              </a:rPr>
              <a:t>for your plants – selling, eating them, giving them away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Know your hardiness zone – some plants do better in our climate than other plants do</a:t>
            </a:r>
          </a:p>
          <a:p>
            <a:endParaRPr lang="en-US" sz="1100">
              <a:latin typeface="Calibri"/>
              <a:ea typeface="Calibri"/>
              <a:cs typeface="Calibri"/>
            </a:endParaRPr>
          </a:p>
          <a:p>
            <a:endParaRPr lang="en-US" sz="1100">
              <a:latin typeface="Calibri"/>
              <a:ea typeface="Calibri"/>
              <a:cs typeface="Calibri"/>
            </a:endParaRPr>
          </a:p>
          <a:p>
            <a:endParaRPr lang="en-US">
              <a:solidFill>
                <a:srgbClr val="000000"/>
              </a:solidFill>
              <a:latin typeface="Aptos"/>
              <a:ea typeface="Calibri"/>
              <a:cs typeface="Calibri"/>
            </a:endParaRPr>
          </a:p>
          <a:p>
            <a:endParaRPr lang="en-US"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9318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AC1BE-FC36-EC0B-019E-A0B31D6EB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 Garden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F0BB-4D92-D1C5-EF3F-787248F4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Step 3: Making a </a:t>
            </a:r>
            <a:r>
              <a:rPr lang="en-US" b="1">
                <a:ea typeface="+mn-lt"/>
                <a:cs typeface="+mn-lt"/>
              </a:rPr>
              <a:t>Garden Plan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Group plants together based on </a:t>
            </a:r>
            <a:r>
              <a:rPr lang="en-US" b="1">
                <a:ea typeface="+mn-lt"/>
                <a:cs typeface="+mn-lt"/>
              </a:rPr>
              <a:t>needs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Leave </a:t>
            </a:r>
            <a:r>
              <a:rPr lang="en-US" b="1">
                <a:ea typeface="+mn-lt"/>
                <a:cs typeface="+mn-lt"/>
              </a:rPr>
              <a:t>space </a:t>
            </a:r>
            <a:r>
              <a:rPr lang="en-US">
                <a:ea typeface="+mn-lt"/>
                <a:cs typeface="+mn-lt"/>
              </a:rPr>
              <a:t>to walk through and water or weed</a:t>
            </a:r>
          </a:p>
          <a:p>
            <a:pPr lvl="1"/>
            <a:r>
              <a:rPr lang="en-US">
                <a:ea typeface="+mn-lt"/>
                <a:cs typeface="+mn-lt"/>
              </a:rPr>
              <a:t>Draw a map of your garden plan</a:t>
            </a:r>
          </a:p>
          <a:p>
            <a:pPr lvl="2"/>
            <a:r>
              <a:rPr lang="en-US">
                <a:ea typeface="+mn-lt"/>
                <a:cs typeface="+mn-lt"/>
              </a:rPr>
              <a:t>Use </a:t>
            </a:r>
            <a:r>
              <a:rPr lang="en-US" b="1">
                <a:ea typeface="+mn-lt"/>
                <a:cs typeface="+mn-lt"/>
              </a:rPr>
              <a:t>rows </a:t>
            </a:r>
            <a:r>
              <a:rPr lang="en-US">
                <a:ea typeface="+mn-lt"/>
                <a:cs typeface="+mn-lt"/>
              </a:rPr>
              <a:t>or </a:t>
            </a:r>
            <a:r>
              <a:rPr lang="en-US" b="1">
                <a:ea typeface="+mn-lt"/>
                <a:cs typeface="+mn-lt"/>
              </a:rPr>
              <a:t>blocks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Step 4: Preparing the </a:t>
            </a:r>
            <a:r>
              <a:rPr lang="en-US" b="1">
                <a:ea typeface="+mn-lt"/>
                <a:cs typeface="+mn-lt"/>
              </a:rPr>
              <a:t>soil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Sometimes, you will need to </a:t>
            </a:r>
            <a:r>
              <a:rPr lang="en-US" b="1">
                <a:ea typeface="+mn-lt"/>
                <a:cs typeface="+mn-lt"/>
              </a:rPr>
              <a:t>till </a:t>
            </a:r>
            <a:r>
              <a:rPr lang="en-US">
                <a:ea typeface="+mn-lt"/>
                <a:cs typeface="+mn-lt"/>
              </a:rPr>
              <a:t>your garden </a:t>
            </a:r>
          </a:p>
          <a:p>
            <a:pPr lvl="2"/>
            <a:r>
              <a:rPr lang="en-US">
                <a:ea typeface="+mn-lt"/>
                <a:cs typeface="+mn-lt"/>
              </a:rPr>
              <a:t>This breaks up soil, helps with weed management and prepares it for cultivation</a:t>
            </a:r>
          </a:p>
          <a:p>
            <a:pPr lvl="2"/>
            <a:r>
              <a:rPr lang="en-US">
                <a:ea typeface="+mn-lt"/>
                <a:cs typeface="+mn-lt"/>
              </a:rPr>
              <a:t>Can have negative consequences like </a:t>
            </a:r>
            <a:r>
              <a:rPr lang="en-US" b="1">
                <a:ea typeface="+mn-lt"/>
                <a:cs typeface="+mn-lt"/>
              </a:rPr>
              <a:t>erosion </a:t>
            </a:r>
            <a:r>
              <a:rPr lang="en-US">
                <a:ea typeface="+mn-lt"/>
                <a:cs typeface="+mn-lt"/>
              </a:rPr>
              <a:t>as well</a:t>
            </a:r>
          </a:p>
          <a:p>
            <a:pPr lvl="1"/>
            <a:r>
              <a:rPr lang="en-US">
                <a:ea typeface="+mn-lt"/>
                <a:cs typeface="+mn-lt"/>
              </a:rPr>
              <a:t>Test your </a:t>
            </a:r>
            <a:r>
              <a:rPr lang="en-US" b="1">
                <a:ea typeface="+mn-lt"/>
                <a:cs typeface="+mn-lt"/>
              </a:rPr>
              <a:t>soil </a:t>
            </a:r>
            <a:r>
              <a:rPr lang="en-US">
                <a:ea typeface="+mn-lt"/>
                <a:cs typeface="+mn-lt"/>
              </a:rPr>
              <a:t>or use compost</a:t>
            </a:r>
          </a:p>
          <a:p>
            <a:pPr lvl="1"/>
            <a:r>
              <a:rPr lang="en-US">
                <a:ea typeface="+mn-lt"/>
                <a:cs typeface="+mn-lt"/>
              </a:rPr>
              <a:t>Break up </a:t>
            </a:r>
            <a:r>
              <a:rPr lang="en-US" b="1">
                <a:ea typeface="+mn-lt"/>
                <a:cs typeface="+mn-lt"/>
              </a:rPr>
              <a:t>clumps </a:t>
            </a:r>
            <a:r>
              <a:rPr lang="en-US">
                <a:ea typeface="+mn-lt"/>
                <a:cs typeface="+mn-lt"/>
              </a:rPr>
              <a:t>and remove </a:t>
            </a:r>
            <a:r>
              <a:rPr lang="en-US" b="1">
                <a:ea typeface="+mn-lt"/>
                <a:cs typeface="+mn-lt"/>
              </a:rPr>
              <a:t>rocks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Mix in </a:t>
            </a:r>
            <a:r>
              <a:rPr lang="en-US" b="1">
                <a:ea typeface="+mn-lt"/>
                <a:cs typeface="+mn-lt"/>
              </a:rPr>
              <a:t>organic matter</a:t>
            </a:r>
            <a:r>
              <a:rPr lang="en-US">
                <a:ea typeface="+mn-lt"/>
                <a:cs typeface="+mn-lt"/>
              </a:rPr>
              <a:t> for nutrients</a:t>
            </a:r>
            <a:endParaRPr lang="en-US"/>
          </a:p>
          <a:p>
            <a:pPr lvl="2"/>
            <a:endParaRPr lang="en-US" b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31219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F5228-459E-0094-8BD5-43A0E8DA3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 Garden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A4723-0F0F-48F4-7D1C-CA2D7BB66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Step 5: Planting Your Seeds or Seedlings</a:t>
            </a:r>
            <a:endParaRPr lang="en-US"/>
          </a:p>
          <a:p>
            <a:pPr lvl="1"/>
            <a:r>
              <a:rPr lang="en-US" sz="2000">
                <a:ea typeface="+mn-lt"/>
                <a:cs typeface="+mn-lt"/>
              </a:rPr>
              <a:t>Directions on the back of a </a:t>
            </a:r>
            <a:r>
              <a:rPr lang="en-US" sz="2000" b="1">
                <a:ea typeface="+mn-lt"/>
                <a:cs typeface="+mn-lt"/>
              </a:rPr>
              <a:t>seed packet </a:t>
            </a:r>
            <a:r>
              <a:rPr lang="en-US" sz="2000">
                <a:ea typeface="+mn-lt"/>
                <a:cs typeface="+mn-lt"/>
              </a:rPr>
              <a:t>tell you all important information</a:t>
            </a:r>
          </a:p>
          <a:p>
            <a:pPr lvl="2"/>
            <a:r>
              <a:rPr lang="en-US" b="1">
                <a:ea typeface="+mn-lt"/>
                <a:cs typeface="+mn-lt"/>
              </a:rPr>
              <a:t>When </a:t>
            </a:r>
            <a:r>
              <a:rPr lang="en-US">
                <a:ea typeface="+mn-lt"/>
                <a:cs typeface="+mn-lt"/>
              </a:rPr>
              <a:t>to plant, how </a:t>
            </a:r>
            <a:r>
              <a:rPr lang="en-US" b="1">
                <a:ea typeface="+mn-lt"/>
                <a:cs typeface="+mn-lt"/>
              </a:rPr>
              <a:t>deep </a:t>
            </a:r>
            <a:r>
              <a:rPr lang="en-US">
                <a:ea typeface="+mn-lt"/>
                <a:cs typeface="+mn-lt"/>
              </a:rPr>
              <a:t>to plant, </a:t>
            </a:r>
            <a:r>
              <a:rPr lang="en-US" b="1">
                <a:ea typeface="+mn-lt"/>
                <a:cs typeface="+mn-lt"/>
              </a:rPr>
              <a:t>spacing</a:t>
            </a:r>
            <a:endParaRPr lang="en-US" b="1"/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Water in </a:t>
            </a:r>
            <a:r>
              <a:rPr lang="en-US" sz="2000" b="1">
                <a:latin typeface="Calibri"/>
                <a:ea typeface="Calibri"/>
                <a:cs typeface="Calibri"/>
              </a:rPr>
              <a:t>gently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Steo 6: Caring for Your Plants</a:t>
            </a:r>
          </a:p>
          <a:p>
            <a:pPr lvl="1"/>
            <a:r>
              <a:rPr lang="en-US" sz="2000" b="1">
                <a:latin typeface="Calibri"/>
                <a:ea typeface="Calibri"/>
                <a:cs typeface="Calibri"/>
              </a:rPr>
              <a:t>Water regularly</a:t>
            </a:r>
            <a:r>
              <a:rPr lang="en-US" sz="2000">
                <a:latin typeface="Calibri"/>
                <a:ea typeface="Calibri"/>
                <a:cs typeface="Calibri"/>
              </a:rPr>
              <a:t> (usually early morning)</a:t>
            </a:r>
          </a:p>
          <a:p>
            <a:pPr lvl="1"/>
            <a:r>
              <a:rPr lang="en-US" sz="2000" b="1">
                <a:latin typeface="Calibri"/>
                <a:ea typeface="Calibri"/>
                <a:cs typeface="Calibri"/>
              </a:rPr>
              <a:t>Pull weeds</a:t>
            </a:r>
            <a:r>
              <a:rPr lang="en-US" sz="2000">
                <a:latin typeface="Calibri"/>
                <a:ea typeface="Calibri"/>
                <a:cs typeface="Calibri"/>
              </a:rPr>
              <a:t> often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Watch for </a:t>
            </a:r>
            <a:r>
              <a:rPr lang="en-US" sz="2000" b="1">
                <a:latin typeface="Calibri"/>
                <a:ea typeface="Calibri"/>
                <a:cs typeface="Calibri"/>
              </a:rPr>
              <a:t>pests</a:t>
            </a:r>
            <a:r>
              <a:rPr lang="en-US" sz="2000">
                <a:latin typeface="Calibri"/>
                <a:ea typeface="Calibri"/>
                <a:cs typeface="Calibri"/>
              </a:rPr>
              <a:t> or plant diseases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Pick your vegetables when </a:t>
            </a:r>
            <a:r>
              <a:rPr lang="en-US" sz="2000" b="1">
                <a:latin typeface="Calibri"/>
                <a:ea typeface="Calibri"/>
                <a:cs typeface="Calibri"/>
              </a:rPr>
              <a:t>ripe</a:t>
            </a:r>
            <a:endParaRPr lang="en-US" sz="20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86883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ACA29-BB71-41E2-78F9-44E7A7C7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for Beginner Gardeners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D525F-2E3F-200A-225D-CAF6863D7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Start </a:t>
            </a:r>
            <a:r>
              <a:rPr lang="en-US" b="1">
                <a:latin typeface="Calibri"/>
                <a:ea typeface="Calibri"/>
                <a:cs typeface="Calibri"/>
              </a:rPr>
              <a:t>small</a:t>
            </a:r>
            <a:r>
              <a:rPr lang="en-US">
                <a:latin typeface="Calibri"/>
                <a:ea typeface="Calibri"/>
                <a:cs typeface="Calibri"/>
              </a:rPr>
              <a:t> (one raised bed or 3–5 containers)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Use </a:t>
            </a:r>
            <a:r>
              <a:rPr lang="en-US" b="1">
                <a:latin typeface="Calibri"/>
                <a:ea typeface="Calibri"/>
                <a:cs typeface="Calibri"/>
              </a:rPr>
              <a:t>mulch</a:t>
            </a:r>
            <a:r>
              <a:rPr lang="en-US">
                <a:latin typeface="Calibri"/>
                <a:ea typeface="Calibri"/>
                <a:cs typeface="Calibri"/>
              </a:rPr>
              <a:t> to keep weeds down and soil moist</a:t>
            </a:r>
          </a:p>
          <a:p>
            <a:r>
              <a:rPr lang="en-US" b="1">
                <a:latin typeface="Calibri"/>
                <a:ea typeface="Calibri"/>
                <a:cs typeface="Calibri"/>
              </a:rPr>
              <a:t>Label </a:t>
            </a:r>
            <a:r>
              <a:rPr lang="en-US">
                <a:latin typeface="Calibri"/>
                <a:ea typeface="Calibri"/>
                <a:cs typeface="Calibri"/>
              </a:rPr>
              <a:t>your plants and take notes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Learn from your </a:t>
            </a:r>
            <a:r>
              <a:rPr lang="en-US" b="1">
                <a:latin typeface="Calibri"/>
                <a:ea typeface="Calibri"/>
                <a:cs typeface="Calibri"/>
              </a:rPr>
              <a:t>mistakes</a:t>
            </a:r>
          </a:p>
          <a:p>
            <a:pPr lvl="1"/>
            <a:r>
              <a:rPr lang="en-US" sz="1800">
                <a:latin typeface="Calibri"/>
                <a:ea typeface="Calibri"/>
                <a:cs typeface="Calibri"/>
              </a:rPr>
              <a:t>Just because you don't do it right the first time, doesn't mean shouldn't try again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Try a </a:t>
            </a:r>
            <a:r>
              <a:rPr lang="en-US" b="1">
                <a:latin typeface="Calibri"/>
                <a:ea typeface="Calibri"/>
                <a:cs typeface="Calibri"/>
              </a:rPr>
              <a:t>class </a:t>
            </a:r>
            <a:r>
              <a:rPr lang="en-US">
                <a:latin typeface="Calibri"/>
                <a:ea typeface="Calibri"/>
                <a:cs typeface="Calibri"/>
              </a:rPr>
              <a:t>or</a:t>
            </a:r>
            <a:r>
              <a:rPr lang="en-US" b="1">
                <a:latin typeface="Calibri"/>
                <a:ea typeface="Calibri"/>
                <a:cs typeface="Calibri"/>
              </a:rPr>
              <a:t> community </a:t>
            </a:r>
            <a:r>
              <a:rPr lang="en-US">
                <a:latin typeface="Calibri"/>
                <a:ea typeface="Calibri"/>
                <a:cs typeface="Calibri"/>
              </a:rPr>
              <a:t>garden to learn more</a:t>
            </a:r>
            <a:endParaRPr lang="en-US"/>
          </a:p>
          <a:p>
            <a:r>
              <a:rPr lang="en-US">
                <a:latin typeface="Calibri"/>
                <a:ea typeface="Calibri"/>
                <a:cs typeface="Calibri"/>
              </a:rPr>
              <a:t>Be </a:t>
            </a:r>
            <a:r>
              <a:rPr lang="en-US" b="1">
                <a:latin typeface="Calibri"/>
                <a:ea typeface="Calibri"/>
                <a:cs typeface="Calibri"/>
              </a:rPr>
              <a:t>patient</a:t>
            </a:r>
            <a:r>
              <a:rPr lang="en-US">
                <a:latin typeface="Calibri"/>
                <a:ea typeface="Calibri"/>
                <a:cs typeface="Calibri"/>
              </a:rPr>
              <a:t>—gardening takes time and care</a:t>
            </a:r>
          </a:p>
          <a:p>
            <a:pPr lvl="1"/>
            <a:r>
              <a:rPr lang="en-US" sz="1800">
                <a:latin typeface="Calibri"/>
                <a:ea typeface="Calibri"/>
                <a:cs typeface="Calibri"/>
              </a:rPr>
              <a:t>Take pictures of your garden, that helps remind you how much of a difference a week can make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180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EAB50-AA1F-AAEB-8131-3CC0C3552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1233-7378-8157-AADD-49BCE551B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is Everything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14519-2C92-2840-D7E2-CFBC3149A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Plant species grow best with different </a:t>
            </a:r>
            <a:r>
              <a:rPr lang="en-US" b="1">
                <a:ea typeface="+mn-lt"/>
                <a:cs typeface="+mn-lt"/>
              </a:rPr>
              <a:t>temperatures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b="1">
                <a:ea typeface="+mn-lt"/>
                <a:cs typeface="+mn-lt"/>
              </a:rPr>
              <a:t>Cool season </a:t>
            </a:r>
            <a:r>
              <a:rPr lang="en-US">
                <a:ea typeface="+mn-lt"/>
                <a:cs typeface="+mn-lt"/>
              </a:rPr>
              <a:t>plants - grow best in cooler temperatures</a:t>
            </a:r>
          </a:p>
          <a:p>
            <a:pPr lvl="2"/>
            <a:r>
              <a:rPr lang="en-US">
                <a:ea typeface="+mn-lt"/>
                <a:cs typeface="+mn-lt"/>
              </a:rPr>
              <a:t>Can sometimes harvest in spring and fall</a:t>
            </a:r>
          </a:p>
          <a:p>
            <a:pPr lvl="2"/>
            <a:r>
              <a:rPr lang="en-US">
                <a:ea typeface="+mn-lt"/>
                <a:cs typeface="+mn-lt"/>
              </a:rPr>
              <a:t>Carrots, peas, broccoli, radish, lettuce</a:t>
            </a:r>
          </a:p>
          <a:p>
            <a:pPr lvl="1"/>
            <a:r>
              <a:rPr lang="en-US" b="1">
                <a:ea typeface="+mn-lt"/>
                <a:cs typeface="+mn-lt"/>
              </a:rPr>
              <a:t>Warm season </a:t>
            </a:r>
            <a:r>
              <a:rPr lang="en-US">
                <a:ea typeface="+mn-lt"/>
                <a:cs typeface="+mn-lt"/>
              </a:rPr>
              <a:t>plants – grow best in warmer soil and more sunlight</a:t>
            </a:r>
            <a:endParaRPr lang="en-US"/>
          </a:p>
          <a:p>
            <a:pPr lvl="2"/>
            <a:r>
              <a:rPr lang="en-US">
                <a:latin typeface="Aptos"/>
                <a:ea typeface="Calibri"/>
                <a:cs typeface="Calibri"/>
              </a:rPr>
              <a:t>Typically harvest in summer or early fall</a:t>
            </a:r>
          </a:p>
          <a:p>
            <a:pPr lvl="2"/>
            <a:r>
              <a:rPr lang="en-US">
                <a:latin typeface="Aptos"/>
                <a:ea typeface="Calibri"/>
                <a:cs typeface="Calibri"/>
              </a:rPr>
              <a:t>Tomatoes, peppers, squash, corn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Timing</a:t>
            </a:r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Too early – </a:t>
            </a:r>
            <a:r>
              <a:rPr lang="en-US" b="1">
                <a:latin typeface="Calibri"/>
                <a:ea typeface="Calibri"/>
                <a:cs typeface="Calibri"/>
              </a:rPr>
              <a:t>frost </a:t>
            </a:r>
            <a:r>
              <a:rPr lang="en-US">
                <a:latin typeface="Calibri"/>
                <a:ea typeface="Calibri"/>
                <a:cs typeface="Calibri"/>
              </a:rPr>
              <a:t>might kill them</a:t>
            </a:r>
          </a:p>
          <a:p>
            <a:pPr lvl="1"/>
            <a:r>
              <a:rPr lang="en-US">
                <a:latin typeface="Calibri"/>
                <a:ea typeface="Calibri"/>
                <a:cs typeface="Calibri"/>
              </a:rPr>
              <a:t>Too late – heat or drought might </a:t>
            </a:r>
            <a:r>
              <a:rPr lang="en-US" b="1">
                <a:latin typeface="Calibri"/>
                <a:ea typeface="Calibri"/>
                <a:cs typeface="Calibri"/>
              </a:rPr>
              <a:t>stop </a:t>
            </a:r>
            <a:r>
              <a:rPr lang="en-US">
                <a:latin typeface="Calibri"/>
                <a:ea typeface="Calibri"/>
                <a:cs typeface="Calibri"/>
              </a:rPr>
              <a:t>them from </a:t>
            </a:r>
            <a:r>
              <a:rPr lang="en-US" b="1">
                <a:latin typeface="Calibri"/>
                <a:ea typeface="Calibri"/>
                <a:cs typeface="Calibri"/>
              </a:rPr>
              <a:t>growing</a:t>
            </a:r>
          </a:p>
          <a:p>
            <a:endParaRPr lang="en-US">
              <a:latin typeface="Calibri"/>
              <a:ea typeface="Calibri"/>
              <a:cs typeface="Calibri"/>
            </a:endParaRPr>
          </a:p>
          <a:p>
            <a:endParaRPr lang="en-US" b="1">
              <a:latin typeface="Calibri"/>
              <a:ea typeface="Calibri"/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84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E383B-2F89-DAB9-6B70-8D488482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Oklahoma Fruits, Veggies, and Nuts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D3B5-7539-3BEE-569B-F972E3171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>
                <a:ea typeface="+mn-lt"/>
                <a:cs typeface="+mn-lt"/>
              </a:rPr>
              <a:t>Vegetables: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Tomatoes</a:t>
            </a:r>
          </a:p>
          <a:p>
            <a:pPr lvl="1"/>
            <a:r>
              <a:rPr lang="en-US">
                <a:ea typeface="+mn-lt"/>
                <a:cs typeface="+mn-lt"/>
              </a:rPr>
              <a:t>Peppers</a:t>
            </a:r>
          </a:p>
          <a:p>
            <a:pPr lvl="1"/>
            <a:r>
              <a:rPr lang="en-US">
                <a:ea typeface="+mn-lt"/>
                <a:cs typeface="+mn-lt"/>
              </a:rPr>
              <a:t>Lettuce</a:t>
            </a:r>
          </a:p>
          <a:p>
            <a:pPr lvl="1"/>
            <a:r>
              <a:rPr lang="en-US">
                <a:ea typeface="+mn-lt"/>
                <a:cs typeface="+mn-lt"/>
              </a:rPr>
              <a:t>Squash</a:t>
            </a:r>
          </a:p>
          <a:p>
            <a:r>
              <a:rPr lang="en-US" b="1">
                <a:ea typeface="+mn-lt"/>
                <a:cs typeface="+mn-lt"/>
              </a:rPr>
              <a:t>Fruits: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Strawberries</a:t>
            </a:r>
          </a:p>
          <a:p>
            <a:pPr lvl="1"/>
            <a:r>
              <a:rPr lang="en-US">
                <a:ea typeface="+mn-lt"/>
                <a:cs typeface="+mn-lt"/>
              </a:rPr>
              <a:t>Apples</a:t>
            </a:r>
          </a:p>
          <a:p>
            <a:pPr lvl="1"/>
            <a:r>
              <a:rPr lang="en-US">
                <a:ea typeface="+mn-lt"/>
                <a:cs typeface="+mn-lt"/>
              </a:rPr>
              <a:t>Peaches</a:t>
            </a:r>
          </a:p>
          <a:p>
            <a:r>
              <a:rPr lang="en-US" b="1">
                <a:ea typeface="+mn-lt"/>
                <a:cs typeface="+mn-lt"/>
              </a:rPr>
              <a:t>Nuts: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Pecans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584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B5084-EFE2-B2FD-1C18-CD0E9E56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Hardiness Zones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ECE70-F834-2E84-2EB8-49A67CFEA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>
                <a:latin typeface="Calibri"/>
                <a:ea typeface="Calibri"/>
                <a:cs typeface="Calibri"/>
              </a:rPr>
              <a:t>Hardiness Zones</a:t>
            </a:r>
            <a:r>
              <a:rPr lang="en-US" sz="2400">
                <a:latin typeface="Calibri"/>
                <a:ea typeface="Calibri"/>
                <a:cs typeface="Calibri"/>
              </a:rPr>
              <a:t> tell you what plants can survive in your climate</a:t>
            </a:r>
          </a:p>
          <a:p>
            <a:pPr lvl="1"/>
            <a:r>
              <a:rPr lang="en-US" sz="1800">
                <a:latin typeface="Calibri"/>
                <a:ea typeface="Calibri"/>
                <a:cs typeface="Calibri"/>
              </a:rPr>
              <a:t>Zones are numbered</a:t>
            </a:r>
          </a:p>
          <a:p>
            <a:pPr lvl="2"/>
            <a:r>
              <a:rPr lang="en-US" sz="1800">
                <a:latin typeface="Calibri"/>
                <a:ea typeface="Calibri"/>
                <a:cs typeface="Calibri"/>
              </a:rPr>
              <a:t>1 is the </a:t>
            </a:r>
            <a:r>
              <a:rPr lang="en-US" sz="1800" b="1">
                <a:latin typeface="Calibri"/>
                <a:ea typeface="Calibri"/>
                <a:cs typeface="Calibri"/>
              </a:rPr>
              <a:t>coldest</a:t>
            </a:r>
            <a:r>
              <a:rPr lang="en-US" sz="1800">
                <a:latin typeface="Calibri"/>
                <a:ea typeface="Calibri"/>
                <a:cs typeface="Calibri"/>
              </a:rPr>
              <a:t> climate</a:t>
            </a:r>
          </a:p>
          <a:p>
            <a:pPr lvl="2"/>
            <a:r>
              <a:rPr lang="en-US" sz="1800">
                <a:latin typeface="Calibri"/>
                <a:ea typeface="Calibri"/>
                <a:cs typeface="Calibri"/>
              </a:rPr>
              <a:t>13 is the </a:t>
            </a:r>
            <a:r>
              <a:rPr lang="en-US" sz="1800" b="1">
                <a:latin typeface="Calibri"/>
                <a:ea typeface="Calibri"/>
                <a:cs typeface="Calibri"/>
              </a:rPr>
              <a:t>warmest</a:t>
            </a:r>
          </a:p>
          <a:p>
            <a:pPr lvl="2"/>
            <a:r>
              <a:rPr lang="en-US" sz="1800">
                <a:latin typeface="Calibri"/>
                <a:ea typeface="Calibri"/>
                <a:cs typeface="Calibri"/>
              </a:rPr>
              <a:t>Each zone represents average </a:t>
            </a:r>
            <a:r>
              <a:rPr lang="en-US" sz="1800" b="1">
                <a:latin typeface="Calibri"/>
                <a:ea typeface="Calibri"/>
                <a:cs typeface="Calibri"/>
              </a:rPr>
              <a:t>minimum</a:t>
            </a:r>
            <a:r>
              <a:rPr lang="en-US" sz="1800">
                <a:latin typeface="Calibri"/>
                <a:ea typeface="Calibri"/>
                <a:cs typeface="Calibri"/>
              </a:rPr>
              <a:t> winter temperatures</a:t>
            </a:r>
          </a:p>
          <a:p>
            <a:r>
              <a:rPr lang="en-US" sz="2400">
                <a:latin typeface="Calibri"/>
                <a:ea typeface="Calibri"/>
                <a:cs typeface="Calibri"/>
              </a:rPr>
              <a:t>Oklahoma is mostly in </a:t>
            </a:r>
            <a:r>
              <a:rPr lang="en-US" sz="2400" b="1">
                <a:latin typeface="Calibri"/>
                <a:ea typeface="Calibri"/>
                <a:cs typeface="Calibri"/>
              </a:rPr>
              <a:t>Zones 6 and 7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lvl="1"/>
            <a:r>
              <a:rPr lang="en-US" sz="1800">
                <a:latin typeface="Calibri"/>
                <a:ea typeface="Calibri"/>
                <a:cs typeface="Calibri"/>
              </a:rPr>
              <a:t>Zone 6: Panhandle, northern most parts of state </a:t>
            </a:r>
            <a:endParaRPr lang="en-US" sz="1800" b="1">
              <a:latin typeface="Calibri"/>
              <a:ea typeface="Calibri"/>
              <a:cs typeface="Calibri"/>
            </a:endParaRPr>
          </a:p>
          <a:p>
            <a:pPr lvl="2"/>
            <a:r>
              <a:rPr lang="en-US" sz="1400">
                <a:latin typeface="Calibri"/>
                <a:ea typeface="Calibri"/>
                <a:cs typeface="Calibri"/>
              </a:rPr>
              <a:t>Winter temps as low as -10</a:t>
            </a:r>
            <a:r>
              <a:rPr lang="en-US" sz="1400">
                <a:ea typeface="+mn-lt"/>
                <a:cs typeface="+mn-lt"/>
              </a:rPr>
              <a:t>°F)</a:t>
            </a:r>
            <a:endParaRPr lang="en-US" sz="1400" b="1">
              <a:latin typeface="Calibri"/>
              <a:ea typeface="Calibri"/>
              <a:cs typeface="Calibri"/>
            </a:endParaRPr>
          </a:p>
          <a:p>
            <a:pPr lvl="1"/>
            <a:r>
              <a:rPr lang="en-US" sz="1800" b="1">
                <a:latin typeface="Calibri"/>
                <a:ea typeface="Calibri"/>
                <a:cs typeface="Calibri"/>
              </a:rPr>
              <a:t>Zone 7</a:t>
            </a:r>
            <a:r>
              <a:rPr lang="en-US" sz="1800">
                <a:latin typeface="Calibri"/>
                <a:ea typeface="Calibri"/>
                <a:cs typeface="Calibri"/>
              </a:rPr>
              <a:t>: Southern, western, eastern and central parts of state </a:t>
            </a:r>
          </a:p>
          <a:p>
            <a:pPr lvl="2"/>
            <a:r>
              <a:rPr lang="en-US" sz="1400">
                <a:latin typeface="Calibri"/>
                <a:ea typeface="Calibri"/>
                <a:cs typeface="Calibri"/>
              </a:rPr>
              <a:t>Winter temps as low as 0</a:t>
            </a:r>
            <a:r>
              <a:rPr lang="en-US" sz="1400">
                <a:ea typeface="+mn-lt"/>
                <a:cs typeface="+mn-lt"/>
              </a:rPr>
              <a:t>°F</a:t>
            </a:r>
            <a:endParaRPr lang="en-US" sz="1400">
              <a:latin typeface="Calibri"/>
              <a:ea typeface="Calibri"/>
              <a:cs typeface="Calibri"/>
            </a:endParaRPr>
          </a:p>
          <a:p>
            <a:r>
              <a:rPr lang="en-US" sz="2400">
                <a:latin typeface="Calibri"/>
                <a:ea typeface="Calibri"/>
                <a:cs typeface="Calibri"/>
              </a:rPr>
              <a:t>Seed </a:t>
            </a:r>
            <a:r>
              <a:rPr lang="en-US" sz="2400" b="1">
                <a:latin typeface="Calibri"/>
                <a:ea typeface="Calibri"/>
                <a:cs typeface="Calibri"/>
              </a:rPr>
              <a:t>packets</a:t>
            </a:r>
            <a:r>
              <a:rPr lang="en-US" sz="2400">
                <a:latin typeface="Calibri"/>
                <a:ea typeface="Calibri"/>
                <a:cs typeface="Calibri"/>
              </a:rPr>
              <a:t> will have information on hardiness zones</a:t>
            </a:r>
            <a:endParaRPr lang="en-US" sz="2400"/>
          </a:p>
          <a:p>
            <a:pPr lvl="1"/>
            <a:r>
              <a:rPr lang="en-US" sz="1800">
                <a:latin typeface="Calibri"/>
                <a:ea typeface="Calibri"/>
                <a:cs typeface="Calibri"/>
              </a:rPr>
              <a:t>Tells you when it's </a:t>
            </a:r>
            <a:r>
              <a:rPr lang="en-US" sz="1800" b="1">
                <a:latin typeface="Calibri"/>
                <a:ea typeface="Calibri"/>
                <a:cs typeface="Calibri"/>
              </a:rPr>
              <a:t>safe</a:t>
            </a:r>
            <a:r>
              <a:rPr lang="en-US" sz="1800">
                <a:latin typeface="Calibri"/>
                <a:ea typeface="Calibri"/>
                <a:cs typeface="Calibri"/>
              </a:rPr>
              <a:t> to plant in spring</a:t>
            </a:r>
          </a:p>
        </p:txBody>
      </p:sp>
    </p:spTree>
    <p:extLst>
      <p:ext uri="{BB962C8B-B14F-4D97-AF65-F5344CB8AC3E}">
        <p14:creationId xmlns:p14="http://schemas.microsoft.com/office/powerpoint/2010/main" val="12469233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E1732-C5A7-B233-C088-ECA0C35EE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10DDC-48BE-0E0E-DE9B-CA649F1E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What is horticulture?</a:t>
            </a:r>
          </a:p>
          <a:p>
            <a:endParaRPr lang="en-US"/>
          </a:p>
          <a:p>
            <a:r>
              <a:rPr lang="en-US"/>
              <a:t>What types of plants are in horticulture?</a:t>
            </a:r>
          </a:p>
          <a:p>
            <a:endParaRPr lang="en-US"/>
          </a:p>
          <a:p>
            <a:r>
              <a:rPr lang="en-US"/>
              <a:t>If you were going to start a garden, how would you plan it?</a:t>
            </a:r>
          </a:p>
          <a:p>
            <a:endParaRPr lang="en-US"/>
          </a:p>
          <a:p>
            <a:r>
              <a:rPr lang="en-US"/>
              <a:t>Why would knowing a hardiness zone be important?</a:t>
            </a:r>
          </a:p>
        </p:txBody>
      </p:sp>
    </p:spTree>
    <p:extLst>
      <p:ext uri="{BB962C8B-B14F-4D97-AF65-F5344CB8AC3E}">
        <p14:creationId xmlns:p14="http://schemas.microsoft.com/office/powerpoint/2010/main" val="3372400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A8883-86EC-6BF4-3AA3-44871050B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E63F0-EE1A-705C-9AE5-460FD5DD92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Ornamental and Landscaping Plants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7A177-03C1-C4F0-60CB-DA8C268C36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 3 Lesson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68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6AC40-EECC-38C5-0305-5054ED1FA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CA0E7-89BF-1D10-4190-EB8E63C0F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Define ornamental plants and describe their importance</a:t>
            </a:r>
          </a:p>
          <a:p>
            <a:r>
              <a:rPr lang="en-US" dirty="0"/>
              <a:t>Examine floral bed design and care</a:t>
            </a:r>
          </a:p>
          <a:p>
            <a:r>
              <a:rPr lang="en-US" dirty="0"/>
              <a:t>Identify parts of a flower</a:t>
            </a:r>
          </a:p>
        </p:txBody>
      </p:sp>
    </p:spTree>
    <p:extLst>
      <p:ext uri="{BB962C8B-B14F-4D97-AF65-F5344CB8AC3E}">
        <p14:creationId xmlns:p14="http://schemas.microsoft.com/office/powerpoint/2010/main" val="252240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42A1A-457F-05B4-0C8A-C7127B6F2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Crop?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91DBA-4E2F-C530-67E3-C9D76D953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Crops</a:t>
            </a:r>
            <a:r>
              <a:rPr lang="en-US">
                <a:ea typeface="+mn-lt"/>
                <a:cs typeface="+mn-lt"/>
              </a:rPr>
              <a:t> are plants that are grown to make a profit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Harvested for food, fiber, fuel, or other products.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Main uses of crops:</a:t>
            </a:r>
          </a:p>
          <a:p>
            <a:pPr lvl="1"/>
            <a:r>
              <a:rPr lang="en-US" b="1">
                <a:ea typeface="+mn-lt"/>
                <a:cs typeface="+mn-lt"/>
              </a:rPr>
              <a:t>Food crops</a:t>
            </a:r>
            <a:r>
              <a:rPr lang="en-US">
                <a:ea typeface="+mn-lt"/>
                <a:cs typeface="+mn-lt"/>
              </a:rPr>
              <a:t> </a:t>
            </a:r>
          </a:p>
          <a:p>
            <a:pPr lvl="2"/>
            <a:r>
              <a:rPr lang="en-US">
                <a:ea typeface="+mn-lt"/>
                <a:cs typeface="+mn-lt"/>
              </a:rPr>
              <a:t>Wheat, corn, soybeans</a:t>
            </a:r>
            <a:endParaRPr lang="en-US"/>
          </a:p>
          <a:p>
            <a:pPr lvl="1"/>
            <a:r>
              <a:rPr lang="en-US" b="1">
                <a:ea typeface="+mn-lt"/>
                <a:cs typeface="+mn-lt"/>
              </a:rPr>
              <a:t>Fiber crops</a:t>
            </a:r>
            <a:r>
              <a:rPr lang="en-US">
                <a:ea typeface="+mn-lt"/>
                <a:cs typeface="+mn-lt"/>
              </a:rPr>
              <a:t> </a:t>
            </a:r>
          </a:p>
          <a:p>
            <a:pPr lvl="2"/>
            <a:r>
              <a:rPr lang="en-US">
                <a:ea typeface="+mn-lt"/>
                <a:cs typeface="+mn-lt"/>
              </a:rPr>
              <a:t>Cotton, flax</a:t>
            </a:r>
            <a:endParaRPr lang="en-US" b="1">
              <a:ea typeface="+mn-lt"/>
              <a:cs typeface="+mn-lt"/>
            </a:endParaRPr>
          </a:p>
          <a:p>
            <a:pPr lvl="1"/>
            <a:r>
              <a:rPr lang="en-US" b="1">
                <a:ea typeface="+mn-lt"/>
                <a:cs typeface="+mn-lt"/>
              </a:rPr>
              <a:t>Oilseed Crops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ea typeface="+mn-lt"/>
                <a:cs typeface="+mn-lt"/>
              </a:rPr>
              <a:t>Soybean</a:t>
            </a:r>
            <a:endParaRPr lang="en-US" b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50490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D889A-B0DA-3C21-0C5F-A7DD49F9A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5854-21C1-D69B-AF56-EE5545A0A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Ornamental Plants?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28CC0-20ED-1068-5561-C184FD8B8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+mn-lt"/>
                <a:cs typeface="+mn-lt"/>
              </a:rPr>
              <a:t>Plants grown for </a:t>
            </a:r>
            <a:r>
              <a:rPr lang="en-US" b="1">
                <a:ea typeface="+mn-lt"/>
                <a:cs typeface="+mn-lt"/>
              </a:rPr>
              <a:t>beauty </a:t>
            </a:r>
            <a:r>
              <a:rPr lang="en-US">
                <a:ea typeface="+mn-lt"/>
                <a:cs typeface="+mn-lt"/>
              </a:rPr>
              <a:t>– not food or fiber</a:t>
            </a:r>
            <a:endParaRPr lang="en-US"/>
          </a:p>
          <a:p>
            <a:pPr lvl="1"/>
            <a:r>
              <a:rPr lang="en-US" sz="2800">
                <a:ea typeface="+mn-lt"/>
                <a:cs typeface="+mn-lt"/>
              </a:rPr>
              <a:t>Flowers</a:t>
            </a:r>
          </a:p>
          <a:p>
            <a:pPr lvl="1"/>
            <a:r>
              <a:rPr lang="en-US" sz="2800" b="1">
                <a:ea typeface="+mn-lt"/>
                <a:cs typeface="+mn-lt"/>
              </a:rPr>
              <a:t>Shrubs</a:t>
            </a:r>
          </a:p>
          <a:p>
            <a:pPr lvl="1"/>
            <a:r>
              <a:rPr lang="en-US" sz="2800">
                <a:ea typeface="+mn-lt"/>
                <a:cs typeface="+mn-lt"/>
              </a:rPr>
              <a:t>Trees</a:t>
            </a:r>
            <a:endParaRPr lang="en-US"/>
          </a:p>
          <a:p>
            <a:pPr lvl="1"/>
            <a:r>
              <a:rPr lang="en-US" sz="2800" b="1">
                <a:ea typeface="+mn-lt"/>
                <a:cs typeface="+mn-lt"/>
              </a:rPr>
              <a:t>Vines</a:t>
            </a:r>
          </a:p>
          <a:p>
            <a:pPr lvl="1"/>
            <a:r>
              <a:rPr lang="en-US" sz="2800">
                <a:ea typeface="+mn-lt"/>
                <a:cs typeface="+mn-lt"/>
              </a:rPr>
              <a:t>Grasses and groundcovers</a:t>
            </a:r>
          </a:p>
          <a:p>
            <a:pPr lvl="1"/>
            <a:r>
              <a:rPr lang="en-US" sz="2800">
                <a:ea typeface="+mn-lt"/>
                <a:cs typeface="+mn-lt"/>
              </a:rPr>
              <a:t>Found in </a:t>
            </a:r>
            <a:endParaRPr lang="en-US">
              <a:ea typeface="+mn-lt"/>
              <a:cs typeface="+mn-lt"/>
            </a:endParaRPr>
          </a:p>
          <a:p>
            <a:r>
              <a:rPr lang="en-US"/>
              <a:t>Ornamental trees are found in:</a:t>
            </a:r>
          </a:p>
          <a:p>
            <a:pPr lvl="1"/>
            <a:r>
              <a:rPr lang="en-US" b="1"/>
              <a:t>Lawns </a:t>
            </a:r>
            <a:r>
              <a:rPr lang="en-US"/>
              <a:t>and gardens</a:t>
            </a:r>
          </a:p>
          <a:p>
            <a:pPr lvl="1"/>
            <a:r>
              <a:rPr lang="en-US"/>
              <a:t>City parks, </a:t>
            </a:r>
            <a:r>
              <a:rPr lang="en-US" b="1"/>
              <a:t>schools</a:t>
            </a:r>
            <a:r>
              <a:rPr lang="en-US"/>
              <a:t>, and other municipal areas</a:t>
            </a:r>
          </a:p>
          <a:p>
            <a:pPr lvl="1"/>
            <a:r>
              <a:rPr lang="en-US" b="1"/>
              <a:t>Roadsides</a:t>
            </a:r>
            <a:r>
              <a:rPr lang="en-US"/>
              <a:t>, building entrances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652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E9D72-5C2D-AE33-BCCD-C1A4DF319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of Ornamental Plants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F9EEE-7E9C-14FD-25C4-9A46B4252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Aptos"/>
                <a:ea typeface="Calibri"/>
                <a:cs typeface="Calibri"/>
              </a:rPr>
              <a:t>Impact on Oklahoma's Economy</a:t>
            </a:r>
          </a:p>
          <a:p>
            <a:pPr lvl="1"/>
            <a:r>
              <a:rPr lang="en-US" sz="2000" b="1" dirty="0">
                <a:latin typeface="Aptos"/>
                <a:ea typeface="Calibri"/>
                <a:cs typeface="Calibri"/>
              </a:rPr>
              <a:t>~$1.5</a:t>
            </a:r>
            <a:r>
              <a:rPr lang="en-US" sz="2000" dirty="0">
                <a:latin typeface="Aptos"/>
                <a:ea typeface="Calibri"/>
                <a:cs typeface="Calibri"/>
              </a:rPr>
              <a:t> billion impact</a:t>
            </a:r>
          </a:p>
          <a:p>
            <a:pPr lvl="1"/>
            <a:r>
              <a:rPr lang="en-US" sz="2000" dirty="0">
                <a:latin typeface="Aptos"/>
                <a:ea typeface="Calibri"/>
                <a:cs typeface="Calibri"/>
              </a:rPr>
              <a:t>Includes industries like flower and nursery </a:t>
            </a:r>
            <a:r>
              <a:rPr lang="en-US" sz="2000" b="1" dirty="0">
                <a:latin typeface="Aptos"/>
                <a:ea typeface="Calibri"/>
                <a:cs typeface="Calibri"/>
              </a:rPr>
              <a:t>wholesaling</a:t>
            </a:r>
            <a:r>
              <a:rPr lang="en-US" sz="2000" dirty="0">
                <a:latin typeface="Aptos"/>
                <a:ea typeface="Calibri"/>
                <a:cs typeface="Calibri"/>
              </a:rPr>
              <a:t>, </a:t>
            </a:r>
            <a:r>
              <a:rPr lang="en-US" sz="2000" b="1" dirty="0">
                <a:latin typeface="Aptos"/>
                <a:ea typeface="Calibri"/>
                <a:cs typeface="Calibri"/>
              </a:rPr>
              <a:t>garden stores</a:t>
            </a:r>
            <a:r>
              <a:rPr lang="en-US" sz="2000" dirty="0">
                <a:latin typeface="Aptos"/>
                <a:ea typeface="Calibri"/>
                <a:cs typeface="Calibri"/>
              </a:rPr>
              <a:t>, florists, landscaping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Creates </a:t>
            </a:r>
            <a:r>
              <a:rPr lang="en-US" sz="2000" b="1" dirty="0">
                <a:ea typeface="+mn-lt"/>
                <a:cs typeface="+mn-lt"/>
              </a:rPr>
              <a:t>Jobs</a:t>
            </a:r>
          </a:p>
          <a:p>
            <a:pPr lvl="2"/>
            <a:r>
              <a:rPr lang="en-US" sz="1800" dirty="0">
                <a:ea typeface="+mn-lt"/>
                <a:cs typeface="+mn-lt"/>
              </a:rPr>
              <a:t>Landscaping professionals, garden centers, florists, greenhouse growers could be potential employers</a:t>
            </a:r>
            <a:endParaRPr lang="en-US" sz="1800"/>
          </a:p>
          <a:p>
            <a:pPr lvl="2"/>
            <a:r>
              <a:rPr lang="en-US" sz="1800" dirty="0">
                <a:latin typeface="Aptos"/>
                <a:ea typeface="Calibri"/>
                <a:cs typeface="Calibri"/>
              </a:rPr>
              <a:t>Potential careers include landscape architect, golf course superintendent, florist</a:t>
            </a:r>
          </a:p>
          <a:p>
            <a:r>
              <a:rPr lang="en-US" sz="3200" dirty="0">
                <a:latin typeface="Aptos"/>
                <a:ea typeface="Calibri"/>
                <a:cs typeface="Calibri"/>
              </a:rPr>
              <a:t>Enhance Our </a:t>
            </a:r>
            <a:r>
              <a:rPr lang="en-US" sz="3200" b="1" dirty="0">
                <a:latin typeface="Aptos"/>
                <a:ea typeface="Calibri"/>
                <a:cs typeface="Calibri"/>
              </a:rPr>
              <a:t>Spaces</a:t>
            </a:r>
          </a:p>
          <a:p>
            <a:pPr lvl="1"/>
            <a:r>
              <a:rPr lang="en-US" sz="2000" dirty="0">
                <a:latin typeface="Aptos"/>
                <a:ea typeface="Calibri"/>
                <a:cs typeface="Calibri"/>
              </a:rPr>
              <a:t>Make homes, schools, and parks more </a:t>
            </a:r>
            <a:r>
              <a:rPr lang="en-US" sz="2000" b="1" dirty="0">
                <a:latin typeface="Aptos"/>
                <a:ea typeface="Calibri"/>
                <a:cs typeface="Calibri"/>
              </a:rPr>
              <a:t>attractive</a:t>
            </a:r>
          </a:p>
          <a:p>
            <a:pPr lvl="1"/>
            <a:r>
              <a:rPr lang="en-US" sz="2000" dirty="0">
                <a:latin typeface="Aptos"/>
                <a:ea typeface="Calibri"/>
                <a:cs typeface="Calibri"/>
              </a:rPr>
              <a:t>Improve the visual appeal of </a:t>
            </a:r>
            <a:r>
              <a:rPr lang="en-US" sz="2000" b="1" dirty="0">
                <a:latin typeface="Aptos"/>
                <a:ea typeface="Calibri"/>
                <a:cs typeface="Calibri"/>
              </a:rPr>
              <a:t>neighborhoods </a:t>
            </a:r>
            <a:r>
              <a:rPr lang="en-US" sz="2000" dirty="0">
                <a:latin typeface="Aptos"/>
                <a:ea typeface="Calibri"/>
                <a:cs typeface="Calibri"/>
              </a:rPr>
              <a:t>and </a:t>
            </a:r>
            <a:r>
              <a:rPr lang="en-US" sz="2000" b="1" dirty="0">
                <a:latin typeface="Aptos"/>
                <a:ea typeface="Calibri"/>
                <a:cs typeface="Calibri"/>
              </a:rPr>
              <a:t>cities</a:t>
            </a:r>
          </a:p>
          <a:p>
            <a:pPr lvl="1"/>
            <a:r>
              <a:rPr lang="en-US" sz="2000" dirty="0">
                <a:latin typeface="Aptos"/>
                <a:ea typeface="Calibri"/>
                <a:cs typeface="Calibri"/>
              </a:rPr>
              <a:t>Used in </a:t>
            </a:r>
            <a:r>
              <a:rPr lang="en-US" sz="2000" b="1" dirty="0">
                <a:latin typeface="Aptos"/>
                <a:ea typeface="Calibri"/>
                <a:cs typeface="Calibri"/>
              </a:rPr>
              <a:t>landscaping</a:t>
            </a:r>
            <a:r>
              <a:rPr lang="en-US" sz="2000" dirty="0">
                <a:latin typeface="Aptos"/>
                <a:ea typeface="Calibri"/>
                <a:cs typeface="Calibri"/>
              </a:rPr>
              <a:t>, </a:t>
            </a:r>
            <a:r>
              <a:rPr lang="en-US" sz="2000" b="1" dirty="0">
                <a:latin typeface="Aptos"/>
                <a:ea typeface="Calibri"/>
                <a:cs typeface="Calibri"/>
              </a:rPr>
              <a:t>bouquets</a:t>
            </a:r>
            <a:r>
              <a:rPr lang="en-US" sz="2000" dirty="0">
                <a:latin typeface="Aptos"/>
                <a:ea typeface="Calibri"/>
                <a:cs typeface="Calibri"/>
              </a:rPr>
              <a:t>, and </a:t>
            </a:r>
            <a:r>
              <a:rPr lang="en-US" sz="2000" b="1" dirty="0">
                <a:latin typeface="Aptos"/>
                <a:ea typeface="Calibri"/>
                <a:cs typeface="Calibri"/>
              </a:rPr>
              <a:t>decorations</a:t>
            </a:r>
          </a:p>
        </p:txBody>
      </p:sp>
    </p:spTree>
    <p:extLst>
      <p:ext uri="{BB962C8B-B14F-4D97-AF65-F5344CB8AC3E}">
        <p14:creationId xmlns:p14="http://schemas.microsoft.com/office/powerpoint/2010/main" val="2679374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8AFC0-A1FD-D0C0-6B43-00CB5266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Ornamental Plants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BB334-5621-F508-965E-30B6F257F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Helps the </a:t>
            </a:r>
            <a:r>
              <a:rPr lang="en-US" b="1">
                <a:ea typeface="+mn-lt"/>
                <a:cs typeface="+mn-lt"/>
              </a:rPr>
              <a:t>environment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Reduce air </a:t>
            </a:r>
            <a:r>
              <a:rPr lang="en-US" b="1">
                <a:ea typeface="+mn-lt"/>
                <a:cs typeface="+mn-lt"/>
              </a:rPr>
              <a:t>pollution </a:t>
            </a:r>
            <a:r>
              <a:rPr lang="en-US">
                <a:ea typeface="+mn-lt"/>
                <a:cs typeface="+mn-lt"/>
              </a:rPr>
              <a:t>and soil </a:t>
            </a:r>
            <a:r>
              <a:rPr lang="en-US" b="1">
                <a:ea typeface="+mn-lt"/>
                <a:cs typeface="+mn-lt"/>
              </a:rPr>
              <a:t>erosion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Provides </a:t>
            </a:r>
            <a:r>
              <a:rPr lang="en-US" b="1">
                <a:ea typeface="+mn-lt"/>
                <a:cs typeface="+mn-lt"/>
              </a:rPr>
              <a:t>shade </a:t>
            </a:r>
            <a:r>
              <a:rPr lang="en-US">
                <a:ea typeface="+mn-lt"/>
                <a:cs typeface="+mn-lt"/>
              </a:rPr>
              <a:t>and cools airs, limiting "</a:t>
            </a:r>
            <a:r>
              <a:rPr lang="en-US" b="1">
                <a:ea typeface="+mn-lt"/>
                <a:cs typeface="+mn-lt"/>
              </a:rPr>
              <a:t>heat islands</a:t>
            </a:r>
            <a:r>
              <a:rPr lang="en-US">
                <a:ea typeface="+mn-lt"/>
                <a:cs typeface="+mn-lt"/>
              </a:rPr>
              <a:t>" in urban areas</a:t>
            </a:r>
          </a:p>
          <a:p>
            <a:pPr lvl="2"/>
            <a:r>
              <a:rPr lang="en-US" dirty="0">
                <a:ea typeface="+mn-lt"/>
                <a:cs typeface="+mn-lt"/>
              </a:rPr>
              <a:t>Heat islands are caused by infrastructure that absorb and retain heat, making an urban area hot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Support Wildlife and Pollinators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Provide </a:t>
            </a:r>
            <a:r>
              <a:rPr lang="en-US" b="1" dirty="0">
                <a:ea typeface="+mn-lt"/>
                <a:cs typeface="+mn-lt"/>
              </a:rPr>
              <a:t>food</a:t>
            </a:r>
            <a:r>
              <a:rPr lang="en-US" dirty="0">
                <a:ea typeface="+mn-lt"/>
                <a:cs typeface="+mn-lt"/>
              </a:rPr>
              <a:t> and </a:t>
            </a:r>
            <a:r>
              <a:rPr lang="en-US" b="1" dirty="0">
                <a:ea typeface="+mn-lt"/>
                <a:cs typeface="+mn-lt"/>
              </a:rPr>
              <a:t>shelter</a:t>
            </a:r>
            <a:r>
              <a:rPr lang="en-US" dirty="0">
                <a:ea typeface="+mn-lt"/>
                <a:cs typeface="+mn-lt"/>
              </a:rPr>
              <a:t> for bees, butterflies, </a:t>
            </a:r>
            <a:r>
              <a:rPr lang="en-US" b="1" dirty="0">
                <a:ea typeface="+mn-lt"/>
                <a:cs typeface="+mn-lt"/>
              </a:rPr>
              <a:t>birds</a:t>
            </a:r>
            <a:r>
              <a:rPr lang="en-US" dirty="0">
                <a:ea typeface="+mn-lt"/>
                <a:cs typeface="+mn-lt"/>
              </a:rPr>
              <a:t>, and other animals</a:t>
            </a:r>
          </a:p>
          <a:p>
            <a:pPr lvl="1"/>
            <a:r>
              <a:rPr lang="en-US" dirty="0">
                <a:ea typeface="+mn-lt"/>
                <a:cs typeface="+mn-lt"/>
              </a:rPr>
              <a:t>Many flowers are essential for pollination</a:t>
            </a:r>
          </a:p>
          <a:p>
            <a:pPr lvl="2"/>
            <a:r>
              <a:rPr lang="en-US" b="1" dirty="0">
                <a:ea typeface="+mn-lt"/>
                <a:cs typeface="+mn-lt"/>
              </a:rPr>
              <a:t>Pollinators</a:t>
            </a:r>
            <a:r>
              <a:rPr lang="en-US" dirty="0">
                <a:ea typeface="+mn-lt"/>
                <a:cs typeface="+mn-lt"/>
              </a:rPr>
              <a:t> are animals that help plants make seeds</a:t>
            </a:r>
          </a:p>
          <a:p>
            <a:pPr lvl="3"/>
            <a:r>
              <a:rPr lang="en-US" dirty="0">
                <a:ea typeface="+mn-lt"/>
                <a:cs typeface="+mn-lt"/>
              </a:rPr>
              <a:t>They move pollen form one flower to another so plants can </a:t>
            </a:r>
            <a:r>
              <a:rPr lang="en-US" b="1" dirty="0">
                <a:ea typeface="+mn-lt"/>
                <a:cs typeface="+mn-lt"/>
              </a:rPr>
              <a:t>reproduce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938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A748D-1ADA-B852-CB7B-E0B15E74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of Ornamental Plants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68A29-A9E1-D562-5994-CEABC511A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Helps with </a:t>
            </a:r>
            <a:r>
              <a:rPr lang="en-US" sz="3200" b="1" dirty="0"/>
              <a:t>Mental Health</a:t>
            </a:r>
            <a:r>
              <a:rPr lang="en-US" sz="3200" dirty="0"/>
              <a:t> and </a:t>
            </a:r>
            <a:r>
              <a:rPr lang="en-US" sz="3200" b="1"/>
              <a:t>Learning</a:t>
            </a:r>
            <a:endParaRPr lang="en-US" sz="3200" dirty="0"/>
          </a:p>
          <a:p>
            <a:pPr lvl="1"/>
            <a:r>
              <a:rPr lang="en-US" sz="2800" dirty="0"/>
              <a:t>Plants improve </a:t>
            </a:r>
            <a:r>
              <a:rPr lang="en-US" sz="2800" b="1" dirty="0"/>
              <a:t>focus</a:t>
            </a:r>
            <a:r>
              <a:rPr lang="en-US" sz="2800" dirty="0"/>
              <a:t>, memory, relaxation, comfort</a:t>
            </a:r>
          </a:p>
          <a:p>
            <a:pPr lvl="1"/>
            <a:r>
              <a:rPr lang="en-US" sz="2800" dirty="0"/>
              <a:t>Public garden spaces </a:t>
            </a:r>
            <a:r>
              <a:rPr lang="en-US" sz="2800" b="1" dirty="0"/>
              <a:t>reduce </a:t>
            </a:r>
            <a:r>
              <a:rPr lang="en-US" sz="2800" dirty="0"/>
              <a:t>stress</a:t>
            </a:r>
          </a:p>
          <a:p>
            <a:pPr lvl="1"/>
            <a:r>
              <a:rPr lang="en-US" sz="2800" dirty="0"/>
              <a:t>School gardens can even improve </a:t>
            </a:r>
            <a:r>
              <a:rPr lang="en-US" sz="2800" b="1" dirty="0"/>
              <a:t>student learning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484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507A0-5A15-2A23-9F96-C3706F77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Landscaping Design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2FD0-D006-ADE4-4AE3-056663417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ts val="1457"/>
              </a:lnSpc>
            </a:pPr>
            <a:r>
              <a:rPr lang="en-US" sz="2400">
                <a:latin typeface="Calibri"/>
                <a:ea typeface="Segoe UI"/>
                <a:cs typeface="Segoe UI"/>
              </a:rPr>
              <a:t>Landscaping</a:t>
            </a:r>
          </a:p>
          <a:p>
            <a:pPr lvl="1">
              <a:lnSpc>
                <a:spcPts val="1457"/>
              </a:lnSpc>
            </a:pPr>
            <a:r>
              <a:rPr lang="en-US" sz="2000">
                <a:latin typeface="Calibri"/>
                <a:ea typeface="Segoe UI"/>
                <a:cs typeface="Segoe UI"/>
              </a:rPr>
              <a:t>Planning outdoor spaces using:</a:t>
            </a:r>
            <a:r>
              <a:rPr lang="en-US" sz="2000">
                <a:latin typeface="Calibri"/>
                <a:ea typeface="Calibri"/>
                <a:cs typeface="Calibri"/>
              </a:rPr>
              <a:t> </a:t>
            </a:r>
            <a:endParaRPr lang="en-US" sz="2000"/>
          </a:p>
          <a:p>
            <a:pPr lvl="2" indent="-228600" rtl="0">
              <a:lnSpc>
                <a:spcPts val="1457"/>
              </a:lnSpc>
              <a:buFont typeface="Symbol"/>
              <a:buChar char="•"/>
            </a:pPr>
            <a:r>
              <a:rPr lang="en-US" sz="1600" b="1">
                <a:latin typeface="Calibri"/>
                <a:ea typeface="Calibri"/>
                <a:cs typeface="Calibri"/>
              </a:rPr>
              <a:t>Hardscape</a:t>
            </a:r>
            <a:r>
              <a:rPr lang="en-US" sz="1600">
                <a:latin typeface="Calibri"/>
                <a:ea typeface="Calibri"/>
                <a:cs typeface="Calibri"/>
              </a:rPr>
              <a:t> – Non-living parts (rocks, sidewalks, fences) </a:t>
            </a:r>
          </a:p>
          <a:p>
            <a:pPr lvl="2" indent="-228600" rtl="0">
              <a:lnSpc>
                <a:spcPts val="1457"/>
              </a:lnSpc>
              <a:buFont typeface="Symbol"/>
              <a:buChar char="•"/>
            </a:pPr>
            <a:r>
              <a:rPr lang="en-US" sz="1600" b="1">
                <a:latin typeface="Calibri"/>
                <a:ea typeface="Calibri"/>
                <a:cs typeface="Calibri"/>
              </a:rPr>
              <a:t>Softscape</a:t>
            </a:r>
            <a:r>
              <a:rPr lang="en-US" sz="1600">
                <a:latin typeface="Calibri"/>
                <a:ea typeface="Calibri"/>
                <a:cs typeface="Calibri"/>
              </a:rPr>
              <a:t> – Living parts (plants, flowers, trees) </a:t>
            </a:r>
          </a:p>
          <a:p>
            <a:pPr rtl="0">
              <a:lnSpc>
                <a:spcPts val="1457"/>
              </a:lnSpc>
            </a:pPr>
            <a:r>
              <a:rPr lang="en-US" sz="2400">
                <a:latin typeface="Calibri"/>
                <a:ea typeface="Segoe UI"/>
                <a:cs typeface="Segoe UI"/>
              </a:rPr>
              <a:t>A good landscape:</a:t>
            </a:r>
            <a:r>
              <a:rPr lang="en-US" sz="2400">
                <a:latin typeface="Calibri"/>
                <a:ea typeface="Calibri"/>
                <a:cs typeface="Calibri"/>
              </a:rPr>
              <a:t> </a:t>
            </a: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Looks nice and flows with surroundings</a:t>
            </a:r>
          </a:p>
          <a:p>
            <a:pPr lvl="1" indent="-228600" rtl="0">
              <a:lnSpc>
                <a:spcPts val="1457"/>
              </a:lnSpc>
              <a:buFont typeface="Symbo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Is easy to take care of </a:t>
            </a: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Guides movement of humans with borders and walkways</a:t>
            </a:r>
          </a:p>
          <a:p>
            <a:pPr lvl="1" indent="-228600">
              <a:lnSpc>
                <a:spcPts val="1457"/>
              </a:lnSpc>
              <a:buFont typeface="Symbo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Helps the environment (shade, windbreak, erosion control) </a:t>
            </a:r>
            <a:endParaRPr lang="en-US"/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Provides shade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Blocks wind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Prevents erosion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Supports pollinators</a:t>
            </a:r>
          </a:p>
        </p:txBody>
      </p:sp>
    </p:spTree>
    <p:extLst>
      <p:ext uri="{BB962C8B-B14F-4D97-AF65-F5344CB8AC3E}">
        <p14:creationId xmlns:p14="http://schemas.microsoft.com/office/powerpoint/2010/main" val="17449484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C0CD6-BDE8-9B82-8BB2-AD937F36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Designing a Simple Flowerbed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FB214-1256-3797-515B-08195F2BE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1313"/>
            <a:ext cx="105156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>
                <a:ea typeface="+mn-lt"/>
                <a:cs typeface="+mn-lt"/>
              </a:rPr>
              <a:t>Step 1: Pick or Assess the Location</a:t>
            </a:r>
            <a:endParaRPr lang="en-US"/>
          </a:p>
          <a:p>
            <a:pPr lvl="1"/>
            <a:r>
              <a:rPr lang="en-US" b="1">
                <a:ea typeface="+mn-lt"/>
                <a:cs typeface="+mn-lt"/>
              </a:rPr>
              <a:t>Sunlight </a:t>
            </a:r>
            <a:r>
              <a:rPr lang="en-US">
                <a:ea typeface="+mn-lt"/>
                <a:cs typeface="+mn-lt"/>
              </a:rPr>
              <a:t>– most ornamental plants need at least </a:t>
            </a:r>
            <a:r>
              <a:rPr lang="en-US" b="1">
                <a:ea typeface="+mn-lt"/>
                <a:cs typeface="+mn-lt"/>
              </a:rPr>
              <a:t>6</a:t>
            </a:r>
            <a:r>
              <a:rPr lang="en-US">
                <a:ea typeface="+mn-lt"/>
                <a:cs typeface="+mn-lt"/>
              </a:rPr>
              <a:t> hours of sun</a:t>
            </a:r>
          </a:p>
          <a:p>
            <a:pPr lvl="1"/>
            <a:r>
              <a:rPr lang="en-US" b="1">
                <a:ea typeface="+mn-lt"/>
                <a:cs typeface="+mn-lt"/>
              </a:rPr>
              <a:t>Travel </a:t>
            </a:r>
            <a:r>
              <a:rPr lang="en-US">
                <a:ea typeface="+mn-lt"/>
                <a:cs typeface="+mn-lt"/>
              </a:rPr>
              <a:t>- Away from pets or foot traffic; might need to divert travel with walkways</a:t>
            </a:r>
          </a:p>
          <a:p>
            <a:pPr lvl="1"/>
            <a:r>
              <a:rPr lang="en-US" b="1">
                <a:ea typeface="+mn-lt"/>
                <a:cs typeface="+mn-lt"/>
              </a:rPr>
              <a:t>Water </a:t>
            </a:r>
            <a:r>
              <a:rPr lang="en-US">
                <a:ea typeface="+mn-lt"/>
                <a:cs typeface="+mn-lt"/>
              </a:rPr>
              <a:t>– No standing water, sogginess or </a:t>
            </a:r>
            <a:r>
              <a:rPr lang="en-US" b="1">
                <a:ea typeface="+mn-lt"/>
                <a:cs typeface="+mn-lt"/>
              </a:rPr>
              <a:t>heavy </a:t>
            </a:r>
            <a:r>
              <a:rPr lang="en-US">
                <a:ea typeface="+mn-lt"/>
                <a:cs typeface="+mn-lt"/>
              </a:rPr>
              <a:t>run off after rain</a:t>
            </a:r>
          </a:p>
          <a:p>
            <a:pPr lvl="1"/>
            <a:r>
              <a:rPr lang="en-US" b="1">
                <a:ea typeface="+mn-lt"/>
                <a:cs typeface="+mn-lt"/>
              </a:rPr>
              <a:t>Size </a:t>
            </a:r>
            <a:r>
              <a:rPr lang="en-US">
                <a:ea typeface="+mn-lt"/>
                <a:cs typeface="+mn-lt"/>
              </a:rPr>
              <a:t>– Measure to determine how big the space will be</a:t>
            </a:r>
          </a:p>
          <a:p>
            <a:pPr lvl="1"/>
            <a:r>
              <a:rPr lang="en-US" b="1">
                <a:ea typeface="+mn-lt"/>
                <a:cs typeface="+mn-lt"/>
              </a:rPr>
              <a:t>Shape </a:t>
            </a:r>
            <a:r>
              <a:rPr lang="en-US">
                <a:ea typeface="+mn-lt"/>
                <a:cs typeface="+mn-lt"/>
              </a:rPr>
              <a:t>– Design the shape of the flowerbed</a:t>
            </a:r>
            <a:endParaRPr lang="en-US"/>
          </a:p>
          <a:p>
            <a:r>
              <a:rPr lang="en-US" sz="2400">
                <a:latin typeface="Calibri"/>
                <a:ea typeface="Calibri"/>
                <a:cs typeface="Calibri"/>
              </a:rPr>
              <a:t>Step 2: Design Plan</a:t>
            </a:r>
          </a:p>
          <a:p>
            <a:pPr lvl="1"/>
            <a:r>
              <a:rPr lang="en-US" sz="2000">
                <a:latin typeface="Calibri"/>
                <a:ea typeface="Calibri"/>
                <a:cs typeface="Calibri"/>
              </a:rPr>
              <a:t>Design a </a:t>
            </a:r>
            <a:r>
              <a:rPr lang="en-US" sz="2000" b="1">
                <a:latin typeface="Calibri"/>
                <a:ea typeface="Calibri"/>
                <a:cs typeface="Calibri"/>
              </a:rPr>
              <a:t>map </a:t>
            </a:r>
            <a:r>
              <a:rPr lang="en-US" sz="2000">
                <a:latin typeface="Calibri"/>
                <a:ea typeface="Calibri"/>
                <a:cs typeface="Calibri"/>
              </a:rPr>
              <a:t>for your flowerbed</a:t>
            </a:r>
          </a:p>
          <a:p>
            <a:pPr lvl="2"/>
            <a:r>
              <a:rPr lang="en-US" sz="1600">
                <a:latin typeface="Calibri"/>
                <a:ea typeface="Calibri"/>
                <a:cs typeface="Calibri"/>
              </a:rPr>
              <a:t>Include existing features, important </a:t>
            </a:r>
            <a:r>
              <a:rPr lang="en-US" sz="1600" b="1">
                <a:latin typeface="Calibri"/>
                <a:ea typeface="Calibri"/>
                <a:cs typeface="Calibri"/>
              </a:rPr>
              <a:t>focal </a:t>
            </a:r>
            <a:r>
              <a:rPr lang="en-US" sz="1600">
                <a:latin typeface="Calibri"/>
                <a:ea typeface="Calibri"/>
                <a:cs typeface="Calibri"/>
              </a:rPr>
              <a:t>points, all </a:t>
            </a:r>
            <a:r>
              <a:rPr lang="en-US" sz="1600" b="1">
                <a:latin typeface="Calibri"/>
                <a:ea typeface="Calibri"/>
                <a:cs typeface="Calibri"/>
              </a:rPr>
              <a:t>plants</a:t>
            </a:r>
            <a:r>
              <a:rPr lang="en-US" sz="1600">
                <a:latin typeface="Calibri"/>
                <a:ea typeface="Calibri"/>
                <a:cs typeface="Calibri"/>
              </a:rPr>
              <a:t> incorporated into design</a:t>
            </a:r>
          </a:p>
          <a:p>
            <a:pPr lvl="1"/>
            <a:r>
              <a:rPr lang="en-US" sz="2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Design</a:t>
            </a:r>
          </a:p>
          <a:p>
            <a:pPr lvl="2"/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Taller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plants in the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middle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 in the back</a:t>
            </a:r>
          </a:p>
          <a:p>
            <a:pPr lvl="2"/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Shorter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flowers go along the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edges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 front</a:t>
            </a:r>
          </a:p>
          <a:p>
            <a:pPr lvl="2"/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Leave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room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for plant growth</a:t>
            </a:r>
          </a:p>
          <a:p>
            <a:pPr lvl="2"/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Space plants according to the </a:t>
            </a:r>
            <a:r>
              <a:rPr lang="en-US" sz="16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tag</a:t>
            </a:r>
          </a:p>
          <a:p>
            <a:pPr lvl="2"/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Groups of 3's</a:t>
            </a:r>
          </a:p>
          <a:p>
            <a:pPr marL="0" indent="0">
              <a:buNone/>
            </a:pPr>
            <a:endParaRPr lang="en-US" sz="1400" b="1">
              <a:solidFill>
                <a:srgbClr val="2F5496"/>
              </a:solidFill>
              <a:latin typeface="Calibri"/>
              <a:ea typeface="Calibri"/>
              <a:cs typeface="Calibri"/>
            </a:endParaRPr>
          </a:p>
          <a:p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23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97469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C962D-F612-9FFC-0F7E-0C1F9D2F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Designing a Simple Flowerbed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3EC67-3973-6E6D-F10A-EEC391438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sz="2400"/>
              <a:t>Step 3: </a:t>
            </a:r>
            <a:r>
              <a:rPr lang="en-US" sz="2400" b="1"/>
              <a:t>Picking </a:t>
            </a:r>
            <a:r>
              <a:rPr lang="en-US" sz="2400"/>
              <a:t>Your Plants</a:t>
            </a:r>
          </a:p>
          <a:p>
            <a:pPr lvl="1"/>
            <a:r>
              <a:rPr lang="en-US" sz="2000"/>
              <a:t>Choose plants that will </a:t>
            </a:r>
            <a:r>
              <a:rPr lang="en-US" sz="2000" b="1"/>
              <a:t>thrive </a:t>
            </a:r>
            <a:r>
              <a:rPr lang="en-US" sz="2000"/>
              <a:t>in your </a:t>
            </a:r>
            <a:r>
              <a:rPr lang="en-US" sz="2000" b="1"/>
              <a:t>climate </a:t>
            </a:r>
            <a:r>
              <a:rPr lang="en-US" sz="2000"/>
              <a:t>and environment</a:t>
            </a:r>
          </a:p>
          <a:p>
            <a:pPr lvl="2"/>
            <a:r>
              <a:rPr lang="en-US"/>
              <a:t>Consider </a:t>
            </a:r>
            <a:r>
              <a:rPr lang="en-US" b="1"/>
              <a:t>hardiness </a:t>
            </a:r>
            <a:r>
              <a:rPr lang="en-US"/>
              <a:t>zones, </a:t>
            </a:r>
            <a:r>
              <a:rPr lang="en-US" b="1"/>
              <a:t>soil </a:t>
            </a:r>
            <a:r>
              <a:rPr lang="en-US"/>
              <a:t>types, </a:t>
            </a:r>
            <a:r>
              <a:rPr lang="en-US" b="1"/>
              <a:t>sunlight, </a:t>
            </a:r>
            <a:r>
              <a:rPr lang="en-US"/>
              <a:t>water</a:t>
            </a:r>
          </a:p>
          <a:p>
            <a:pPr lvl="1"/>
            <a:r>
              <a:rPr lang="en-US" sz="2000"/>
              <a:t>Great beginning flowers </a:t>
            </a:r>
          </a:p>
          <a:p>
            <a:pPr lvl="2"/>
            <a:r>
              <a:rPr lang="en-US" b="1"/>
              <a:t>Sunflowers</a:t>
            </a:r>
            <a:r>
              <a:rPr lang="en-US"/>
              <a:t>, marigolds, zinnias, tulips, </a:t>
            </a:r>
            <a:r>
              <a:rPr lang="en-US" b="1"/>
              <a:t>natives </a:t>
            </a:r>
            <a:r>
              <a:rPr lang="en-US"/>
              <a:t>like coneflowers and Black-eyed Susans</a:t>
            </a:r>
          </a:p>
          <a:p>
            <a:pPr lvl="1"/>
            <a:r>
              <a:rPr lang="en-US" sz="2000"/>
              <a:t>Aesthetic considerations when picking plants:</a:t>
            </a:r>
          </a:p>
          <a:p>
            <a:pPr lvl="2"/>
            <a:r>
              <a:rPr lang="en-US" b="1"/>
              <a:t>Color</a:t>
            </a:r>
          </a:p>
          <a:p>
            <a:pPr lvl="2"/>
            <a:r>
              <a:rPr lang="en-US" b="1"/>
              <a:t>Heights </a:t>
            </a:r>
            <a:r>
              <a:rPr lang="en-US"/>
              <a:t>of mature plants</a:t>
            </a:r>
          </a:p>
          <a:p>
            <a:pPr lvl="2"/>
            <a:r>
              <a:rPr lang="en-US"/>
              <a:t>Time of year they </a:t>
            </a:r>
            <a:r>
              <a:rPr lang="en-US" b="1"/>
              <a:t>bloom</a:t>
            </a:r>
          </a:p>
          <a:p>
            <a:r>
              <a:rPr lang="en-US"/>
              <a:t>Step 4: Preparing the </a:t>
            </a:r>
            <a:r>
              <a:rPr lang="en-US" b="1"/>
              <a:t>Soil </a:t>
            </a:r>
            <a:r>
              <a:rPr lang="en-US"/>
              <a:t>and Planting </a:t>
            </a:r>
            <a:endParaRPr lang="en-US" sz="600">
              <a:latin typeface="Calibri"/>
              <a:ea typeface="Calibri"/>
              <a:cs typeface="Calibri"/>
            </a:endParaRPr>
          </a:p>
          <a:p>
            <a:pPr lvl="1"/>
            <a:r>
              <a:rPr lang="en-US"/>
              <a:t>Preparing the soil</a:t>
            </a:r>
          </a:p>
          <a:p>
            <a:pPr lvl="2"/>
            <a:r>
              <a:rPr lang="en-US" b="1"/>
              <a:t>Remove </a:t>
            </a:r>
            <a:r>
              <a:rPr lang="en-US"/>
              <a:t>weeds and grass</a:t>
            </a:r>
          </a:p>
          <a:p>
            <a:pPr lvl="2"/>
            <a:r>
              <a:rPr lang="en-US" b="1"/>
              <a:t>Loosen </a:t>
            </a:r>
            <a:r>
              <a:rPr lang="en-US"/>
              <a:t>soil</a:t>
            </a:r>
          </a:p>
          <a:p>
            <a:pPr lvl="2"/>
            <a:r>
              <a:rPr lang="en-US"/>
              <a:t>Mix in </a:t>
            </a:r>
            <a:r>
              <a:rPr lang="en-US" b="1"/>
              <a:t>compost </a:t>
            </a:r>
            <a:r>
              <a:rPr lang="en-US"/>
              <a:t>or new soil if ground is hard, dry, or lacks nutrients</a:t>
            </a:r>
          </a:p>
          <a:p>
            <a:pPr lvl="1"/>
            <a:r>
              <a:rPr lang="en-US"/>
              <a:t>Planting</a:t>
            </a:r>
          </a:p>
          <a:p>
            <a:pPr lvl="2"/>
            <a:r>
              <a:rPr lang="en-US"/>
              <a:t>Dig holes based on plant size</a:t>
            </a:r>
          </a:p>
          <a:p>
            <a:pPr lvl="3"/>
            <a:r>
              <a:rPr lang="en-US"/>
              <a:t>Hole should be </a:t>
            </a:r>
            <a:r>
              <a:rPr lang="en-US" b="1"/>
              <a:t>2-3</a:t>
            </a:r>
            <a:r>
              <a:rPr lang="en-US"/>
              <a:t> times wider than root ball, no deeper than the root ball</a:t>
            </a:r>
          </a:p>
          <a:p>
            <a:pPr lvl="2"/>
            <a:r>
              <a:rPr lang="en-US"/>
              <a:t>Place the plant in the hole, cover with soil, and press gently</a:t>
            </a:r>
          </a:p>
          <a:p>
            <a:pPr lvl="2"/>
            <a:r>
              <a:rPr lang="en-US"/>
              <a:t>Water well</a:t>
            </a:r>
          </a:p>
          <a:p>
            <a:pPr lvl="2"/>
            <a:r>
              <a:rPr lang="en-US"/>
              <a:t>Use </a:t>
            </a:r>
            <a:r>
              <a:rPr lang="en-US" b="1"/>
              <a:t>mulch </a:t>
            </a:r>
            <a:r>
              <a:rPr lang="en-US"/>
              <a:t>around flowers to retain water and prevent weeds</a:t>
            </a:r>
          </a:p>
        </p:txBody>
      </p:sp>
    </p:spTree>
    <p:extLst>
      <p:ext uri="{BB962C8B-B14F-4D97-AF65-F5344CB8AC3E}">
        <p14:creationId xmlns:p14="http://schemas.microsoft.com/office/powerpoint/2010/main" val="13158808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E027-5B41-5A22-4382-D61221D8D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Tools You Might Need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09D45-54FA-D7A6-DA2F-E051892D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Calibri"/>
                <a:ea typeface="Calibri"/>
                <a:cs typeface="Calibri"/>
              </a:rPr>
              <a:t>Trowel </a:t>
            </a:r>
            <a:r>
              <a:rPr lang="en-US">
                <a:latin typeface="Calibri"/>
                <a:ea typeface="Calibri"/>
                <a:cs typeface="Calibri"/>
              </a:rPr>
              <a:t>(small hand shovel)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Watering can or </a:t>
            </a:r>
            <a:r>
              <a:rPr lang="en-US" b="1">
                <a:latin typeface="Calibri"/>
                <a:ea typeface="Calibri"/>
                <a:cs typeface="Calibri"/>
              </a:rPr>
              <a:t>hose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Gloves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Plant markers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Rake or hoe</a:t>
            </a:r>
          </a:p>
          <a:p>
            <a:r>
              <a:rPr lang="en-US" b="1">
                <a:latin typeface="Calibri"/>
                <a:ea typeface="Calibri"/>
                <a:cs typeface="Calibri"/>
              </a:rPr>
              <a:t>Mulch </a:t>
            </a:r>
            <a:r>
              <a:rPr lang="en-US">
                <a:latin typeface="Calibri"/>
                <a:ea typeface="Calibri"/>
                <a:cs typeface="Calibri"/>
              </a:rPr>
              <a:t>or compost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357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0D33D-5B0E-14CB-C4A6-5240B1F5F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Caring for Your Flowerbed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FEC6D-A696-5612-D7D0-3604EBE23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Your care plan should include:</a:t>
            </a:r>
          </a:p>
          <a:p>
            <a:pPr lvl="1"/>
            <a:r>
              <a:rPr lang="en-US" b="1">
                <a:ea typeface="+mn-lt"/>
                <a:cs typeface="+mn-lt"/>
              </a:rPr>
              <a:t>Watering </a:t>
            </a:r>
            <a:r>
              <a:rPr lang="en-US">
                <a:ea typeface="+mn-lt"/>
                <a:cs typeface="+mn-lt"/>
              </a:rPr>
              <a:t>regularly</a:t>
            </a:r>
          </a:p>
          <a:p>
            <a:pPr lvl="2"/>
            <a:r>
              <a:rPr lang="en-US" b="1">
                <a:ea typeface="+mn-lt"/>
                <a:cs typeface="+mn-lt"/>
              </a:rPr>
              <a:t>Morning </a:t>
            </a:r>
            <a:r>
              <a:rPr lang="en-US">
                <a:ea typeface="+mn-lt"/>
                <a:cs typeface="+mn-lt"/>
              </a:rPr>
              <a:t>watering is best for plants</a:t>
            </a:r>
          </a:p>
          <a:p>
            <a:pPr lvl="1"/>
            <a:r>
              <a:rPr lang="en-US" b="1">
                <a:ea typeface="+mn-lt"/>
                <a:cs typeface="+mn-lt"/>
              </a:rPr>
              <a:t>Pulling weeds</a:t>
            </a:r>
            <a:r>
              <a:rPr lang="en-US">
                <a:ea typeface="+mn-lt"/>
                <a:cs typeface="+mn-lt"/>
              </a:rPr>
              <a:t> once a week</a:t>
            </a:r>
          </a:p>
          <a:p>
            <a:pPr lvl="2"/>
            <a:r>
              <a:rPr lang="en-US">
                <a:ea typeface="+mn-lt"/>
                <a:cs typeface="+mn-lt"/>
              </a:rPr>
              <a:t>Weeds make the flowerbed look </a:t>
            </a:r>
            <a:r>
              <a:rPr lang="en-US" b="1">
                <a:ea typeface="+mn-lt"/>
                <a:cs typeface="+mn-lt"/>
              </a:rPr>
              <a:t>unkept</a:t>
            </a:r>
          </a:p>
          <a:p>
            <a:pPr lvl="2"/>
            <a:r>
              <a:rPr lang="en-US">
                <a:ea typeface="+mn-lt"/>
                <a:cs typeface="+mn-lt"/>
              </a:rPr>
              <a:t>Weeds also take </a:t>
            </a:r>
            <a:r>
              <a:rPr lang="en-US" b="1">
                <a:ea typeface="+mn-lt"/>
                <a:cs typeface="+mn-lt"/>
              </a:rPr>
              <a:t>water </a:t>
            </a:r>
            <a:r>
              <a:rPr lang="en-US">
                <a:ea typeface="+mn-lt"/>
                <a:cs typeface="+mn-lt"/>
              </a:rPr>
              <a:t>and </a:t>
            </a:r>
            <a:r>
              <a:rPr lang="en-US" b="1">
                <a:ea typeface="+mn-lt"/>
                <a:cs typeface="+mn-lt"/>
              </a:rPr>
              <a:t>nutrients </a:t>
            </a:r>
            <a:r>
              <a:rPr lang="en-US">
                <a:ea typeface="+mn-lt"/>
                <a:cs typeface="+mn-lt"/>
              </a:rPr>
              <a:t>from the flowers</a:t>
            </a:r>
          </a:p>
          <a:p>
            <a:pPr lvl="1"/>
            <a:r>
              <a:rPr lang="en-US" b="1">
                <a:ea typeface="+mn-lt"/>
                <a:cs typeface="+mn-lt"/>
              </a:rPr>
              <a:t>Deadheading</a:t>
            </a:r>
            <a:r>
              <a:rPr lang="en-US">
                <a:ea typeface="+mn-lt"/>
                <a:cs typeface="+mn-lt"/>
              </a:rPr>
              <a:t> (removing old flowers) to keep plants blooming</a:t>
            </a:r>
          </a:p>
          <a:p>
            <a:pPr lvl="1"/>
            <a:r>
              <a:rPr lang="en-US">
                <a:ea typeface="+mn-lt"/>
                <a:cs typeface="+mn-lt"/>
              </a:rPr>
              <a:t>Watching for </a:t>
            </a:r>
            <a:r>
              <a:rPr lang="en-US" b="1">
                <a:ea typeface="+mn-lt"/>
                <a:cs typeface="+mn-lt"/>
              </a:rPr>
              <a:t>bugs </a:t>
            </a:r>
            <a:r>
              <a:rPr lang="en-US">
                <a:ea typeface="+mn-lt"/>
                <a:cs typeface="+mn-lt"/>
              </a:rPr>
              <a:t>and signs of </a:t>
            </a:r>
            <a:r>
              <a:rPr lang="en-US" b="1">
                <a:ea typeface="+mn-lt"/>
                <a:cs typeface="+mn-lt"/>
              </a:rPr>
              <a:t>disease</a:t>
            </a:r>
          </a:p>
          <a:p>
            <a:pPr lvl="2"/>
            <a:r>
              <a:rPr lang="en-US"/>
              <a:t>Using pesticides when necessary</a:t>
            </a:r>
          </a:p>
          <a:p>
            <a:pPr lvl="1"/>
            <a:r>
              <a:rPr lang="en-US" b="1"/>
              <a:t>Fertilizing </a:t>
            </a:r>
            <a:r>
              <a:rPr lang="en-US"/>
              <a:t>or adding nutrients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533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06FF-F392-B30D-CBC7-63CE18F1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Parts of a Flower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5305D-EBEA-67C9-962C-0A3DD668F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19" y="1701800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/>
              <a:t>Petal</a:t>
            </a:r>
          </a:p>
          <a:p>
            <a:pPr lvl="1"/>
            <a:r>
              <a:rPr lang="en-US"/>
              <a:t>Attracts pollinators; colorful and scented</a:t>
            </a:r>
          </a:p>
          <a:p>
            <a:r>
              <a:rPr lang="en-US" b="1"/>
              <a:t>Sepal</a:t>
            </a:r>
          </a:p>
          <a:p>
            <a:pPr lvl="1"/>
            <a:r>
              <a:rPr lang="en-US"/>
              <a:t>Small, green leaves under the petals; Protects bud before it opens</a:t>
            </a:r>
          </a:p>
          <a:p>
            <a:r>
              <a:rPr lang="en-US"/>
              <a:t>Male parts of the flower</a:t>
            </a:r>
          </a:p>
          <a:p>
            <a:pPr lvl="1"/>
            <a:r>
              <a:rPr lang="en-US" b="1"/>
              <a:t>Stamen</a:t>
            </a:r>
          </a:p>
          <a:p>
            <a:pPr lvl="2"/>
            <a:r>
              <a:rPr lang="en-US"/>
              <a:t>Male part of the flower; produces </a:t>
            </a:r>
            <a:r>
              <a:rPr lang="en-US" b="1"/>
              <a:t>pollen</a:t>
            </a:r>
          </a:p>
          <a:p>
            <a:pPr lvl="1"/>
            <a:r>
              <a:rPr lang="en-US" b="1"/>
              <a:t>Anther</a:t>
            </a:r>
          </a:p>
          <a:p>
            <a:pPr lvl="2"/>
            <a:r>
              <a:rPr lang="en-US"/>
              <a:t>Sticky top of the stamen; </a:t>
            </a:r>
            <a:r>
              <a:rPr lang="en-US" b="1"/>
              <a:t>holds</a:t>
            </a:r>
            <a:r>
              <a:rPr lang="en-US"/>
              <a:t> pollen</a:t>
            </a:r>
          </a:p>
          <a:p>
            <a:pPr lvl="1"/>
            <a:r>
              <a:rPr lang="en-US" b="1"/>
              <a:t>Filament</a:t>
            </a:r>
          </a:p>
          <a:p>
            <a:pPr lvl="2"/>
            <a:r>
              <a:rPr lang="en-US"/>
              <a:t>Thin stalk that holds up the </a:t>
            </a:r>
            <a:r>
              <a:rPr lang="en-US" b="1"/>
              <a:t>anther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5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48EC2-1DF0-E52A-2CF2-7D5C87BE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B28EC-F3A1-47EF-4FA5-BA8FE10AD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Agronomy</a:t>
            </a:r>
            <a:r>
              <a:rPr lang="en-US">
                <a:ea typeface="+mn-lt"/>
                <a:cs typeface="+mn-lt"/>
              </a:rPr>
              <a:t> is the science of growing crops and improving soil.</a:t>
            </a:r>
          </a:p>
          <a:p>
            <a:r>
              <a:rPr lang="en-US">
                <a:ea typeface="+mn-lt"/>
                <a:cs typeface="+mn-lt"/>
              </a:rPr>
              <a:t>Agronomists </a:t>
            </a:r>
          </a:p>
          <a:p>
            <a:pPr lvl="1"/>
            <a:r>
              <a:rPr lang="en-US">
                <a:ea typeface="+mn-lt"/>
                <a:cs typeface="+mn-lt"/>
              </a:rPr>
              <a:t>Focus on </a:t>
            </a:r>
            <a:r>
              <a:rPr lang="en-US" b="1">
                <a:ea typeface="+mn-lt"/>
                <a:cs typeface="+mn-lt"/>
              </a:rPr>
              <a:t>soil health</a:t>
            </a:r>
          </a:p>
          <a:p>
            <a:pPr lvl="1"/>
            <a:r>
              <a:rPr lang="en-US" b="1">
                <a:ea typeface="+mn-lt"/>
                <a:cs typeface="+mn-lt"/>
              </a:rPr>
              <a:t>Manage crops</a:t>
            </a:r>
          </a:p>
          <a:p>
            <a:pPr lvl="1"/>
            <a:r>
              <a:rPr lang="en-US">
                <a:ea typeface="+mn-lt"/>
                <a:cs typeface="+mn-lt"/>
              </a:rPr>
              <a:t>Improve growing conditions</a:t>
            </a:r>
          </a:p>
          <a:p>
            <a:pPr lvl="1"/>
            <a:r>
              <a:rPr lang="en-US">
                <a:ea typeface="+mn-lt"/>
                <a:cs typeface="+mn-lt"/>
              </a:rPr>
              <a:t>Study crops</a:t>
            </a:r>
          </a:p>
        </p:txBody>
      </p:sp>
    </p:spTree>
    <p:extLst>
      <p:ext uri="{BB962C8B-B14F-4D97-AF65-F5344CB8AC3E}">
        <p14:creationId xmlns:p14="http://schemas.microsoft.com/office/powerpoint/2010/main" val="18647745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9B1C-CD08-6EA9-01EF-6030F94FD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EB283-D0AB-E047-E2BE-F1C266E56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Parts of a Flower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AC3A0-F8F3-59F6-2F9F-BF43D246B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19" y="170180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Female Parts of the Flower</a:t>
            </a:r>
          </a:p>
          <a:p>
            <a:pPr lvl="1"/>
            <a:r>
              <a:rPr lang="en-US" b="1">
                <a:ea typeface="+mn-lt"/>
                <a:cs typeface="+mn-lt"/>
              </a:rPr>
              <a:t>Pistil</a:t>
            </a:r>
          </a:p>
          <a:p>
            <a:pPr lvl="1"/>
            <a:r>
              <a:rPr lang="en-US" b="1"/>
              <a:t>Stigma</a:t>
            </a:r>
          </a:p>
          <a:p>
            <a:pPr lvl="2"/>
            <a:r>
              <a:rPr lang="en-US">
                <a:ea typeface="+mn-lt"/>
                <a:cs typeface="+mn-lt"/>
              </a:rPr>
              <a:t>Sticky top; </a:t>
            </a:r>
            <a:r>
              <a:rPr lang="en-US" b="1">
                <a:ea typeface="+mn-lt"/>
                <a:cs typeface="+mn-lt"/>
              </a:rPr>
              <a:t>catches</a:t>
            </a:r>
            <a:r>
              <a:rPr lang="en-US">
                <a:ea typeface="+mn-lt"/>
                <a:cs typeface="+mn-lt"/>
              </a:rPr>
              <a:t> the pollen</a:t>
            </a:r>
          </a:p>
          <a:p>
            <a:pPr lvl="1"/>
            <a:r>
              <a:rPr lang="en-US" b="1"/>
              <a:t>Style</a:t>
            </a:r>
          </a:p>
          <a:p>
            <a:pPr lvl="2"/>
            <a:r>
              <a:rPr lang="en-US">
                <a:ea typeface="+mn-lt"/>
                <a:cs typeface="+mn-lt"/>
              </a:rPr>
              <a:t>Tube-like; Connects stigma to ovary</a:t>
            </a:r>
            <a:endParaRPr lang="en-US"/>
          </a:p>
          <a:p>
            <a:pPr lvl="1"/>
            <a:r>
              <a:rPr lang="en-US" b="1"/>
              <a:t>Ovary</a:t>
            </a:r>
          </a:p>
          <a:p>
            <a:pPr lvl="2"/>
            <a:r>
              <a:rPr lang="en-US"/>
              <a:t>Base of the pistil; Eventually becomes </a:t>
            </a:r>
            <a:r>
              <a:rPr lang="en-US" b="1"/>
              <a:t>fruit</a:t>
            </a:r>
            <a:r>
              <a:rPr lang="en-US"/>
              <a:t> or seed pod; holds eggs</a:t>
            </a:r>
          </a:p>
          <a:p>
            <a:pPr lvl="1"/>
            <a:r>
              <a:rPr lang="en-US" b="1"/>
              <a:t>Ovule</a:t>
            </a:r>
          </a:p>
          <a:p>
            <a:pPr lvl="2"/>
            <a:r>
              <a:rPr lang="en-US"/>
              <a:t>Ovule turns into the </a:t>
            </a:r>
            <a:r>
              <a:rPr lang="en-US" b="1"/>
              <a:t>seed</a:t>
            </a:r>
            <a:r>
              <a:rPr lang="en-US"/>
              <a:t> after pollination</a:t>
            </a:r>
          </a:p>
          <a:p>
            <a:pPr lvl="2"/>
            <a:endParaRPr lang="en-US" sz="24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410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2A0ED-5554-B20D-6E2C-5129DB88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B12CA-6173-FB54-6F2B-AAC9744DF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What are ornamental plants?</a:t>
            </a:r>
          </a:p>
          <a:p>
            <a:endParaRPr lang="en-US"/>
          </a:p>
          <a:p>
            <a:r>
              <a:rPr lang="en-US"/>
              <a:t>Why is landscaping important?</a:t>
            </a:r>
          </a:p>
          <a:p>
            <a:endParaRPr lang="en-US"/>
          </a:p>
          <a:p>
            <a:r>
              <a:rPr lang="en-US"/>
              <a:t>What are some important steps to take when designing a flowerbed?</a:t>
            </a:r>
          </a:p>
          <a:p>
            <a:endParaRPr lang="en-US"/>
          </a:p>
          <a:p>
            <a:r>
              <a:rPr lang="en-US"/>
              <a:t>Name and describe the male and female parts of a flower</a:t>
            </a:r>
          </a:p>
        </p:txBody>
      </p:sp>
    </p:spTree>
    <p:extLst>
      <p:ext uri="{BB962C8B-B14F-4D97-AF65-F5344CB8AC3E}">
        <p14:creationId xmlns:p14="http://schemas.microsoft.com/office/powerpoint/2010/main" val="17255405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D18AC-5254-3511-23A4-93B30F262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79896-AB82-CB71-22EB-5FD0A1996A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Biotechnology in Plant Science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E3D0B-DB74-88E8-3074-3B61A6D057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 3 Lesson 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768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32E33-5255-F814-8B55-3E5E720F4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4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38FBE-BD95-7E74-F291-53717EE5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Describe biotechnology and its impact on crop production</a:t>
            </a:r>
          </a:p>
          <a:p>
            <a:r>
              <a:rPr lang="en-US"/>
              <a:t>Argue for or against the use of biotechnology in agriculture</a:t>
            </a:r>
          </a:p>
          <a:p>
            <a:r>
              <a:rPr lang="en-US"/>
              <a:t>Compare and contrast different biotechnology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869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8C67C-0452-23F5-FDFF-ED0E0639F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E28F5-BB70-247C-ECAC-325F60F8C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Biotechnology?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51217-32EA-115F-BCE1-EFA79164A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600">
                <a:latin typeface="Calibri"/>
                <a:ea typeface="Calibri"/>
                <a:cs typeface="Calibri"/>
              </a:rPr>
              <a:t>Use of </a:t>
            </a:r>
            <a:r>
              <a:rPr lang="en-US" sz="2600" b="1">
                <a:latin typeface="Calibri"/>
                <a:ea typeface="Calibri"/>
                <a:cs typeface="Calibri"/>
              </a:rPr>
              <a:t>living things </a:t>
            </a:r>
            <a:r>
              <a:rPr lang="en-US" sz="2600">
                <a:latin typeface="Calibri"/>
                <a:ea typeface="Calibri"/>
                <a:cs typeface="Calibri"/>
              </a:rPr>
              <a:t>and </a:t>
            </a:r>
            <a:r>
              <a:rPr lang="en-US" sz="2600" b="1">
                <a:latin typeface="Calibri"/>
                <a:ea typeface="Calibri"/>
                <a:cs typeface="Calibri"/>
              </a:rPr>
              <a:t>technology </a:t>
            </a:r>
            <a:r>
              <a:rPr lang="en-US" sz="2600">
                <a:latin typeface="Calibri"/>
                <a:ea typeface="Calibri"/>
                <a:cs typeface="Calibri"/>
              </a:rPr>
              <a:t>to improve plants</a:t>
            </a:r>
            <a:endParaRPr lang="en-US" sz="2600"/>
          </a:p>
          <a:p>
            <a:pPr lvl="1"/>
            <a:r>
              <a:rPr lang="en-US" sz="2200">
                <a:latin typeface="Calibri"/>
                <a:ea typeface="Calibri"/>
                <a:cs typeface="Calibri"/>
              </a:rPr>
              <a:t>Help plants grow </a:t>
            </a:r>
            <a:r>
              <a:rPr lang="en-US" sz="2200" b="1">
                <a:latin typeface="Calibri"/>
                <a:ea typeface="Calibri"/>
                <a:cs typeface="Calibri"/>
              </a:rPr>
              <a:t>better</a:t>
            </a:r>
          </a:p>
          <a:p>
            <a:pPr lvl="1"/>
            <a:r>
              <a:rPr lang="en-US" sz="2200" b="1">
                <a:latin typeface="Calibri"/>
                <a:ea typeface="Calibri"/>
                <a:cs typeface="Calibri"/>
              </a:rPr>
              <a:t>Protect </a:t>
            </a:r>
            <a:r>
              <a:rPr lang="en-US" sz="2200">
                <a:latin typeface="Calibri"/>
                <a:ea typeface="Calibri"/>
                <a:cs typeface="Calibri"/>
              </a:rPr>
              <a:t>plants</a:t>
            </a:r>
          </a:p>
          <a:p>
            <a:pPr lvl="1"/>
            <a:r>
              <a:rPr lang="en-US" sz="2200">
                <a:latin typeface="Calibri"/>
                <a:ea typeface="Calibri"/>
                <a:cs typeface="Calibri"/>
              </a:rPr>
              <a:t>Increases </a:t>
            </a:r>
            <a:r>
              <a:rPr lang="en-US" sz="2200" b="1">
                <a:latin typeface="Calibri"/>
                <a:ea typeface="Calibri"/>
                <a:cs typeface="Calibri"/>
              </a:rPr>
              <a:t>efficiency </a:t>
            </a:r>
            <a:r>
              <a:rPr lang="en-US" sz="2200">
                <a:latin typeface="Calibri"/>
                <a:ea typeface="Calibri"/>
                <a:cs typeface="Calibri"/>
              </a:rPr>
              <a:t>of plant production</a:t>
            </a:r>
          </a:p>
          <a:p>
            <a:r>
              <a:rPr lang="en-US" sz="2600">
                <a:latin typeface="Calibri"/>
                <a:ea typeface="Calibri"/>
                <a:cs typeface="Calibri"/>
              </a:rPr>
              <a:t>Using science and technology to improve plants</a:t>
            </a:r>
          </a:p>
          <a:p>
            <a:pPr lvl="1"/>
            <a:r>
              <a:rPr lang="en-US" sz="2200">
                <a:latin typeface="Calibri"/>
                <a:ea typeface="Calibri"/>
                <a:cs typeface="Calibri"/>
              </a:rPr>
              <a:t>Scientists can change plant </a:t>
            </a:r>
            <a:r>
              <a:rPr lang="en-US" sz="2200" b="1">
                <a:latin typeface="Calibri"/>
                <a:ea typeface="Calibri"/>
                <a:cs typeface="Calibri"/>
              </a:rPr>
              <a:t>DNA </a:t>
            </a:r>
            <a:r>
              <a:rPr lang="en-US" sz="2200">
                <a:latin typeface="Calibri"/>
                <a:ea typeface="Calibri"/>
                <a:cs typeface="Calibri"/>
              </a:rPr>
              <a:t>to:</a:t>
            </a:r>
          </a:p>
          <a:p>
            <a:pPr lvl="2"/>
            <a:r>
              <a:rPr lang="en-US" sz="2200">
                <a:latin typeface="Calibri"/>
                <a:ea typeface="Calibri"/>
                <a:cs typeface="Calibri"/>
              </a:rPr>
              <a:t>Grow more </a:t>
            </a:r>
            <a:r>
              <a:rPr lang="en-US" sz="2200" b="1">
                <a:latin typeface="Calibri"/>
                <a:ea typeface="Calibri"/>
                <a:cs typeface="Calibri"/>
              </a:rPr>
              <a:t>food</a:t>
            </a:r>
          </a:p>
          <a:p>
            <a:pPr lvl="2"/>
            <a:r>
              <a:rPr lang="en-US" sz="2200">
                <a:latin typeface="Calibri"/>
                <a:ea typeface="Calibri"/>
                <a:cs typeface="Calibri"/>
              </a:rPr>
              <a:t>Resist </a:t>
            </a:r>
            <a:r>
              <a:rPr lang="en-US" sz="2200" b="1">
                <a:latin typeface="Calibri"/>
                <a:ea typeface="Calibri"/>
                <a:cs typeface="Calibri"/>
              </a:rPr>
              <a:t>pests </a:t>
            </a:r>
            <a:r>
              <a:rPr lang="en-US" sz="2200">
                <a:latin typeface="Calibri"/>
                <a:ea typeface="Calibri"/>
                <a:cs typeface="Calibri"/>
              </a:rPr>
              <a:t>and diseases</a:t>
            </a:r>
          </a:p>
          <a:p>
            <a:pPr lvl="2"/>
            <a:r>
              <a:rPr lang="en-US" sz="2200">
                <a:latin typeface="Calibri"/>
                <a:ea typeface="Calibri"/>
                <a:cs typeface="Calibri"/>
              </a:rPr>
              <a:t>Improve </a:t>
            </a:r>
            <a:r>
              <a:rPr lang="en-US" sz="2200" b="1">
                <a:latin typeface="Calibri"/>
                <a:ea typeface="Calibri"/>
                <a:cs typeface="Calibri"/>
              </a:rPr>
              <a:t>nutrition</a:t>
            </a:r>
          </a:p>
          <a:p>
            <a:r>
              <a:rPr lang="en-US">
                <a:latin typeface="Aptos" panose="020B0004020202020204"/>
                <a:ea typeface="Calibri"/>
                <a:cs typeface="Calibri"/>
              </a:rPr>
              <a:t>What does biotechnology look like?</a:t>
            </a:r>
          </a:p>
          <a:p>
            <a:pPr lvl="1"/>
            <a:r>
              <a:rPr lang="en-US" sz="2200">
                <a:latin typeface="Aptos" panose="020B0004020202020204"/>
                <a:ea typeface="Calibri"/>
                <a:cs typeface="Calibri"/>
              </a:rPr>
              <a:t>Make crops </a:t>
            </a:r>
            <a:r>
              <a:rPr lang="en-US" sz="2200" b="1">
                <a:latin typeface="Aptos" panose="020B0004020202020204"/>
                <a:ea typeface="Calibri"/>
                <a:cs typeface="Calibri"/>
              </a:rPr>
              <a:t>drought-tolerant</a:t>
            </a:r>
          </a:p>
          <a:p>
            <a:pPr lvl="1"/>
            <a:r>
              <a:rPr lang="en-US" sz="2200">
                <a:latin typeface="Aptos" panose="020B0004020202020204"/>
                <a:ea typeface="Calibri"/>
                <a:cs typeface="Calibri"/>
              </a:rPr>
              <a:t>Add </a:t>
            </a:r>
            <a:r>
              <a:rPr lang="en-US" sz="2200" b="1">
                <a:latin typeface="Aptos" panose="020B0004020202020204"/>
                <a:ea typeface="Calibri"/>
                <a:cs typeface="Calibri"/>
              </a:rPr>
              <a:t>vitamins </a:t>
            </a:r>
            <a:r>
              <a:rPr lang="en-US" sz="2200">
                <a:latin typeface="Aptos" panose="020B0004020202020204"/>
                <a:ea typeface="Calibri"/>
                <a:cs typeface="Calibri"/>
              </a:rPr>
              <a:t>to food crops</a:t>
            </a:r>
          </a:p>
          <a:p>
            <a:pPr lvl="1"/>
            <a:r>
              <a:rPr lang="en-US" sz="2200">
                <a:latin typeface="Aptos" panose="020B0004020202020204"/>
                <a:ea typeface="Calibri"/>
                <a:cs typeface="Calibri"/>
              </a:rPr>
              <a:t>Create cropping systems that don't need as many </a:t>
            </a:r>
            <a:r>
              <a:rPr lang="en-US" sz="2200" b="1">
                <a:latin typeface="Aptos" panose="020B0004020202020204"/>
                <a:ea typeface="Calibri"/>
                <a:cs typeface="Calibri"/>
              </a:rPr>
              <a:t>herbicides</a:t>
            </a:r>
          </a:p>
          <a:p>
            <a:pPr lvl="2"/>
            <a:r>
              <a:rPr lang="en-US" sz="1900">
                <a:latin typeface="Aptos" panose="020B0004020202020204"/>
                <a:ea typeface="Calibri"/>
                <a:cs typeface="Calibri"/>
              </a:rPr>
              <a:t>Can also make crops </a:t>
            </a:r>
            <a:r>
              <a:rPr lang="en-US" sz="1900" b="1">
                <a:latin typeface="Aptos" panose="020B0004020202020204"/>
                <a:ea typeface="Calibri"/>
                <a:cs typeface="Calibri"/>
              </a:rPr>
              <a:t>resistant </a:t>
            </a:r>
            <a:r>
              <a:rPr lang="en-US" sz="1900">
                <a:latin typeface="Aptos" panose="020B0004020202020204"/>
                <a:ea typeface="Calibri"/>
                <a:cs typeface="Calibri"/>
              </a:rPr>
              <a:t>to herbicides</a:t>
            </a:r>
          </a:p>
        </p:txBody>
      </p:sp>
    </p:spTree>
    <p:extLst>
      <p:ext uri="{BB962C8B-B14F-4D97-AF65-F5344CB8AC3E}">
        <p14:creationId xmlns:p14="http://schemas.microsoft.com/office/powerpoint/2010/main" val="95248115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C81F6-665F-E669-75BF-71B598A5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Biotechnology Important in Agriculture?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4EEBF-169E-5CA2-ED2C-19A5459A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Biotechnology will help </a:t>
            </a:r>
            <a:r>
              <a:rPr lang="en-US" b="1"/>
              <a:t>agriculture</a:t>
            </a:r>
          </a:p>
          <a:p>
            <a:pPr lvl="1"/>
            <a:r>
              <a:rPr lang="en-US" b="1"/>
              <a:t>Feed </a:t>
            </a:r>
            <a:r>
              <a:rPr lang="en-US"/>
              <a:t>the world's growing population</a:t>
            </a:r>
          </a:p>
          <a:p>
            <a:pPr lvl="1"/>
            <a:r>
              <a:rPr lang="en-US"/>
              <a:t>Grow more food with less </a:t>
            </a:r>
            <a:r>
              <a:rPr lang="en-US" b="1"/>
              <a:t>land</a:t>
            </a:r>
          </a:p>
          <a:p>
            <a:pPr lvl="1"/>
            <a:r>
              <a:rPr lang="en-US"/>
              <a:t>Make crops </a:t>
            </a:r>
            <a:r>
              <a:rPr lang="en-US" b="1"/>
              <a:t>tougher </a:t>
            </a:r>
            <a:r>
              <a:rPr lang="en-US"/>
              <a:t>and </a:t>
            </a:r>
            <a:r>
              <a:rPr lang="en-US" b="1"/>
              <a:t>better</a:t>
            </a:r>
          </a:p>
          <a:p>
            <a:pPr lvl="2"/>
            <a:r>
              <a:rPr lang="en-US"/>
              <a:t>Increased </a:t>
            </a:r>
            <a:r>
              <a:rPr lang="en-US" b="1"/>
              <a:t>efficient</a:t>
            </a:r>
          </a:p>
          <a:p>
            <a:pPr lvl="2"/>
            <a:r>
              <a:rPr lang="en-US"/>
              <a:t>Improved </a:t>
            </a:r>
            <a:r>
              <a:rPr lang="en-US" b="1"/>
              <a:t>drought</a:t>
            </a:r>
            <a:r>
              <a:rPr lang="en-US"/>
              <a:t>-tolerance</a:t>
            </a:r>
          </a:p>
          <a:p>
            <a:pPr lvl="2"/>
            <a:r>
              <a:rPr lang="en-US"/>
              <a:t>Increased </a:t>
            </a:r>
            <a:r>
              <a:rPr lang="en-US" b="1"/>
              <a:t>disease </a:t>
            </a:r>
            <a:r>
              <a:rPr lang="en-US"/>
              <a:t>resistant</a:t>
            </a:r>
          </a:p>
        </p:txBody>
      </p:sp>
    </p:spTree>
    <p:extLst>
      <p:ext uri="{BB962C8B-B14F-4D97-AF65-F5344CB8AC3E}">
        <p14:creationId xmlns:p14="http://schemas.microsoft.com/office/powerpoint/2010/main" val="15828862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C426-D400-4AF2-8FE7-43EC6B7F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Plant Biotechnology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81813-F158-51B4-5C75-FF432DAC4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ts val="1457"/>
              </a:lnSpc>
              <a:buFont typeface="Symbol"/>
              <a:buChar char="•"/>
            </a:pPr>
            <a:r>
              <a:rPr lang="en-US">
                <a:ea typeface="+mn-lt"/>
                <a:cs typeface="+mn-lt"/>
              </a:rPr>
              <a:t>2 major types of DNA biotechnology in plants</a:t>
            </a:r>
            <a:endParaRPr lang="en-US">
              <a:latin typeface="Calibri"/>
              <a:ea typeface="Calibri"/>
              <a:cs typeface="Calibri"/>
            </a:endParaRP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 b="1">
                <a:latin typeface="Calibri"/>
                <a:ea typeface="Calibri"/>
                <a:cs typeface="Calibri"/>
              </a:rPr>
              <a:t>Gene editing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Changes the plant's own DNA </a:t>
            </a:r>
            <a:r>
              <a:rPr lang="en-US" b="1">
                <a:latin typeface="Calibri"/>
                <a:ea typeface="Calibri"/>
                <a:cs typeface="Calibri"/>
              </a:rPr>
              <a:t>without </a:t>
            </a:r>
            <a:r>
              <a:rPr lang="en-US">
                <a:latin typeface="Calibri"/>
                <a:ea typeface="Calibri"/>
                <a:cs typeface="Calibri"/>
              </a:rPr>
              <a:t>adding in genes from another plant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Very precise changes to a plant</a:t>
            </a: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Genetic modification (Creates </a:t>
            </a:r>
            <a:r>
              <a:rPr lang="en-US" b="1">
                <a:latin typeface="Calibri"/>
                <a:ea typeface="Calibri"/>
                <a:cs typeface="Calibri"/>
              </a:rPr>
              <a:t>GMOs</a:t>
            </a:r>
            <a:r>
              <a:rPr lang="en-US">
                <a:latin typeface="Calibri"/>
                <a:ea typeface="Calibri"/>
                <a:cs typeface="Calibri"/>
              </a:rPr>
              <a:t>)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Adds genes from a different plant </a:t>
            </a:r>
            <a:r>
              <a:rPr lang="en-US" b="1">
                <a:latin typeface="Calibri"/>
                <a:ea typeface="Calibri"/>
                <a:cs typeface="Calibri"/>
              </a:rPr>
              <a:t>species</a:t>
            </a:r>
          </a:p>
          <a:p>
            <a:pPr>
              <a:lnSpc>
                <a:spcPts val="1457"/>
              </a:lnSpc>
              <a:buFont typeface="Symbo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GMO Steps</a:t>
            </a: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Find a desirable </a:t>
            </a:r>
            <a:r>
              <a:rPr lang="en-US" b="1">
                <a:latin typeface="Calibri"/>
                <a:ea typeface="Calibri"/>
                <a:cs typeface="Calibri"/>
              </a:rPr>
              <a:t>trait</a:t>
            </a:r>
            <a:endParaRPr lang="en-US"/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Traits like improved </a:t>
            </a:r>
            <a:r>
              <a:rPr lang="en-US" b="1">
                <a:latin typeface="Calibri"/>
                <a:ea typeface="Calibri"/>
                <a:cs typeface="Calibri"/>
              </a:rPr>
              <a:t>nutrition</a:t>
            </a:r>
            <a:r>
              <a:rPr lang="en-US">
                <a:latin typeface="Calibri"/>
                <a:ea typeface="Calibri"/>
                <a:cs typeface="Calibri"/>
              </a:rPr>
              <a:t>, drought tolerance, faster growth, etc.</a:t>
            </a:r>
          </a:p>
          <a:p>
            <a:pPr lvl="1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Get the DNA from the desirable trait</a:t>
            </a:r>
          </a:p>
          <a:p>
            <a:pPr lvl="2">
              <a:lnSpc>
                <a:spcPts val="1457"/>
              </a:lnSpc>
              <a:buFont typeface="Symbol"/>
              <a:buChar char="•"/>
            </a:pPr>
            <a:r>
              <a:rPr lang="en-US">
                <a:latin typeface="Calibri"/>
                <a:ea typeface="Calibri"/>
                <a:cs typeface="Calibri"/>
              </a:rPr>
              <a:t>The </a:t>
            </a:r>
            <a:r>
              <a:rPr lang="en-US" b="1">
                <a:latin typeface="Calibri"/>
                <a:ea typeface="Calibri"/>
                <a:cs typeface="Calibri"/>
              </a:rPr>
              <a:t>gene </a:t>
            </a:r>
            <a:r>
              <a:rPr lang="en-US">
                <a:latin typeface="Calibri"/>
                <a:ea typeface="Calibri"/>
                <a:cs typeface="Calibri"/>
              </a:rPr>
              <a:t>is copied from a plant that has the desirable trait</a:t>
            </a:r>
          </a:p>
          <a:p>
            <a:pPr lvl="1">
              <a:lnSpc>
                <a:spcPts val="1457"/>
              </a:lnSpc>
              <a:buFont typeface="Symbol,Sans-Serif"/>
              <a:buChar char="•"/>
            </a:pPr>
            <a:r>
              <a:rPr lang="en-US">
                <a:ea typeface="+mn-lt"/>
                <a:cs typeface="+mn-lt"/>
              </a:rPr>
              <a:t>Insert that DNA into another plant</a:t>
            </a:r>
          </a:p>
          <a:p>
            <a:pPr lvl="2">
              <a:lnSpc>
                <a:spcPts val="1457"/>
              </a:lnSpc>
              <a:buFont typeface="Symbol,Sans-Serif"/>
              <a:buChar char="•"/>
            </a:pPr>
            <a:r>
              <a:rPr lang="en-US">
                <a:ea typeface="+mn-lt"/>
                <a:cs typeface="+mn-lt"/>
              </a:rPr>
              <a:t>That gene is </a:t>
            </a:r>
            <a:r>
              <a:rPr lang="en-US" b="1">
                <a:ea typeface="+mn-lt"/>
                <a:cs typeface="+mn-lt"/>
              </a:rPr>
              <a:t>added </a:t>
            </a:r>
            <a:r>
              <a:rPr lang="en-US">
                <a:ea typeface="+mn-lt"/>
                <a:cs typeface="+mn-lt"/>
              </a:rPr>
              <a:t>to the </a:t>
            </a:r>
            <a:r>
              <a:rPr lang="en-US" b="1">
                <a:ea typeface="+mn-lt"/>
                <a:cs typeface="+mn-lt"/>
              </a:rPr>
              <a:t>DNA </a:t>
            </a:r>
            <a:r>
              <a:rPr lang="en-US">
                <a:ea typeface="+mn-lt"/>
                <a:cs typeface="+mn-lt"/>
              </a:rPr>
              <a:t>of another plant</a:t>
            </a:r>
          </a:p>
          <a:p>
            <a:pPr>
              <a:lnSpc>
                <a:spcPts val="1457"/>
              </a:lnSpc>
              <a:buFont typeface="Symbo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>
              <a:lnSpc>
                <a:spcPts val="1457"/>
              </a:lnSpc>
              <a:buFont typeface="Symbo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>
              <a:lnSpc>
                <a:spcPts val="1457"/>
              </a:lnSpc>
              <a:buFont typeface="Symbol"/>
              <a:buChar char="•"/>
            </a:pPr>
            <a:endParaRPr lang="en-US" sz="11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33906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EACC1-AB9C-3720-98DE-6DF20D668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GMOs – Genetically Modified Organisms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3FDA5-E5F6-2E85-EFB8-F0ECDD67E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Changing a plant by </a:t>
            </a:r>
            <a:r>
              <a:rPr lang="en-US" b="1"/>
              <a:t>adding </a:t>
            </a:r>
            <a:r>
              <a:rPr lang="en-US"/>
              <a:t>a gene from another species</a:t>
            </a:r>
          </a:p>
          <a:p>
            <a:r>
              <a:rPr lang="en-US"/>
              <a:t>Examples include:</a:t>
            </a:r>
          </a:p>
          <a:p>
            <a:pPr lvl="1"/>
            <a:r>
              <a:rPr lang="en-US" b="1"/>
              <a:t>Golden Rice</a:t>
            </a:r>
          </a:p>
          <a:p>
            <a:pPr lvl="1"/>
            <a:r>
              <a:rPr lang="en-US" err="1"/>
              <a:t>Bt</a:t>
            </a:r>
            <a:r>
              <a:rPr lang="en-US"/>
              <a:t> Corn</a:t>
            </a:r>
          </a:p>
          <a:p>
            <a:pPr lvl="2"/>
            <a:r>
              <a:rPr lang="en-US"/>
              <a:t>Created from Bacillus thuringiensis (</a:t>
            </a:r>
            <a:r>
              <a:rPr lang="en-US" err="1"/>
              <a:t>Bt</a:t>
            </a:r>
            <a:r>
              <a:rPr lang="en-US"/>
              <a:t>) </a:t>
            </a:r>
            <a:r>
              <a:rPr lang="en-US" b="1"/>
              <a:t>bacteria</a:t>
            </a:r>
          </a:p>
          <a:p>
            <a:pPr lvl="2"/>
            <a:r>
              <a:rPr lang="en-US"/>
              <a:t>Produces a </a:t>
            </a:r>
            <a:r>
              <a:rPr lang="en-US" b="1"/>
              <a:t>protein </a:t>
            </a:r>
            <a:r>
              <a:rPr lang="en-US"/>
              <a:t>that are toxic to caterpillars and beetles</a:t>
            </a:r>
          </a:p>
          <a:p>
            <a:pPr lvl="2"/>
            <a:r>
              <a:rPr lang="en-US"/>
              <a:t>Reduces need for chemical </a:t>
            </a:r>
            <a:r>
              <a:rPr lang="en-US" b="1"/>
              <a:t>insecticides</a:t>
            </a:r>
          </a:p>
          <a:p>
            <a:pPr lvl="1"/>
            <a:r>
              <a:rPr lang="en-US"/>
              <a:t>GMO Soybeans</a:t>
            </a:r>
          </a:p>
          <a:p>
            <a:pPr lvl="2"/>
            <a:r>
              <a:rPr lang="en-US">
                <a:ea typeface="+mn-lt"/>
                <a:cs typeface="+mn-lt"/>
              </a:rPr>
              <a:t>Is tolerant of </a:t>
            </a:r>
            <a:r>
              <a:rPr lang="en-US" b="1">
                <a:ea typeface="+mn-lt"/>
                <a:cs typeface="+mn-lt"/>
              </a:rPr>
              <a:t>glyphosate </a:t>
            </a:r>
            <a:r>
              <a:rPr lang="en-US">
                <a:ea typeface="+mn-lt"/>
                <a:cs typeface="+mn-lt"/>
              </a:rPr>
              <a:t>herbicide</a:t>
            </a:r>
          </a:p>
          <a:p>
            <a:pPr lvl="3"/>
            <a:r>
              <a:rPr lang="en-US">
                <a:ea typeface="+mn-lt"/>
                <a:cs typeface="+mn-lt"/>
              </a:rPr>
              <a:t>Glyphosate is active ingredient in </a:t>
            </a:r>
            <a:r>
              <a:rPr lang="en-US" b="1">
                <a:ea typeface="+mn-lt"/>
                <a:cs typeface="+mn-lt"/>
              </a:rPr>
              <a:t>Roundup</a:t>
            </a:r>
            <a:endParaRPr lang="en-US" b="1"/>
          </a:p>
          <a:p>
            <a:pPr lvl="2"/>
            <a:r>
              <a:rPr lang="en-US" b="1"/>
              <a:t>94%</a:t>
            </a:r>
            <a:r>
              <a:rPr lang="en-US"/>
              <a:t> of soybeans grown in the US are genetically modified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420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B5EF0-AAE0-442F-1A12-4447F665D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 Editing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06D9-4B48-48EF-C3D1-6785A09FD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CRISPR</a:t>
            </a:r>
          </a:p>
          <a:p>
            <a:pPr lvl="1"/>
            <a:r>
              <a:rPr lang="en-US">
                <a:ea typeface="+mn-lt"/>
                <a:cs typeface="+mn-lt"/>
              </a:rPr>
              <a:t>Clustered Regularly Interspaced Short Palindromic Repeats</a:t>
            </a:r>
          </a:p>
          <a:p>
            <a:pPr lvl="1"/>
            <a:r>
              <a:rPr lang="en-US">
                <a:ea typeface="+mn-lt"/>
                <a:cs typeface="+mn-lt"/>
              </a:rPr>
              <a:t>Targets and modifies DNA in a plant </a:t>
            </a:r>
            <a:r>
              <a:rPr lang="en-US" b="1">
                <a:ea typeface="+mn-lt"/>
                <a:cs typeface="+mn-lt"/>
              </a:rPr>
              <a:t>without </a:t>
            </a:r>
            <a:r>
              <a:rPr lang="en-US">
                <a:ea typeface="+mn-lt"/>
                <a:cs typeface="+mn-lt"/>
              </a:rPr>
              <a:t>the genes of another plant</a:t>
            </a:r>
          </a:p>
          <a:p>
            <a:r>
              <a:rPr lang="en-US">
                <a:ea typeface="+mn-lt"/>
                <a:cs typeface="+mn-lt"/>
              </a:rPr>
              <a:t>Examples</a:t>
            </a:r>
            <a:r>
              <a:rPr lang="en-US"/>
              <a:t> include:</a:t>
            </a:r>
          </a:p>
          <a:p>
            <a:pPr lvl="1"/>
            <a:r>
              <a:rPr lang="en-US"/>
              <a:t>Browning-Resistant Mushrooms</a:t>
            </a:r>
          </a:p>
          <a:p>
            <a:pPr lvl="1"/>
            <a:r>
              <a:rPr lang="en-US" b="1"/>
              <a:t>Sugarcane</a:t>
            </a:r>
          </a:p>
          <a:p>
            <a:pPr lvl="2"/>
            <a:r>
              <a:rPr lang="en-US"/>
              <a:t>Improved light capture and increased biomass</a:t>
            </a:r>
          </a:p>
        </p:txBody>
      </p:sp>
    </p:spTree>
    <p:extLst>
      <p:ext uri="{BB962C8B-B14F-4D97-AF65-F5344CB8AC3E}">
        <p14:creationId xmlns:p14="http://schemas.microsoft.com/office/powerpoint/2010/main" val="41071221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766F8-84B9-7AB4-F60F-2F10C412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Tissue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D0851-DC37-F216-4698-80D77381F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Growing a new plant from a tiny piece of an </a:t>
            </a:r>
            <a:r>
              <a:rPr lang="en-US" b="1"/>
              <a:t>existing </a:t>
            </a:r>
            <a:r>
              <a:rPr lang="en-US"/>
              <a:t>plant</a:t>
            </a:r>
          </a:p>
          <a:p>
            <a:r>
              <a:rPr lang="en-US"/>
              <a:t>Helps grow identical plants </a:t>
            </a:r>
            <a:r>
              <a:rPr lang="en-US" b="1"/>
              <a:t>rapidly </a:t>
            </a:r>
            <a:r>
              <a:rPr lang="en-US"/>
              <a:t>and </a:t>
            </a:r>
            <a:r>
              <a:rPr lang="en-US" b="1"/>
              <a:t>efficiently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 b="1"/>
              <a:t>Fruits</a:t>
            </a:r>
          </a:p>
          <a:p>
            <a:pPr lvl="2"/>
            <a:r>
              <a:rPr lang="en-US"/>
              <a:t>Banana, pineapple, tomatoes</a:t>
            </a:r>
          </a:p>
          <a:p>
            <a:pPr lvl="1"/>
            <a:r>
              <a:rPr lang="en-US" b="1"/>
              <a:t>Ornamental </a:t>
            </a:r>
            <a:r>
              <a:rPr lang="en-US"/>
              <a:t>plants</a:t>
            </a:r>
          </a:p>
          <a:p>
            <a:pPr lvl="2"/>
            <a:r>
              <a:rPr lang="en-US"/>
              <a:t>Chrysanthemums, orchids</a:t>
            </a:r>
          </a:p>
        </p:txBody>
      </p:sp>
    </p:spTree>
    <p:extLst>
      <p:ext uri="{BB962C8B-B14F-4D97-AF65-F5344CB8AC3E}">
        <p14:creationId xmlns:p14="http://schemas.microsoft.com/office/powerpoint/2010/main" val="3054293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4687-B3B9-4482-3B6C-7B6E98B2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 of Crops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359FA-C6FF-9145-958F-3E0F17EAF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Crop production has a large impact on Oklahoma's </a:t>
            </a:r>
            <a:r>
              <a:rPr lang="en-US" b="1">
                <a:ea typeface="+mn-lt"/>
                <a:cs typeface="+mn-lt"/>
              </a:rPr>
              <a:t>economy</a:t>
            </a:r>
          </a:p>
          <a:p>
            <a:pPr lvl="1"/>
            <a:r>
              <a:rPr lang="en-US">
                <a:ea typeface="+mn-lt"/>
                <a:cs typeface="+mn-lt"/>
              </a:rPr>
              <a:t>$1,814,557,000 in cash receipts for crops in 2023</a:t>
            </a:r>
          </a:p>
          <a:p>
            <a:pPr lvl="1"/>
            <a:r>
              <a:rPr lang="en-US" b="1">
                <a:ea typeface="+mn-lt"/>
                <a:cs typeface="+mn-lt"/>
              </a:rPr>
              <a:t>Wheat </a:t>
            </a:r>
            <a:r>
              <a:rPr lang="en-US">
                <a:ea typeface="+mn-lt"/>
                <a:cs typeface="+mn-lt"/>
              </a:rPr>
              <a:t>= $669,649,000</a:t>
            </a:r>
          </a:p>
          <a:p>
            <a:pPr lvl="1"/>
            <a:r>
              <a:rPr lang="en-US" b="1">
                <a:ea typeface="+mn-lt"/>
                <a:cs typeface="+mn-lt"/>
              </a:rPr>
              <a:t>Cotton </a:t>
            </a:r>
            <a:r>
              <a:rPr lang="en-US">
                <a:ea typeface="+mn-lt"/>
                <a:cs typeface="+mn-lt"/>
              </a:rPr>
              <a:t>= $282,165,000</a:t>
            </a:r>
          </a:p>
          <a:p>
            <a:r>
              <a:rPr lang="en-US">
                <a:ea typeface="+mn-lt"/>
                <a:cs typeface="+mn-lt"/>
              </a:rPr>
              <a:t>Oklahoma crops are sold across the U.S. and even overseas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Thousands </a:t>
            </a:r>
            <a:r>
              <a:rPr lang="en-US">
                <a:ea typeface="+mn-lt"/>
                <a:cs typeface="+mn-lt"/>
              </a:rPr>
              <a:t>of Oklahomans have jobs connected to crop farming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746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646A5-2BDD-3464-93CF-6C69EB6D0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Biotechnology Safe?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D1899-3A82-05DD-2B4F-E82418BAB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Food crops produced with biotechnology are proven to be </a:t>
            </a:r>
            <a:r>
              <a:rPr lang="en-US" b="1" dirty="0"/>
              <a:t>safe</a:t>
            </a:r>
          </a:p>
          <a:p>
            <a:pPr lvl="1"/>
            <a:r>
              <a:rPr lang="en-US" dirty="0"/>
              <a:t>First </a:t>
            </a:r>
            <a:r>
              <a:rPr lang="en-US" b="1" dirty="0"/>
              <a:t>commercial </a:t>
            </a:r>
            <a:r>
              <a:rPr lang="en-US" dirty="0"/>
              <a:t>GMO was introduced in </a:t>
            </a:r>
            <a:r>
              <a:rPr lang="en-US" b="1" dirty="0"/>
              <a:t>1994 </a:t>
            </a:r>
            <a:r>
              <a:rPr lang="en-US" dirty="0"/>
              <a:t>(</a:t>
            </a:r>
            <a:r>
              <a:rPr lang="en-US" dirty="0" err="1"/>
              <a:t>Flavr</a:t>
            </a:r>
            <a:r>
              <a:rPr lang="en-US" dirty="0"/>
              <a:t> Savr Tomato)</a:t>
            </a:r>
          </a:p>
          <a:p>
            <a:pPr lvl="2"/>
            <a:r>
              <a:rPr lang="en-US" dirty="0"/>
              <a:t>No known health issues from GMOs in </a:t>
            </a:r>
            <a:r>
              <a:rPr lang="en-US" b="1" dirty="0"/>
              <a:t>30+</a:t>
            </a:r>
            <a:r>
              <a:rPr lang="en-US" dirty="0"/>
              <a:t> years</a:t>
            </a:r>
          </a:p>
          <a:p>
            <a:pPr lvl="1"/>
            <a:r>
              <a:rPr lang="en-US" dirty="0"/>
              <a:t>International guidelines developed by FAO and WHO determine safety</a:t>
            </a:r>
          </a:p>
          <a:p>
            <a:r>
              <a:rPr lang="en-US" dirty="0"/>
              <a:t>GMO and gene edited crops are </a:t>
            </a:r>
            <a:r>
              <a:rPr lang="en-US" b="1" dirty="0"/>
              <a:t>regulated</a:t>
            </a:r>
            <a:r>
              <a:rPr lang="en-US" dirty="0"/>
              <a:t> and </a:t>
            </a:r>
            <a:r>
              <a:rPr lang="en-US" b="1" dirty="0"/>
              <a:t>tested</a:t>
            </a:r>
            <a:r>
              <a:rPr lang="en-US" dirty="0"/>
              <a:t> regularly</a:t>
            </a:r>
          </a:p>
          <a:p>
            <a:r>
              <a:rPr lang="en-US" dirty="0"/>
              <a:t>Government organizations supporting and regulating GMO and gene edited crop production include:</a:t>
            </a:r>
          </a:p>
          <a:p>
            <a:pPr lvl="1"/>
            <a:r>
              <a:rPr lang="en-US" b="1" dirty="0"/>
              <a:t>USDA</a:t>
            </a:r>
          </a:p>
          <a:p>
            <a:pPr lvl="1"/>
            <a:r>
              <a:rPr lang="en-US" b="1" dirty="0"/>
              <a:t>FDA</a:t>
            </a:r>
          </a:p>
          <a:p>
            <a:pPr lvl="1"/>
            <a:r>
              <a:rPr lang="en-US" b="1" dirty="0"/>
              <a:t>WHO</a:t>
            </a:r>
          </a:p>
        </p:txBody>
      </p:sp>
    </p:spTree>
    <p:extLst>
      <p:ext uri="{BB962C8B-B14F-4D97-AF65-F5344CB8AC3E}">
        <p14:creationId xmlns:p14="http://schemas.microsoft.com/office/powerpoint/2010/main" val="17602390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971D7-D237-0DC2-FCD3-FC69655D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D4004-4E43-F905-F46E-89FBC3D4C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How can biotechnology help agriculture feed the growing world population?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Compare and contrast different methods of biotechnology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Do you think GMOs are safe?</a:t>
            </a:r>
          </a:p>
        </p:txBody>
      </p:sp>
    </p:spTree>
    <p:extLst>
      <p:ext uri="{BB962C8B-B14F-4D97-AF65-F5344CB8AC3E}">
        <p14:creationId xmlns:p14="http://schemas.microsoft.com/office/powerpoint/2010/main" val="6663919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08CBE-3E67-6F81-09A5-B28097A3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 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A674B-C8A2-CC13-5BA1-75BF29F05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Name and describe major crops in Oklahoma</a:t>
            </a:r>
          </a:p>
          <a:p>
            <a:r>
              <a:rPr lang="en-US"/>
              <a:t>How does the entire plant industry impact Oklahoma?</a:t>
            </a:r>
          </a:p>
          <a:p>
            <a:r>
              <a:rPr lang="en-US"/>
              <a:t>What are some important factors when growing plants?</a:t>
            </a:r>
          </a:p>
          <a:p>
            <a:r>
              <a:rPr lang="en-US"/>
              <a:t>What are ornamental plants and why are they important?</a:t>
            </a:r>
          </a:p>
          <a:p>
            <a:r>
              <a:rPr lang="en-US"/>
              <a:t>What is biotechnology and how will it help feed the world's growing population?</a:t>
            </a:r>
          </a:p>
        </p:txBody>
      </p:sp>
    </p:spTree>
    <p:extLst>
      <p:ext uri="{BB962C8B-B14F-4D97-AF65-F5344CB8AC3E}">
        <p14:creationId xmlns:p14="http://schemas.microsoft.com/office/powerpoint/2010/main" val="283551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ABD-CFC1-316A-1087-7884BBA3F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Crop Production in Oklahoma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F83258-B39D-B11E-79B0-1D8B9768730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ea typeface="+mn-lt"/>
                <a:cs typeface="+mn-lt"/>
              </a:rPr>
              <a:t>Top crops in Oklahoma, based on acres of production:</a:t>
            </a:r>
          </a:p>
          <a:p>
            <a:pPr lvl="1"/>
            <a:r>
              <a:rPr lang="en-US">
                <a:ea typeface="+mn-lt"/>
                <a:cs typeface="+mn-lt"/>
              </a:rPr>
              <a:t>Wheat (4.25 million acres)</a:t>
            </a:r>
          </a:p>
          <a:p>
            <a:pPr lvl="2"/>
            <a:r>
              <a:rPr lang="en-US" sz="2400" b="1">
                <a:ea typeface="+mn-lt"/>
                <a:cs typeface="+mn-lt"/>
              </a:rPr>
              <a:t>Bread</a:t>
            </a:r>
            <a:r>
              <a:rPr lang="en-US" sz="2400">
                <a:ea typeface="+mn-lt"/>
                <a:cs typeface="+mn-lt"/>
              </a:rPr>
              <a:t>, cereal, animal feed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/>
              <a:t>Hay (3.36 million acres)</a:t>
            </a:r>
          </a:p>
          <a:p>
            <a:pPr lvl="2"/>
            <a:r>
              <a:rPr lang="en-US"/>
              <a:t>Livestock feed</a:t>
            </a:r>
          </a:p>
          <a:p>
            <a:pPr lvl="1"/>
            <a:r>
              <a:rPr lang="en-US" b="1"/>
              <a:t>Cotton</a:t>
            </a:r>
          </a:p>
          <a:p>
            <a:pPr lvl="2"/>
            <a:r>
              <a:rPr lang="en-US"/>
              <a:t>Textiles, cottonseed oil</a:t>
            </a:r>
          </a:p>
          <a:p>
            <a:pPr lvl="1"/>
            <a:r>
              <a:rPr lang="en-US"/>
              <a:t>Sorghum (414,000 acres)</a:t>
            </a:r>
          </a:p>
          <a:p>
            <a:pPr lvl="2"/>
            <a:r>
              <a:rPr lang="en-US"/>
              <a:t>Livestock feed, can be used like wheat</a:t>
            </a:r>
          </a:p>
          <a:p>
            <a:pPr lvl="1"/>
            <a:r>
              <a:rPr lang="en-US"/>
              <a:t>Soybeans (385,000 acres)</a:t>
            </a:r>
          </a:p>
          <a:p>
            <a:pPr lvl="2"/>
            <a:r>
              <a:rPr lang="en-US" b="1"/>
              <a:t>Oil</a:t>
            </a:r>
            <a:r>
              <a:rPr lang="en-US"/>
              <a:t>, protein food, livestock feed</a:t>
            </a:r>
          </a:p>
          <a:p>
            <a:pPr lvl="2"/>
            <a:endParaRPr lang="en-US"/>
          </a:p>
          <a:p>
            <a:pPr marL="914400" lvl="2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981C8-3FDB-80FC-B02B-6CE4D60EE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5B635-ED09-9A70-7C21-211813F2A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Used to make </a:t>
            </a:r>
            <a:r>
              <a:rPr lang="en-US" b="1">
                <a:ea typeface="+mn-lt"/>
                <a:cs typeface="+mn-lt"/>
              </a:rPr>
              <a:t>flour</a:t>
            </a:r>
          </a:p>
          <a:p>
            <a:pPr lvl="1"/>
            <a:r>
              <a:rPr lang="en-US">
                <a:ea typeface="+mn-lt"/>
                <a:cs typeface="+mn-lt"/>
              </a:rPr>
              <a:t>Key ingredient in </a:t>
            </a:r>
            <a:r>
              <a:rPr lang="en-US" b="1">
                <a:ea typeface="+mn-lt"/>
                <a:cs typeface="+mn-lt"/>
              </a:rPr>
              <a:t>breads</a:t>
            </a:r>
            <a:r>
              <a:rPr lang="en-US">
                <a:ea typeface="+mn-lt"/>
                <a:cs typeface="+mn-lt"/>
              </a:rPr>
              <a:t>, pastas, cakes, and more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Cereal Crop</a:t>
            </a:r>
          </a:p>
          <a:p>
            <a:pPr lvl="1"/>
            <a:r>
              <a:rPr lang="en-US">
                <a:ea typeface="+mn-lt"/>
                <a:cs typeface="+mn-lt"/>
              </a:rPr>
              <a:t>We harvest and process the </a:t>
            </a:r>
            <a:r>
              <a:rPr lang="en-US" b="1">
                <a:ea typeface="+mn-lt"/>
                <a:cs typeface="+mn-lt"/>
              </a:rPr>
              <a:t>seeds </a:t>
            </a:r>
            <a:r>
              <a:rPr lang="en-US">
                <a:ea typeface="+mn-lt"/>
                <a:cs typeface="+mn-lt"/>
              </a:rPr>
              <a:t>to make food</a:t>
            </a:r>
          </a:p>
          <a:p>
            <a:r>
              <a:rPr lang="en-US"/>
              <a:t>Economic Importance in Oklahoma</a:t>
            </a:r>
          </a:p>
          <a:p>
            <a:pPr lvl="1"/>
            <a:r>
              <a:rPr lang="en-US"/>
              <a:t>$504,210,000 value</a:t>
            </a:r>
          </a:p>
          <a:p>
            <a:pPr lvl="1"/>
            <a:r>
              <a:rPr lang="en-US" b="1"/>
              <a:t>3rd </a:t>
            </a:r>
            <a:r>
              <a:rPr lang="en-US"/>
              <a:t>in country for production of wheat</a:t>
            </a:r>
          </a:p>
          <a:p>
            <a:pPr lvl="1"/>
            <a:r>
              <a:rPr lang="en-US" b="1"/>
              <a:t>4.25</a:t>
            </a:r>
            <a:r>
              <a:rPr lang="en-US"/>
              <a:t> million acres of wheat in 2025</a:t>
            </a:r>
          </a:p>
          <a:p>
            <a:r>
              <a:rPr lang="en-US"/>
              <a:t>Top counties for production are:</a:t>
            </a:r>
          </a:p>
          <a:p>
            <a:pPr lvl="1"/>
            <a:r>
              <a:rPr lang="en-US" b="1"/>
              <a:t>Garfield</a:t>
            </a:r>
            <a:r>
              <a:rPr lang="en-US"/>
              <a:t>, Grant, Alfalfa, </a:t>
            </a:r>
            <a:r>
              <a:rPr lang="en-US" b="1"/>
              <a:t>Kay</a:t>
            </a:r>
            <a:r>
              <a:rPr lang="en-US"/>
              <a:t>, Caddo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36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B6B85-F245-4546-AC03-4EC22AC0E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0D4D0-A3AD-EB06-CA18-9964DBF45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Dried </a:t>
            </a:r>
            <a:r>
              <a:rPr lang="en-US" b="1">
                <a:ea typeface="+mn-lt"/>
                <a:cs typeface="+mn-lt"/>
              </a:rPr>
              <a:t>grass </a:t>
            </a:r>
            <a:r>
              <a:rPr lang="en-US">
                <a:ea typeface="+mn-lt"/>
                <a:cs typeface="+mn-lt"/>
              </a:rPr>
              <a:t>or </a:t>
            </a:r>
            <a:r>
              <a:rPr lang="en-US" b="1">
                <a:ea typeface="+mn-lt"/>
                <a:cs typeface="+mn-lt"/>
              </a:rPr>
              <a:t>legumes</a:t>
            </a:r>
            <a:r>
              <a:rPr lang="en-US">
                <a:ea typeface="+mn-lt"/>
                <a:cs typeface="+mn-lt"/>
              </a:rPr>
              <a:t>, primarily used as feed for livestock</a:t>
            </a:r>
          </a:p>
          <a:p>
            <a:pPr lvl="1"/>
            <a:r>
              <a:rPr lang="en-US">
                <a:ea typeface="+mn-lt"/>
                <a:cs typeface="+mn-lt"/>
              </a:rPr>
              <a:t>Grass is </a:t>
            </a:r>
            <a:r>
              <a:rPr lang="en-US" b="1">
                <a:ea typeface="+mn-lt"/>
                <a:cs typeface="+mn-lt"/>
              </a:rPr>
              <a:t>cut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b="1">
                <a:ea typeface="+mn-lt"/>
                <a:cs typeface="+mn-lt"/>
              </a:rPr>
              <a:t>dried </a:t>
            </a:r>
            <a:r>
              <a:rPr lang="en-US">
                <a:ea typeface="+mn-lt"/>
                <a:cs typeface="+mn-lt"/>
              </a:rPr>
              <a:t>out, and </a:t>
            </a:r>
            <a:r>
              <a:rPr lang="en-US" b="1">
                <a:ea typeface="+mn-lt"/>
                <a:cs typeface="+mn-lt"/>
              </a:rPr>
              <a:t>baled</a:t>
            </a:r>
            <a:endParaRPr lang="en-US" b="1"/>
          </a:p>
          <a:p>
            <a:pPr lvl="1"/>
            <a:r>
              <a:rPr lang="en-US"/>
              <a:t>A round bale usually weighs between 600-2000 </a:t>
            </a:r>
            <a:r>
              <a:rPr lang="en-US" err="1"/>
              <a:t>lbs</a:t>
            </a:r>
            <a:endParaRPr lang="en-US"/>
          </a:p>
          <a:p>
            <a:r>
              <a:rPr lang="en-US"/>
              <a:t>Economic Importance in Oklahoma</a:t>
            </a:r>
          </a:p>
          <a:p>
            <a:pPr lvl="1"/>
            <a:r>
              <a:rPr lang="en-US"/>
              <a:t>615,315,000 value</a:t>
            </a:r>
          </a:p>
          <a:p>
            <a:pPr lvl="1"/>
            <a:r>
              <a:rPr lang="en-US" b="1"/>
              <a:t>7th </a:t>
            </a:r>
            <a:r>
              <a:rPr lang="en-US"/>
              <a:t>in country for hay production</a:t>
            </a:r>
          </a:p>
          <a:p>
            <a:pPr lvl="1"/>
            <a:r>
              <a:rPr lang="en-US" b="1"/>
              <a:t>3.36</a:t>
            </a:r>
            <a:r>
              <a:rPr lang="en-US"/>
              <a:t> million acres of hay in 2025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4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7DC9334779F4484B1DE211734260A" ma:contentTypeVersion="18" ma:contentTypeDescription="Create a new document." ma:contentTypeScope="" ma:versionID="1046ba5904619e4fe80067ebfc436557">
  <xsd:schema xmlns:xsd="http://www.w3.org/2001/XMLSchema" xmlns:xs="http://www.w3.org/2001/XMLSchema" xmlns:p="http://schemas.microsoft.com/office/2006/metadata/properties" xmlns:ns1="http://schemas.microsoft.com/sharepoint/v3" xmlns:ns2="3d332c68-577e-4284-b32e-25afa46c4d78" xmlns:ns3="3fe9b475-31be-4736-a2a6-b3ae63264f59" targetNamespace="http://schemas.microsoft.com/office/2006/metadata/properties" ma:root="true" ma:fieldsID="9cc30df75da10eabeb24660ab309de85" ns1:_="" ns2:_="" ns3:_="">
    <xsd:import namespace="http://schemas.microsoft.com/sharepoint/v3"/>
    <xsd:import namespace="3d332c68-577e-4284-b32e-25afa46c4d78"/>
    <xsd:import namespace="3fe9b475-31be-4736-a2a6-b3ae63264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32c68-577e-4284-b32e-25afa46c4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9b475-31be-4736-a2a6-b3ae63264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5b9dfa9-da1e-4cdf-9d25-703e8f1d0098}" ma:internalName="TaxCatchAll" ma:showField="CatchAllData" ma:web="3fe9b475-31be-4736-a2a6-b3ae63264f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fe9b475-31be-4736-a2a6-b3ae63264f59" xsi:nil="true"/>
    <_ip_UnifiedCompliancePolicyProperties xmlns="http://schemas.microsoft.com/sharepoint/v3" xsi:nil="true"/>
    <lcf76f155ced4ddcb4097134ff3c332f xmlns="3d332c68-577e-4284-b32e-25afa46c4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FAABF49-0A52-49DC-8603-AAC54472C7A0}"/>
</file>

<file path=customXml/itemProps2.xml><?xml version="1.0" encoding="utf-8"?>
<ds:datastoreItem xmlns:ds="http://schemas.openxmlformats.org/officeDocument/2006/customXml" ds:itemID="{7327A205-46AA-4331-A204-1840803B242F}"/>
</file>

<file path=customXml/itemProps3.xml><?xml version="1.0" encoding="utf-8"?>
<ds:datastoreItem xmlns:ds="http://schemas.openxmlformats.org/officeDocument/2006/customXml" ds:itemID="{63F5CA17-F163-436A-A99F-948A638A923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62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office theme</vt:lpstr>
      <vt:lpstr>Orientation to Agriculture in Society</vt:lpstr>
      <vt:lpstr>Major Agricultural Crops in Oklahoma</vt:lpstr>
      <vt:lpstr>Lesson 1 Objectives</vt:lpstr>
      <vt:lpstr>What is a Crop?</vt:lpstr>
      <vt:lpstr>Agronomy</vt:lpstr>
      <vt:lpstr>Economic Impact of Crops</vt:lpstr>
      <vt:lpstr>Crop Production in Oklahoma</vt:lpstr>
      <vt:lpstr>Wheat</vt:lpstr>
      <vt:lpstr>Hay</vt:lpstr>
      <vt:lpstr>Cotton</vt:lpstr>
      <vt:lpstr>Sorghum</vt:lpstr>
      <vt:lpstr>Soybean</vt:lpstr>
      <vt:lpstr>Growing Conditions of Crops</vt:lpstr>
      <vt:lpstr>Sunlight</vt:lpstr>
      <vt:lpstr>Water</vt:lpstr>
      <vt:lpstr>Soil</vt:lpstr>
      <vt:lpstr>Crop Rotation and Soil Health</vt:lpstr>
      <vt:lpstr>Nutrients</vt:lpstr>
      <vt:lpstr>Nutrients</vt:lpstr>
      <vt:lpstr>Temperature</vt:lpstr>
      <vt:lpstr>Lesson 1 Review</vt:lpstr>
      <vt:lpstr>Fruits, Vegetables, and Nuts</vt:lpstr>
      <vt:lpstr>Lesson 2 Objectives</vt:lpstr>
      <vt:lpstr>Horticulture</vt:lpstr>
      <vt:lpstr>Horticulture</vt:lpstr>
      <vt:lpstr>Types of Plants in Horticulture</vt:lpstr>
      <vt:lpstr>Types of Plants in Horticulture</vt:lpstr>
      <vt:lpstr>Gardening Basics</vt:lpstr>
      <vt:lpstr>Planning Your Garden</vt:lpstr>
      <vt:lpstr>Starting a Garden</vt:lpstr>
      <vt:lpstr>Starting a Garden</vt:lpstr>
      <vt:lpstr>Starting a Garden</vt:lpstr>
      <vt:lpstr>Tips for Beginner Gardeners</vt:lpstr>
      <vt:lpstr>Timing is Everything</vt:lpstr>
      <vt:lpstr>Common Oklahoma Fruits, Veggies, and Nuts</vt:lpstr>
      <vt:lpstr>Hardiness Zones</vt:lpstr>
      <vt:lpstr>Lesson 2 Review</vt:lpstr>
      <vt:lpstr>Ornamental and Landscaping Plants</vt:lpstr>
      <vt:lpstr>Lesson 3 Objectives</vt:lpstr>
      <vt:lpstr>What are Ornamental Plants?</vt:lpstr>
      <vt:lpstr>Value of Ornamental Plants</vt:lpstr>
      <vt:lpstr>Value of Ornamental Plants</vt:lpstr>
      <vt:lpstr>Value of Ornamental Plants</vt:lpstr>
      <vt:lpstr>Landscaping Design Basics</vt:lpstr>
      <vt:lpstr>Designing a Simple Flowerbed</vt:lpstr>
      <vt:lpstr>Designing a Simple Flowerbed</vt:lpstr>
      <vt:lpstr>Tools You Might Need </vt:lpstr>
      <vt:lpstr>Caring for Your Flowerbed</vt:lpstr>
      <vt:lpstr>Parts of a Flower</vt:lpstr>
      <vt:lpstr>Parts of a Flower</vt:lpstr>
      <vt:lpstr>Lesson 3 Review</vt:lpstr>
      <vt:lpstr>Biotechnology in Plant Science</vt:lpstr>
      <vt:lpstr>Lesson 4 Objectives</vt:lpstr>
      <vt:lpstr>What is Biotechnology?</vt:lpstr>
      <vt:lpstr>Why is Biotechnology Important in Agriculture?</vt:lpstr>
      <vt:lpstr>How Plant Biotechnology Works</vt:lpstr>
      <vt:lpstr>GMOs – Genetically Modified Organisms</vt:lpstr>
      <vt:lpstr>Gene Editing</vt:lpstr>
      <vt:lpstr>Tissue Culture</vt:lpstr>
      <vt:lpstr>Is Biotechnology Safe?</vt:lpstr>
      <vt:lpstr>Lesson 4 Review</vt:lpstr>
      <vt:lpstr>Unit 3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61</cp:revision>
  <dcterms:created xsi:type="dcterms:W3CDTF">2025-06-17T01:15:06Z</dcterms:created>
  <dcterms:modified xsi:type="dcterms:W3CDTF">2025-07-08T16:43:23Z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0x0101002A57DC9334779F4484B1DE211734260A</vt:lpwstr>
  </property>
</Properties>
</file>