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1.xml" ContentType="application/vnd.openxmlformats-officedocument.theme+xml"/>
  <Override PartName="/ppt/authors.xml" ContentType="application/vnd.ms-powerpoint.authors+xml"/>
  <Override PartName="/ppt/comments/modernComment_100_68C49C6.xml" ContentType="application/vnd.ms-powerpoint.comment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ppt/revisionInfo.xml" ContentType="application/vnd.ms-powerpoint.revisioninfo+xml"/>
  <Override PartName="/docProps/core.xml" ContentType="application/vnd.openxmlformats-package.core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6" r:id="rId3"/>
    <p:sldId id="257" r:id="rId4"/>
    <p:sldId id="258" r:id="rId5"/>
    <p:sldId id="263" r:id="rId6"/>
    <p:sldId id="260" r:id="rId7"/>
    <p:sldId id="264" r:id="rId8"/>
    <p:sldId id="261" r:id="rId9"/>
    <p:sldId id="268" r:id="rId10"/>
    <p:sldId id="267" r:id="rId11"/>
    <p:sldId id="272" r:id="rId12"/>
    <p:sldId id="269" r:id="rId13"/>
    <p:sldId id="270" r:id="rId14"/>
    <p:sldId id="271" r:id="rId15"/>
    <p:sldId id="275" r:id="rId16"/>
    <p:sldId id="277" r:id="rId17"/>
    <p:sldId id="276" r:id="rId18"/>
    <p:sldId id="273" r:id="rId19"/>
    <p:sldId id="292" r:id="rId20"/>
    <p:sldId id="282" r:id="rId21"/>
    <p:sldId id="281" r:id="rId22"/>
    <p:sldId id="280" r:id="rId23"/>
    <p:sldId id="290" r:id="rId24"/>
    <p:sldId id="289" r:id="rId25"/>
    <p:sldId id="288" r:id="rId2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78C02E7-C654-CCDD-5EA0-4AC0151A64F1}" name="Cody Dean" initials="CD" userId="S::cody.dean@careertech.ok.gov::9d524e4f-e1b8-4821-9a58-8b2d387b5e49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285A887-4FAF-CBDE-2E14-EDDE51B228FA}" v="1" dt="2025-03-24T00:37:52.494"/>
    <p1510:client id="{DFB5B4D4-CF8D-E521-6D30-9083849FB0A4}" v="77" dt="2025-03-24T00:37:34.41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/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customXml" Target="../customXml/item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customXml" Target="../customXml/item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microsoft.com/office/2018/10/relationships/authors" Target="author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Relationship Id="rId35" Type="http://schemas.openxmlformats.org/officeDocument/2006/relationships/customXml" Target="../customXml/item3.xml"/><Relationship Id="rId8" Type="http://schemas.openxmlformats.org/officeDocument/2006/relationships/slide" Target="slides/slide7.xml"/></Relationships>
</file>

<file path=ppt/comments/modernComment_100_68C49C6.xml><?xml version="1.0" encoding="utf-8"?>
<p188:cmLst xmlns:a="http://schemas.openxmlformats.org/drawingml/2006/main" xmlns:r="http://schemas.openxmlformats.org/officeDocument/2006/relationships" xmlns:p188="http://schemas.microsoft.com/office/powerpoint/2018/8/main">
  <p188:cm id="{62716081-A0E4-4174-BE90-04D40A76159E}" authorId="{078C02E7-C654-CCDD-5EA0-4AC0151A64F1}" created="2025-03-09T21:31:21.267">
    <pc:sldMkLst xmlns:pc="http://schemas.microsoft.com/office/powerpoint/2013/main/command">
      <pc:docMk/>
      <pc:sldMk cId="109857222" sldId="256"/>
    </pc:sldMkLst>
    <p188:txBody>
      <a:bodyPr/>
      <a:lstStyle/>
      <a:p>
        <a:r>
          <a:rPr lang="en-US"/>
          <a:t>[@Craig Maile] I've created a rough slideshow here with information about oklahoma ag commodities. I'm not sure if we have any stock photos etc. I could have access to. Thanks.</a:t>
        </a:r>
      </a:p>
    </p188:txBody>
  </p188:cm>
</p188:cmLst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7/8/2025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7/8/2025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7/8/2025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microsoft.com/office/2018/10/relationships/comments" Target="../comments/modernComment_100_68C49C6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Livestock Production in Oklahoma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  <p:extLst>
    <p:ext uri="{6950BFC3-D8DA-4A85-94F7-54DA5524770B}">
      <p188:commentRel xmlns:p188="http://schemas.microsoft.com/office/powerpoint/2018/8/main" r:id="rId2"/>
    </p:ext>
  </p:extLs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7A7368-706E-95D6-11B1-2FD6436520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Economic Impact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500481-AC1A-596D-6B0A-2BAA68520A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5523948" cy="4351338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Oklahoma ranks 9th in total hog production</a:t>
            </a:r>
          </a:p>
          <a:p>
            <a:pPr lvl="1"/>
            <a:r>
              <a:rPr lang="en-US"/>
              <a:t>2.18 million pigs in 2022</a:t>
            </a:r>
          </a:p>
          <a:p>
            <a:pPr lvl="1"/>
            <a:r>
              <a:rPr lang="en-US"/>
              <a:t>Oklahoma produced 2.07 billion pounds of pork in 2023</a:t>
            </a:r>
          </a:p>
          <a:p>
            <a:r>
              <a:rPr lang="en-US"/>
              <a:t>$369.8 million exported from Oklahoma</a:t>
            </a:r>
          </a:p>
          <a:p>
            <a:r>
              <a:rPr lang="en-US"/>
              <a:t>34,000 jobs are supported by Oklahoma Pork industry</a:t>
            </a:r>
          </a:p>
        </p:txBody>
      </p:sp>
    </p:spTree>
    <p:extLst>
      <p:ext uri="{BB962C8B-B14F-4D97-AF65-F5344CB8AC3E}">
        <p14:creationId xmlns:p14="http://schemas.microsoft.com/office/powerpoint/2010/main" val="82831316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>
            <a:extLst>
              <a:ext uri="{FF2B5EF4-FFF2-40B4-BE49-F238E27FC236}">
                <a16:creationId xmlns:a16="http://schemas.microsoft.com/office/drawing/2014/main" id="{DE7D2326-2EAE-7992-E08E-2341FBA92F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/>
              <a:t>Pork in Oklahoma</a:t>
            </a:r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23D80851-31BC-C809-A813-CE064D2AAB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768116"/>
            <a:ext cx="3465278" cy="4408847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US"/>
              <a:t>Top 5 Pork producing counties:</a:t>
            </a:r>
          </a:p>
          <a:p>
            <a:r>
              <a:rPr lang="en-US"/>
              <a:t>50% of pigs  are in Texas county</a:t>
            </a:r>
          </a:p>
          <a:p>
            <a:r>
              <a:rPr lang="en-US"/>
              <a:t>Hughes</a:t>
            </a:r>
          </a:p>
          <a:p>
            <a:r>
              <a:rPr lang="en-US"/>
              <a:t>Caddo</a:t>
            </a:r>
          </a:p>
          <a:p>
            <a:r>
              <a:rPr lang="en-US"/>
              <a:t>Harper</a:t>
            </a:r>
          </a:p>
          <a:p>
            <a:r>
              <a:rPr lang="en-US"/>
              <a:t>Coal</a:t>
            </a:r>
          </a:p>
          <a:p>
            <a:endParaRPr lang="en-US"/>
          </a:p>
          <a:p>
            <a:endParaRPr lang="en-US"/>
          </a:p>
        </p:txBody>
      </p:sp>
      <p:pic>
        <p:nvPicPr>
          <p:cNvPr id="15" name="Picture 14" descr="Oklahoma County Map - GIS Geography">
            <a:extLst>
              <a:ext uri="{FF2B5EF4-FFF2-40B4-BE49-F238E27FC236}">
                <a16:creationId xmlns:a16="http://schemas.microsoft.com/office/drawing/2014/main" id="{EA3DBE31-6988-2864-0417-447723DE23C5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3826" r="150" b="-255"/>
          <a:stretch/>
        </p:blipFill>
        <p:spPr>
          <a:xfrm>
            <a:off x="4558748" y="2323930"/>
            <a:ext cx="7337299" cy="41758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687620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911D3B-9EB4-67D5-4291-5D919CFB82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Stages of Production: Farrow-to-Fish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9FF2E0-F0FC-F467-0190-658007D882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5258905" cy="4351338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Most common type of production</a:t>
            </a:r>
          </a:p>
          <a:p>
            <a:r>
              <a:rPr lang="en-US"/>
              <a:t>Vertical integration of production</a:t>
            </a:r>
          </a:p>
          <a:p>
            <a:r>
              <a:rPr lang="en-US"/>
              <a:t>Timeline:</a:t>
            </a:r>
          </a:p>
          <a:p>
            <a:pPr lvl="1"/>
            <a:r>
              <a:rPr lang="en-US"/>
              <a:t>Nursery (50 </a:t>
            </a:r>
            <a:r>
              <a:rPr lang="en-US" err="1"/>
              <a:t>lbs</a:t>
            </a:r>
            <a:r>
              <a:rPr lang="en-US"/>
              <a:t>)</a:t>
            </a:r>
          </a:p>
          <a:p>
            <a:pPr lvl="1"/>
            <a:r>
              <a:rPr lang="en-US"/>
              <a:t>finish barn (240-270 </a:t>
            </a:r>
            <a:r>
              <a:rPr lang="en-US" err="1"/>
              <a:t>lbs</a:t>
            </a:r>
            <a:r>
              <a:rPr lang="en-US"/>
              <a:t>)</a:t>
            </a:r>
          </a:p>
          <a:p>
            <a:pPr lvl="1"/>
            <a:r>
              <a:rPr lang="en-US"/>
              <a:t>~170 days</a:t>
            </a:r>
          </a:p>
        </p:txBody>
      </p:sp>
    </p:spTree>
    <p:extLst>
      <p:ext uri="{BB962C8B-B14F-4D97-AF65-F5344CB8AC3E}">
        <p14:creationId xmlns:p14="http://schemas.microsoft.com/office/powerpoint/2010/main" val="358562558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40A5FC-16EA-244E-2BAF-01C5A4BDF6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Stages of Production: Feeder Pig Production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3F0F3B-C06A-6EF5-815E-AD8166F349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5490818" cy="4351338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Sows produce piglets that will be sold</a:t>
            </a:r>
          </a:p>
          <a:p>
            <a:r>
              <a:rPr lang="en-US"/>
              <a:t>Produce piglets to sell when they are ~50 </a:t>
            </a:r>
            <a:r>
              <a:rPr lang="en-US" err="1"/>
              <a:t>lbs</a:t>
            </a:r>
            <a:r>
              <a:rPr lang="en-US"/>
              <a:t> (8-10 weeks)</a:t>
            </a:r>
          </a:p>
        </p:txBody>
      </p:sp>
    </p:spTree>
    <p:extLst>
      <p:ext uri="{BB962C8B-B14F-4D97-AF65-F5344CB8AC3E}">
        <p14:creationId xmlns:p14="http://schemas.microsoft.com/office/powerpoint/2010/main" val="425585460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940F0B-FC57-81B3-D5BA-C0415B628B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Stages of Production: Market Hog Production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CB9795-B5F4-819E-EA0C-368EAC262B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4618383" cy="4351338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Purchase pigs at ~50 </a:t>
            </a:r>
            <a:r>
              <a:rPr lang="en-US" err="1"/>
              <a:t>lbs</a:t>
            </a:r>
            <a:r>
              <a:rPr lang="en-US"/>
              <a:t> and feed pigs until they reach maturity at 240-270 </a:t>
            </a:r>
            <a:r>
              <a:rPr lang="en-US" err="1"/>
              <a:t>lbs</a:t>
            </a:r>
          </a:p>
        </p:txBody>
      </p:sp>
    </p:spTree>
    <p:extLst>
      <p:ext uri="{BB962C8B-B14F-4D97-AF65-F5344CB8AC3E}">
        <p14:creationId xmlns:p14="http://schemas.microsoft.com/office/powerpoint/2010/main" val="70963889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8B696B2-3922-B98C-08AA-6F354CC7DE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EF37E0-9F11-95B1-9347-235684941A0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Poultry in Oklahoma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3D52279-CEE7-F1EF-569B-EC1D7C6997E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Unit 2 Lesson 2.4: Poultry Production in Oklahoma</a:t>
            </a:r>
          </a:p>
        </p:txBody>
      </p:sp>
    </p:spTree>
    <p:extLst>
      <p:ext uri="{BB962C8B-B14F-4D97-AF65-F5344CB8AC3E}">
        <p14:creationId xmlns:p14="http://schemas.microsoft.com/office/powerpoint/2010/main" val="279088408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0F57C47-44E5-7101-70F0-C418341FD1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A12FFB-4435-5B37-79FC-44E92071A2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Economic Impact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F33065-DDDF-EBAD-404B-8B1FDF3018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1.5 billion pounds of broiler meat produced every year</a:t>
            </a:r>
          </a:p>
          <a:p>
            <a:pPr lvl="1"/>
            <a:r>
              <a:rPr lang="en-US"/>
              <a:t>$744 million value</a:t>
            </a:r>
          </a:p>
          <a:p>
            <a:pPr lvl="1"/>
            <a:r>
              <a:rPr lang="en-US"/>
              <a:t>$6.74 billion impact</a:t>
            </a:r>
          </a:p>
          <a:p>
            <a:r>
              <a:rPr lang="en-US"/>
              <a:t>565 million eggs produced</a:t>
            </a:r>
          </a:p>
          <a:p>
            <a:pPr lvl="1"/>
            <a:r>
              <a:rPr lang="en-US"/>
              <a:t>$81 million value</a:t>
            </a:r>
          </a:p>
          <a:p>
            <a:pPr lvl="1"/>
            <a:r>
              <a:rPr lang="en-US"/>
              <a:t>$770 million impact</a:t>
            </a:r>
          </a:p>
          <a:p>
            <a:r>
              <a:rPr lang="en-US"/>
              <a:t>Oklahoma Ranks 12th in total poultry production</a:t>
            </a: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710920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2CF6992-FC55-5B80-98D1-6C2123E58E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0F3FA8-9A40-1C7D-66B0-5F29DBDCF7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Poultry Meat in Oklahoma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74E3C3-E379-12B2-5D83-99EC21F35F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5104296" cy="4351338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Top broiler producing counties are:</a:t>
            </a:r>
          </a:p>
          <a:p>
            <a:pPr lvl="1"/>
            <a:r>
              <a:rPr lang="en-US"/>
              <a:t>LeFlore</a:t>
            </a:r>
          </a:p>
          <a:p>
            <a:pPr lvl="1"/>
            <a:r>
              <a:rPr lang="en-US"/>
              <a:t>McCurtain</a:t>
            </a:r>
          </a:p>
          <a:p>
            <a:pPr lvl="1"/>
            <a:r>
              <a:rPr lang="en-US"/>
              <a:t>Delaware</a:t>
            </a:r>
          </a:p>
          <a:p>
            <a:pPr lvl="1"/>
            <a:r>
              <a:rPr lang="en-US"/>
              <a:t>Adair</a:t>
            </a:r>
          </a:p>
          <a:p>
            <a:pPr lvl="1"/>
            <a:r>
              <a:rPr lang="en-US"/>
              <a:t>Haskell</a:t>
            </a:r>
          </a:p>
        </p:txBody>
      </p:sp>
      <p:pic>
        <p:nvPicPr>
          <p:cNvPr id="13" name="Picture 12" descr="Oklahoma County Map - GIS Geography">
            <a:extLst>
              <a:ext uri="{FF2B5EF4-FFF2-40B4-BE49-F238E27FC236}">
                <a16:creationId xmlns:a16="http://schemas.microsoft.com/office/drawing/2014/main" id="{CCF26AC2-B9ED-44C6-8FB4-508364527679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3826" r="150" b="-255"/>
          <a:stretch/>
        </p:blipFill>
        <p:spPr>
          <a:xfrm>
            <a:off x="4558748" y="2323930"/>
            <a:ext cx="7337299" cy="41758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842520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3097FBFE-B886-2F63-3F01-C67A6B68BE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/>
              <a:t>Poultry Egg in Oklahoma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712AC72F-07B9-8354-DEA6-9359286AD3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768116"/>
            <a:ext cx="3666561" cy="4408847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Top egg producing counties are:</a:t>
            </a:r>
          </a:p>
          <a:p>
            <a:pPr lvl="1"/>
            <a:r>
              <a:rPr lang="en-US"/>
              <a:t>Delaware</a:t>
            </a:r>
          </a:p>
          <a:p>
            <a:pPr lvl="1"/>
            <a:r>
              <a:rPr lang="en-US"/>
              <a:t>McCurtain</a:t>
            </a:r>
          </a:p>
          <a:p>
            <a:pPr lvl="1"/>
            <a:r>
              <a:rPr lang="en-US"/>
              <a:t>Adair</a:t>
            </a:r>
          </a:p>
          <a:p>
            <a:pPr lvl="1"/>
            <a:r>
              <a:rPr lang="en-US"/>
              <a:t>Muskogee</a:t>
            </a:r>
          </a:p>
          <a:p>
            <a:pPr lvl="1"/>
            <a:r>
              <a:rPr lang="en-US"/>
              <a:t>Sequoyah</a:t>
            </a:r>
          </a:p>
        </p:txBody>
      </p:sp>
      <p:pic>
        <p:nvPicPr>
          <p:cNvPr id="9" name="Picture 8" descr="Oklahoma County Map - GIS Geography">
            <a:extLst>
              <a:ext uri="{FF2B5EF4-FFF2-40B4-BE49-F238E27FC236}">
                <a16:creationId xmlns:a16="http://schemas.microsoft.com/office/drawing/2014/main" id="{0B76263A-69C2-13FD-8DC9-B61F6E7A996A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3826" r="150" b="-255"/>
          <a:stretch/>
        </p:blipFill>
        <p:spPr>
          <a:xfrm>
            <a:off x="4558748" y="2323930"/>
            <a:ext cx="7337299" cy="41758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00864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2268BC-1881-D876-DA83-CDECDFBA57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Chicken Production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61D6A2-1B2B-1235-BE52-A6B2C9AFCE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lnSpcReduction="10000"/>
          </a:bodyPr>
          <a:lstStyle/>
          <a:p>
            <a:r>
              <a:rPr lang="en-US"/>
              <a:t>Breeder-Bird </a:t>
            </a:r>
          </a:p>
          <a:p>
            <a:pPr lvl="1"/>
            <a:r>
              <a:rPr lang="en-US"/>
              <a:t>Growing pullets and cockerels for reproduction</a:t>
            </a:r>
          </a:p>
          <a:p>
            <a:r>
              <a:rPr lang="en-US"/>
              <a:t>Pullet</a:t>
            </a:r>
          </a:p>
          <a:p>
            <a:pPr lvl="1"/>
            <a:r>
              <a:rPr lang="en-US"/>
              <a:t>Raising day-old females to replace hens</a:t>
            </a:r>
          </a:p>
          <a:p>
            <a:pPr lvl="1"/>
            <a:r>
              <a:rPr lang="en-US"/>
              <a:t>Maturity is reached around 18-20 weeks</a:t>
            </a:r>
          </a:p>
          <a:p>
            <a:r>
              <a:rPr lang="en-US"/>
              <a:t>Layers</a:t>
            </a:r>
          </a:p>
          <a:p>
            <a:pPr lvl="1"/>
            <a:r>
              <a:rPr lang="en-US"/>
              <a:t>Hens kept to produce eggs</a:t>
            </a:r>
          </a:p>
          <a:p>
            <a:pPr lvl="1"/>
            <a:r>
              <a:rPr lang="en-US"/>
              <a:t>Chickens average 250 eggs per year</a:t>
            </a:r>
          </a:p>
          <a:p>
            <a:r>
              <a:rPr lang="en-US"/>
              <a:t>Broiler Production</a:t>
            </a:r>
          </a:p>
          <a:p>
            <a:pPr lvl="1"/>
            <a:r>
              <a:rPr lang="en-US"/>
              <a:t>Meat chickens</a:t>
            </a:r>
          </a:p>
          <a:p>
            <a:pPr lvl="1"/>
            <a:r>
              <a:rPr lang="en-US"/>
              <a:t> 6-8 week process</a:t>
            </a:r>
          </a:p>
          <a:p>
            <a:pPr marL="457200" lvl="1" indent="0">
              <a:buNone/>
            </a:pPr>
            <a:endParaRPr lang="en-US"/>
          </a:p>
          <a:p>
            <a:pPr marL="457200" lvl="1" indent="0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33302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65B9CE5-D955-F1CC-9D13-B3506976026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DAD00C-862D-E052-F436-F0938FAC27E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Beef in Oklahoma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FE910BF-4559-43E9-C552-3D6504361BF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Unit 2 Lesson 2.2: Beef Cattle in Oklahoma</a:t>
            </a:r>
          </a:p>
        </p:txBody>
      </p:sp>
    </p:spTree>
    <p:extLst>
      <p:ext uri="{BB962C8B-B14F-4D97-AF65-F5344CB8AC3E}">
        <p14:creationId xmlns:p14="http://schemas.microsoft.com/office/powerpoint/2010/main" val="19301092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9FC9A02-AEC4-E12E-67C1-1B70A54B8F3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FDB3EA-7C2E-B867-7670-86451CD3D6D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Dairy in Oklahoma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9351C0B-B6B6-A16A-688C-E6E90312BC9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Unit 2 Lesson 2.5: Dairy Production in Oklahoma</a:t>
            </a:r>
          </a:p>
        </p:txBody>
      </p:sp>
    </p:spTree>
    <p:extLst>
      <p:ext uri="{BB962C8B-B14F-4D97-AF65-F5344CB8AC3E}">
        <p14:creationId xmlns:p14="http://schemas.microsoft.com/office/powerpoint/2010/main" val="15557309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2B44B37-50FB-25A6-2950-B1B85634B8C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F6F115-3AF0-8CE9-5018-A26A3ED9EB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Economic Impact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8E6DED-37B2-2582-B7DA-A452341E71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$17 million in dairy exports</a:t>
            </a:r>
          </a:p>
          <a:p>
            <a:r>
              <a:rPr lang="en-US"/>
              <a:t>$177 million in economic impact from dairy</a:t>
            </a:r>
          </a:p>
          <a:p>
            <a:r>
              <a:rPr lang="en-US"/>
              <a:t>300 dairy farms in Oklahoma</a:t>
            </a:r>
          </a:p>
          <a:p>
            <a:r>
              <a:rPr lang="en-US"/>
              <a:t>715 million </a:t>
            </a:r>
            <a:r>
              <a:rPr lang="en-US" err="1"/>
              <a:t>lbs</a:t>
            </a:r>
            <a:r>
              <a:rPr lang="en-US"/>
              <a:t> of milk produced in Oklahoma</a:t>
            </a:r>
          </a:p>
          <a:p>
            <a:pPr lvl="1"/>
            <a:r>
              <a:rPr lang="en-US"/>
              <a:t>143.7 million gallons</a:t>
            </a:r>
          </a:p>
          <a:p>
            <a:pPr lvl="1"/>
            <a:r>
              <a:rPr lang="en-US"/>
              <a:t>37th in total milk production</a:t>
            </a:r>
          </a:p>
          <a:p>
            <a:pPr lvl="1"/>
            <a:endParaRPr lang="en-US"/>
          </a:p>
          <a:p>
            <a:endParaRPr lang="en-US"/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553399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B433FB3-68BD-8786-B46E-0CEB4CF23B9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0AACB5-59BB-20A2-4AFB-8C03BA9F31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Top Milk Inventory in Oklahoma in Oklahoma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861E87-1D8B-5C77-CE32-695CC1B262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768116"/>
            <a:ext cx="3450900" cy="4408847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Top milk cow inventory producing counties are:</a:t>
            </a:r>
          </a:p>
          <a:p>
            <a:pPr lvl="1"/>
            <a:r>
              <a:rPr lang="en-US"/>
              <a:t>Mayes</a:t>
            </a:r>
          </a:p>
          <a:p>
            <a:pPr lvl="1"/>
            <a:r>
              <a:rPr lang="en-US"/>
              <a:t>Tillman</a:t>
            </a:r>
          </a:p>
          <a:p>
            <a:pPr lvl="1"/>
            <a:r>
              <a:rPr lang="en-US"/>
              <a:t>Delaware</a:t>
            </a:r>
          </a:p>
          <a:p>
            <a:pPr lvl="1"/>
            <a:r>
              <a:rPr lang="en-US"/>
              <a:t>Adair</a:t>
            </a:r>
          </a:p>
          <a:p>
            <a:pPr lvl="1"/>
            <a:r>
              <a:rPr lang="en-US"/>
              <a:t>Kingfisher</a:t>
            </a:r>
          </a:p>
        </p:txBody>
      </p:sp>
      <p:pic>
        <p:nvPicPr>
          <p:cNvPr id="13" name="Picture 12" descr="Oklahoma County Map - GIS Geography">
            <a:extLst>
              <a:ext uri="{FF2B5EF4-FFF2-40B4-BE49-F238E27FC236}">
                <a16:creationId xmlns:a16="http://schemas.microsoft.com/office/drawing/2014/main" id="{866DB9BE-E450-BA5E-5AD5-C54C2E0563C2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3826" r="150" b="-255"/>
          <a:stretch/>
        </p:blipFill>
        <p:spPr>
          <a:xfrm>
            <a:off x="4558748" y="2323930"/>
            <a:ext cx="7337299" cy="41758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929582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4A65EB0-5AB7-9896-3B4D-776191F6D34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2BA1F9-9F3E-4672-45DC-C6C120B6587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Goats and Sheep in Oklahoma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B6907D5-D1D4-0493-79E4-39897815D83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Unit 2 Lesson 2.6: Goat Production in Oklahoma</a:t>
            </a:r>
          </a:p>
        </p:txBody>
      </p:sp>
    </p:spTree>
    <p:extLst>
      <p:ext uri="{BB962C8B-B14F-4D97-AF65-F5344CB8AC3E}">
        <p14:creationId xmlns:p14="http://schemas.microsoft.com/office/powerpoint/2010/main" val="166793899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3A922B5-D68C-8109-0545-CD0B65BD8AF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72DCE2-41F0-FD79-7323-AEE136D2D7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Economic Impact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755EC0-4D9B-C1F6-EE04-B02A315B34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57,000 sheep in Oklahoma</a:t>
            </a:r>
          </a:p>
          <a:p>
            <a:pPr lvl="1"/>
            <a:r>
              <a:rPr lang="en-US"/>
              <a:t>31st in Wool production</a:t>
            </a:r>
          </a:p>
          <a:p>
            <a:pPr lvl="2"/>
            <a:r>
              <a:rPr lang="en-US"/>
              <a:t>83,000 </a:t>
            </a:r>
            <a:r>
              <a:rPr lang="en-US" err="1"/>
              <a:t>lbs</a:t>
            </a:r>
            <a:r>
              <a:rPr lang="en-US"/>
              <a:t> of wool produced in 2024</a:t>
            </a:r>
          </a:p>
          <a:p>
            <a:pPr lvl="1"/>
            <a:r>
              <a:rPr lang="en-US"/>
              <a:t>25th in total inventory of sheep</a:t>
            </a:r>
          </a:p>
          <a:p>
            <a:pPr lvl="1"/>
            <a:r>
              <a:rPr lang="en-US"/>
              <a:t>17th in market sheep production</a:t>
            </a:r>
          </a:p>
          <a:p>
            <a:r>
              <a:rPr lang="en-US"/>
              <a:t>79,000 goat in Oklahoma</a:t>
            </a:r>
          </a:p>
          <a:p>
            <a:pPr lvl="1"/>
            <a:r>
              <a:rPr lang="en-US"/>
              <a:t>5th in total inventory</a:t>
            </a:r>
          </a:p>
          <a:p>
            <a:r>
              <a:rPr lang="en-US"/>
              <a:t>7,300 milk goats in Oklahoma</a:t>
            </a:r>
          </a:p>
          <a:p>
            <a:pPr lvl="1"/>
            <a:r>
              <a:rPr lang="en-US"/>
              <a:t>18th in total milk goat inventory</a:t>
            </a:r>
          </a:p>
          <a:p>
            <a:pPr lvl="1"/>
            <a:endParaRPr lang="en-US"/>
          </a:p>
          <a:p>
            <a:pPr marL="0" indent="0">
              <a:buNone/>
            </a:pPr>
            <a:endParaRPr lang="en-US"/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408422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465FDDA-86E5-251F-5160-A929183F4D7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C8E6FF-E97C-452B-ECD9-C1D3E1B6F4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Top Sheep Inventories in Oklahoma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FDF145-84D8-8EC8-F395-E3F4F5657D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768116"/>
            <a:ext cx="3148976" cy="4408847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Top sheep inventory counties are:</a:t>
            </a:r>
          </a:p>
          <a:p>
            <a:pPr lvl="1"/>
            <a:r>
              <a:rPr lang="en-US"/>
              <a:t>Lincoln</a:t>
            </a:r>
          </a:p>
          <a:p>
            <a:pPr lvl="1"/>
            <a:r>
              <a:rPr lang="en-US"/>
              <a:t>Craig</a:t>
            </a:r>
          </a:p>
          <a:p>
            <a:pPr lvl="1"/>
            <a:r>
              <a:rPr lang="en-US"/>
              <a:t>Payne</a:t>
            </a:r>
          </a:p>
          <a:p>
            <a:pPr lvl="1"/>
            <a:r>
              <a:rPr lang="en-US"/>
              <a:t>Mayes</a:t>
            </a:r>
          </a:p>
          <a:p>
            <a:pPr lvl="1"/>
            <a:r>
              <a:rPr lang="en-US"/>
              <a:t>Johnston</a:t>
            </a:r>
          </a:p>
        </p:txBody>
      </p:sp>
      <p:pic>
        <p:nvPicPr>
          <p:cNvPr id="13" name="Picture 12" descr="Oklahoma County Map - GIS Geography">
            <a:extLst>
              <a:ext uri="{FF2B5EF4-FFF2-40B4-BE49-F238E27FC236}">
                <a16:creationId xmlns:a16="http://schemas.microsoft.com/office/drawing/2014/main" id="{8FF43923-3006-9051-6EF5-14902F327F93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3826" r="150" b="-255"/>
          <a:stretch/>
        </p:blipFill>
        <p:spPr>
          <a:xfrm>
            <a:off x="4558748" y="2323930"/>
            <a:ext cx="7337299" cy="41758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71851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64CD95-DFDE-48CB-40B2-1CBBAE80A3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Economic Impact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28570A-5637-9CC6-F69B-6EB6697ED7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6896" y="1410350"/>
            <a:ext cx="6103835" cy="4446352"/>
          </a:xfrm>
        </p:spPr>
        <p:txBody>
          <a:bodyPr vert="horz" lIns="91440" tIns="45720" rIns="91440" bIns="45720" rtlCol="0" anchor="t">
            <a:normAutofit fontScale="92500" lnSpcReduction="10000"/>
          </a:bodyPr>
          <a:lstStyle/>
          <a:p>
            <a:r>
              <a:rPr lang="en-US"/>
              <a:t>Oklahoma ranks 4th in total beef inventory</a:t>
            </a:r>
          </a:p>
          <a:p>
            <a:pPr lvl="1"/>
            <a:r>
              <a:rPr lang="en-US"/>
              <a:t>More than 43,000 farms in Oklahoma have cattle</a:t>
            </a:r>
          </a:p>
          <a:p>
            <a:pPr lvl="1"/>
            <a:r>
              <a:rPr lang="en-US"/>
              <a:t>More than 4,500,000 cattle in Oklahoma</a:t>
            </a:r>
          </a:p>
          <a:p>
            <a:r>
              <a:rPr lang="en-US"/>
              <a:t>In 2021, the US consumed 30 billions pounds of beef</a:t>
            </a:r>
          </a:p>
          <a:p>
            <a:pPr lvl="1"/>
            <a:r>
              <a:rPr lang="en-US"/>
              <a:t>The average American eats 67 pounds of beef per year</a:t>
            </a:r>
          </a:p>
          <a:p>
            <a:pPr lvl="1"/>
            <a:r>
              <a:rPr lang="en-US"/>
              <a:t>That's 25 billion hamburgers!</a:t>
            </a:r>
          </a:p>
          <a:p>
            <a:r>
              <a:rPr lang="en-US"/>
              <a:t>Oklahoma exported nearly $350,000,000 in beef in 2020, adding $2.7 billion to Oklahoma's economy</a:t>
            </a: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61016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EF4AD7-1B8D-D9D2-23BE-0474D2E430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Beef in Oklahoma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F58F09-D056-3A4C-3FF4-F52DF7448C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768116"/>
            <a:ext cx="3364636" cy="4408847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Top beef cattle producing counties are:</a:t>
            </a:r>
          </a:p>
          <a:p>
            <a:pPr lvl="1"/>
            <a:r>
              <a:rPr lang="en-US"/>
              <a:t>Texas</a:t>
            </a:r>
          </a:p>
          <a:p>
            <a:pPr lvl="1"/>
            <a:r>
              <a:rPr lang="en-US"/>
              <a:t>Osage</a:t>
            </a:r>
          </a:p>
          <a:p>
            <a:pPr lvl="1"/>
            <a:r>
              <a:rPr lang="en-US"/>
              <a:t>Grady</a:t>
            </a:r>
          </a:p>
          <a:p>
            <a:pPr lvl="1"/>
            <a:r>
              <a:rPr lang="en-US"/>
              <a:t>Cimarron</a:t>
            </a:r>
          </a:p>
          <a:p>
            <a:pPr lvl="1"/>
            <a:r>
              <a:rPr lang="en-US"/>
              <a:t>Craig </a:t>
            </a:r>
          </a:p>
        </p:txBody>
      </p:sp>
      <p:pic>
        <p:nvPicPr>
          <p:cNvPr id="13" name="Picture 12" descr="Oklahoma County Map - GIS Geography">
            <a:extLst>
              <a:ext uri="{FF2B5EF4-FFF2-40B4-BE49-F238E27FC236}">
                <a16:creationId xmlns:a16="http://schemas.microsoft.com/office/drawing/2014/main" id="{A62383C1-C62E-8631-E5B3-99AFB6E394E2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3826" r="150" b="-255"/>
          <a:stretch/>
        </p:blipFill>
        <p:spPr>
          <a:xfrm>
            <a:off x="4558748" y="2323930"/>
            <a:ext cx="7337299" cy="41758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46783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E3E7FE-42DD-EE35-5231-0DF4DDA29F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Stages of Production: Cow-Calf Operations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828D16-963D-E450-A818-705574516C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5656470" cy="4351338"/>
          </a:xfrm>
        </p:spPr>
        <p:txBody>
          <a:bodyPr vert="horz" lIns="91440" tIns="45720" rIns="91440" bIns="45720" rtlCol="0" anchor="t">
            <a:normAutofit fontScale="92500" lnSpcReduction="20000"/>
          </a:bodyPr>
          <a:lstStyle/>
          <a:p>
            <a:r>
              <a:rPr lang="en-US">
                <a:latin typeface="Calibri"/>
                <a:ea typeface="Calibri"/>
                <a:cs typeface="Calibri"/>
              </a:rPr>
              <a:t>Production of cattle for beef/breeding</a:t>
            </a:r>
            <a:endParaRPr lang="en-US"/>
          </a:p>
          <a:p>
            <a:pPr lvl="1"/>
            <a:r>
              <a:rPr lang="en-US">
                <a:latin typeface="Calibri"/>
                <a:ea typeface="Calibri"/>
                <a:cs typeface="Calibri"/>
              </a:rPr>
              <a:t>Goal: 1 calf/year produced per cow</a:t>
            </a:r>
            <a:endParaRPr lang="en-US"/>
          </a:p>
          <a:p>
            <a:r>
              <a:rPr lang="en-US">
                <a:latin typeface="Calibri"/>
                <a:ea typeface="Calibri"/>
                <a:cs typeface="Calibri"/>
              </a:rPr>
              <a:t>Timeline: Conception to 6-12 months</a:t>
            </a:r>
            <a:endParaRPr lang="en-US"/>
          </a:p>
          <a:p>
            <a:pPr lvl="1"/>
            <a:r>
              <a:rPr lang="en-US">
                <a:latin typeface="Calibri"/>
                <a:ea typeface="Calibri"/>
                <a:cs typeface="Calibri"/>
              </a:rPr>
              <a:t>Conception: AI, Natural processes</a:t>
            </a:r>
            <a:endParaRPr lang="en-US"/>
          </a:p>
          <a:p>
            <a:pPr lvl="1"/>
            <a:r>
              <a:rPr lang="en-US">
                <a:latin typeface="Calibri"/>
                <a:ea typeface="Calibri"/>
                <a:cs typeface="Calibri"/>
              </a:rPr>
              <a:t>Birth: 60-100 </a:t>
            </a:r>
            <a:r>
              <a:rPr lang="en-US" err="1">
                <a:latin typeface="Calibri"/>
                <a:ea typeface="Calibri"/>
                <a:cs typeface="Calibri"/>
              </a:rPr>
              <a:t>lbs</a:t>
            </a:r>
            <a:endParaRPr lang="en-US">
              <a:latin typeface="Calibri"/>
              <a:ea typeface="Calibri"/>
              <a:cs typeface="Calibri"/>
            </a:endParaRPr>
          </a:p>
          <a:p>
            <a:pPr lvl="1"/>
            <a:r>
              <a:rPr lang="en-US">
                <a:latin typeface="Calibri"/>
                <a:ea typeface="Calibri"/>
                <a:cs typeface="Calibri"/>
              </a:rPr>
              <a:t>6-12 months: 450-700 lbs</a:t>
            </a:r>
            <a:endParaRPr lang="en-US"/>
          </a:p>
          <a:p>
            <a:r>
              <a:rPr lang="en-US">
                <a:latin typeface="Calibri"/>
                <a:ea typeface="Calibri"/>
                <a:cs typeface="Calibri"/>
              </a:rPr>
              <a:t>Weaning: taking off milk</a:t>
            </a:r>
            <a:endParaRPr lang="en-US"/>
          </a:p>
          <a:p>
            <a:r>
              <a:rPr lang="en-US">
                <a:latin typeface="Calibri"/>
                <a:ea typeface="Calibri"/>
                <a:cs typeface="Calibri"/>
              </a:rPr>
              <a:t>1 bull per 25 females</a:t>
            </a:r>
            <a:endParaRPr lang="en-US"/>
          </a:p>
          <a:p>
            <a:r>
              <a:rPr lang="en-US">
                <a:latin typeface="Calibri"/>
                <a:ea typeface="Calibri"/>
                <a:cs typeface="Calibri"/>
              </a:rPr>
              <a:t>2 options: </a:t>
            </a:r>
            <a:endParaRPr lang="en-US"/>
          </a:p>
          <a:p>
            <a:pPr lvl="1"/>
            <a:r>
              <a:rPr lang="en-US">
                <a:latin typeface="Calibri"/>
                <a:ea typeface="Calibri"/>
                <a:cs typeface="Calibri"/>
              </a:rPr>
              <a:t>Keep for breeding (bulls, replacement heifers)</a:t>
            </a:r>
            <a:endParaRPr lang="en-US"/>
          </a:p>
          <a:p>
            <a:pPr lvl="1"/>
            <a:r>
              <a:rPr lang="en-US">
                <a:latin typeface="Calibri"/>
                <a:ea typeface="Calibri"/>
                <a:cs typeface="Calibri"/>
              </a:rPr>
              <a:t>Sell </a:t>
            </a:r>
            <a:endParaRPr lang="en-US"/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45243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9511CA-AAA5-FD6C-D62A-D9DD428983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Stage 2: Stocker Operations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FEE84A-C7BA-AE50-8A15-356AB2F99F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5148470" cy="4351338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>
                <a:latin typeface="Calibri"/>
                <a:ea typeface="Calibri"/>
                <a:cs typeface="Calibri"/>
              </a:rPr>
              <a:t>Goal: Grow Beef animals for eventual meat production</a:t>
            </a:r>
            <a:endParaRPr lang="en-US"/>
          </a:p>
          <a:p>
            <a:r>
              <a:rPr lang="en-US">
                <a:latin typeface="Calibri"/>
                <a:ea typeface="Calibri"/>
                <a:cs typeface="Calibri"/>
              </a:rPr>
              <a:t>Gain productive (lean) weight</a:t>
            </a:r>
            <a:endParaRPr lang="en-US"/>
          </a:p>
          <a:p>
            <a:r>
              <a:rPr lang="en-US">
                <a:latin typeface="Calibri"/>
                <a:ea typeface="Calibri"/>
                <a:cs typeface="Calibri"/>
              </a:rPr>
              <a:t>Timeline: Weaning-16 or so months</a:t>
            </a:r>
            <a:endParaRPr lang="en-US"/>
          </a:p>
          <a:p>
            <a:r>
              <a:rPr lang="en-US">
                <a:latin typeface="Calibri"/>
                <a:ea typeface="Calibri"/>
                <a:cs typeface="Calibri"/>
              </a:rPr>
              <a:t>Grown on forage or pasture</a:t>
            </a:r>
            <a:endParaRPr lang="en-US"/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77016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AA9F46-A502-76BF-2128-18A93B5222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Stage 3: Finishing/Feedlot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322900-C948-F99A-BDDC-2AA302F074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5501861" cy="4351338"/>
          </a:xfrm>
        </p:spPr>
        <p:txBody>
          <a:bodyPr vert="horz" lIns="91440" tIns="45720" rIns="91440" bIns="45720" rtlCol="0" anchor="t">
            <a:normAutofit lnSpcReduction="10000"/>
          </a:bodyPr>
          <a:lstStyle/>
          <a:p>
            <a:r>
              <a:rPr lang="en-US">
                <a:latin typeface="Calibri"/>
                <a:ea typeface="Calibri"/>
                <a:cs typeface="Calibri"/>
              </a:rPr>
              <a:t>Goal: Add marbling, fat, cover, desirable characteristics for flavor</a:t>
            </a:r>
            <a:br>
              <a:rPr lang="en-US"/>
            </a:br>
            <a:endParaRPr lang="en-US"/>
          </a:p>
          <a:p>
            <a:r>
              <a:rPr lang="en-US">
                <a:latin typeface="Calibri"/>
                <a:ea typeface="Calibri"/>
                <a:cs typeface="Calibri"/>
              </a:rPr>
              <a:t>Timeline: 4-6 months with grain, 6-10 months on grass</a:t>
            </a:r>
            <a:br>
              <a:rPr lang="en-US"/>
            </a:br>
            <a:endParaRPr lang="en-US"/>
          </a:p>
          <a:p>
            <a:r>
              <a:rPr lang="en-US">
                <a:latin typeface="Calibri"/>
                <a:ea typeface="Calibri"/>
                <a:cs typeface="Calibri"/>
              </a:rPr>
              <a:t>Goal Weight: 1200-1400 </a:t>
            </a:r>
            <a:r>
              <a:rPr lang="en-US" err="1">
                <a:latin typeface="Calibri"/>
                <a:ea typeface="Calibri"/>
                <a:cs typeface="Calibri"/>
              </a:rPr>
              <a:t>lbs</a:t>
            </a:r>
            <a:r>
              <a:rPr lang="en-US">
                <a:latin typeface="Calibri"/>
                <a:ea typeface="Calibri"/>
                <a:cs typeface="Calibri"/>
              </a:rPr>
              <a:t> (18-22 months)</a:t>
            </a:r>
            <a:br>
              <a:rPr lang="en-US"/>
            </a:br>
            <a:endParaRPr lang="en-US"/>
          </a:p>
          <a:p>
            <a:r>
              <a:rPr lang="en-US">
                <a:latin typeface="Calibri"/>
                <a:ea typeface="Calibri"/>
                <a:cs typeface="Calibri"/>
              </a:rPr>
              <a:t>Usually done in feedlots</a:t>
            </a:r>
            <a:br>
              <a:rPr lang="en-US"/>
            </a:b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42546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FCDC74-370D-8F26-B659-971250FDF0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Finishing/Feedlot Locations</a:t>
            </a:r>
          </a:p>
        </p:txBody>
      </p:sp>
      <p:pic>
        <p:nvPicPr>
          <p:cNvPr id="5" name="Picture 4" descr="Oklahoma County Map - GIS Geography">
            <a:extLst>
              <a:ext uri="{FF2B5EF4-FFF2-40B4-BE49-F238E27FC236}">
                <a16:creationId xmlns:a16="http://schemas.microsoft.com/office/drawing/2014/main" id="{EB1953BB-EEC7-36CC-DB3D-4EC5CEB56287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3826" r="150" b="-255"/>
          <a:stretch/>
        </p:blipFill>
        <p:spPr>
          <a:xfrm>
            <a:off x="4170559" y="1676949"/>
            <a:ext cx="7337299" cy="4175833"/>
          </a:xfrm>
          <a:prstGeom prst="rect">
            <a:avLst/>
          </a:prstGeom>
        </p:spPr>
      </p:pic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BFBC3469-0EDF-3444-40B6-982679DFAA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5104296" cy="4351338"/>
          </a:xfrm>
        </p:spPr>
        <p:txBody>
          <a:bodyPr vert="horz" lIns="91440" tIns="45720" rIns="91440" bIns="45720" rtlCol="0" anchor="t">
            <a:normAutofit fontScale="92500" lnSpcReduction="20000"/>
          </a:bodyPr>
          <a:lstStyle/>
          <a:p>
            <a:r>
              <a:rPr lang="en-US"/>
              <a:t>El Reno</a:t>
            </a:r>
          </a:p>
          <a:p>
            <a:r>
              <a:rPr lang="en-US"/>
              <a:t>Keyes</a:t>
            </a:r>
          </a:p>
          <a:p>
            <a:r>
              <a:rPr lang="en-US"/>
              <a:t>Buffalo</a:t>
            </a:r>
          </a:p>
          <a:p>
            <a:r>
              <a:rPr lang="en-US"/>
              <a:t>Boise City</a:t>
            </a:r>
          </a:p>
          <a:p>
            <a:r>
              <a:rPr lang="en-US"/>
              <a:t>Gage</a:t>
            </a:r>
          </a:p>
          <a:p>
            <a:r>
              <a:rPr lang="en-US"/>
              <a:t>Felt</a:t>
            </a:r>
          </a:p>
          <a:p>
            <a:r>
              <a:rPr lang="en-US"/>
              <a:t>Texhoma</a:t>
            </a:r>
          </a:p>
          <a:p>
            <a:r>
              <a:rPr lang="en-US"/>
              <a:t>Guymon</a:t>
            </a:r>
          </a:p>
          <a:p>
            <a:r>
              <a:rPr lang="en-US"/>
              <a:t>Hooker</a:t>
            </a:r>
          </a:p>
          <a:p>
            <a:r>
              <a:rPr lang="en-US"/>
              <a:t>Lone Wolf</a:t>
            </a: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33711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88B554F-5BBA-CB34-10B4-549D058862D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B8BC4D-7F85-7B7B-F7C8-E9F558CF412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Pork in Oklahoma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2AE0F8A-D92E-82E9-3896-BC707717276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Unit 2 Lesson 2.3: Pork Production in Oklahoma</a:t>
            </a:r>
          </a:p>
        </p:txBody>
      </p:sp>
    </p:spTree>
    <p:extLst>
      <p:ext uri="{BB962C8B-B14F-4D97-AF65-F5344CB8AC3E}">
        <p14:creationId xmlns:p14="http://schemas.microsoft.com/office/powerpoint/2010/main" val="2023660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A57DC9334779F4484B1DE211734260A" ma:contentTypeVersion="18" ma:contentTypeDescription="Create a new document." ma:contentTypeScope="" ma:versionID="1046ba5904619e4fe80067ebfc436557">
  <xsd:schema xmlns:xsd="http://www.w3.org/2001/XMLSchema" xmlns:xs="http://www.w3.org/2001/XMLSchema" xmlns:p="http://schemas.microsoft.com/office/2006/metadata/properties" xmlns:ns1="http://schemas.microsoft.com/sharepoint/v3" xmlns:ns2="3d332c68-577e-4284-b32e-25afa46c4d78" xmlns:ns3="3fe9b475-31be-4736-a2a6-b3ae63264f59" targetNamespace="http://schemas.microsoft.com/office/2006/metadata/properties" ma:root="true" ma:fieldsID="9cc30df75da10eabeb24660ab309de85" ns1:_="" ns2:_="" ns3:_="">
    <xsd:import namespace="http://schemas.microsoft.com/sharepoint/v3"/>
    <xsd:import namespace="3d332c68-577e-4284-b32e-25afa46c4d78"/>
    <xsd:import namespace="3fe9b475-31be-4736-a2a6-b3ae63264f5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1:_ip_UnifiedCompliancePolicyProperties" minOccurs="0"/>
                <xsd:element ref="ns1:_ip_UnifiedCompliancePolicyUIAction" minOccurs="0"/>
                <xsd:element ref="ns2:MediaServiceLocation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LengthInSeconds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5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16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d332c68-577e-4284-b32e-25afa46c4d7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1" nillable="true" ma:taxonomy="true" ma:internalName="lcf76f155ced4ddcb4097134ff3c332f" ma:taxonomyFieldName="MediaServiceImageTags" ma:displayName="Image Tags" ma:readOnly="false" ma:fieldId="{5cf76f15-5ced-4ddc-b409-7134ff3c332f}" ma:taxonomyMulti="true" ma:sspId="d309bf2f-0431-460d-a93a-990d633b9c5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LengthInSeconds" ma:index="23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fe9b475-31be-4736-a2a6-b3ae63264f59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35b9dfa9-da1e-4cdf-9d25-703e8f1d0098}" ma:internalName="TaxCatchAll" ma:showField="CatchAllData" ma:web="3fe9b475-31be-4736-a2a6-b3ae63264f5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TaxCatchAll xmlns="3fe9b475-31be-4736-a2a6-b3ae63264f59" xsi:nil="true"/>
    <_ip_UnifiedCompliancePolicyProperties xmlns="http://schemas.microsoft.com/sharepoint/v3" xsi:nil="true"/>
    <lcf76f155ced4ddcb4097134ff3c332f xmlns="3d332c68-577e-4284-b32e-25afa46c4d78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C87603FC-3568-4F37-A061-A5DAEBCCEFAB}"/>
</file>

<file path=customXml/itemProps2.xml><?xml version="1.0" encoding="utf-8"?>
<ds:datastoreItem xmlns:ds="http://schemas.openxmlformats.org/officeDocument/2006/customXml" ds:itemID="{0846CE3E-48A8-427D-9D04-AD897620C193}"/>
</file>

<file path=customXml/itemProps3.xml><?xml version="1.0" encoding="utf-8"?>
<ds:datastoreItem xmlns:ds="http://schemas.openxmlformats.org/officeDocument/2006/customXml" ds:itemID="{A936DB1D-1477-413D-AF0B-FA0032330B0D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Application>Microsoft Office PowerPoint</Application>
  <PresentationFormat>Widescreen</PresentationFormat>
  <Slides>25</Slides>
  <Notes>0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6" baseType="lpstr">
      <vt:lpstr>office theme</vt:lpstr>
      <vt:lpstr>Livestock Production in Oklahoma</vt:lpstr>
      <vt:lpstr>Beef in Oklahoma</vt:lpstr>
      <vt:lpstr>Economic Impact</vt:lpstr>
      <vt:lpstr>Beef in Oklahoma</vt:lpstr>
      <vt:lpstr>Stages of Production: Cow-Calf Operations</vt:lpstr>
      <vt:lpstr>Stage 2: Stocker Operations</vt:lpstr>
      <vt:lpstr>Stage 3: Finishing/Feedlot</vt:lpstr>
      <vt:lpstr>Finishing/Feedlot Locations</vt:lpstr>
      <vt:lpstr>Pork in Oklahoma</vt:lpstr>
      <vt:lpstr>Economic Impact</vt:lpstr>
      <vt:lpstr>Pork in Oklahoma</vt:lpstr>
      <vt:lpstr>Stages of Production: Farrow-to-Fish</vt:lpstr>
      <vt:lpstr>Stages of Production: Feeder Pig Production</vt:lpstr>
      <vt:lpstr>Stages of Production: Market Hog Production</vt:lpstr>
      <vt:lpstr>Poultry in Oklahoma</vt:lpstr>
      <vt:lpstr>Economic Impact</vt:lpstr>
      <vt:lpstr>Poultry Meat in Oklahoma</vt:lpstr>
      <vt:lpstr>Poultry Egg in Oklahoma</vt:lpstr>
      <vt:lpstr>Chicken Production</vt:lpstr>
      <vt:lpstr>Dairy in Oklahoma</vt:lpstr>
      <vt:lpstr>Economic Impact</vt:lpstr>
      <vt:lpstr>Top Milk Inventory in Oklahoma in Oklahoma</vt:lpstr>
      <vt:lpstr>Goats and Sheep in Oklahoma</vt:lpstr>
      <vt:lpstr>Economic Impact</vt:lpstr>
      <vt:lpstr>Top Sheep Inventories in Oklahoma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revision>2</cp:revision>
  <dcterms:created xsi:type="dcterms:W3CDTF">2025-03-08T16:35:28Z</dcterms:created>
  <dcterms:modified xsi:type="dcterms:W3CDTF">2025-07-08T16:20:56Z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0x0101002A57DC9334779F4484B1DE211734260A</vt:lpwstr>
  </property>
</Properties>
</file>