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2" r:id="rId4"/>
    <p:sldId id="277" r:id="rId5"/>
    <p:sldId id="257" r:id="rId6"/>
    <p:sldId id="276" r:id="rId7"/>
    <p:sldId id="259" r:id="rId8"/>
    <p:sldId id="278" r:id="rId9"/>
    <p:sldId id="279" r:id="rId10"/>
    <p:sldId id="261" r:id="rId11"/>
    <p:sldId id="280" r:id="rId12"/>
    <p:sldId id="281" r:id="rId13"/>
    <p:sldId id="282" r:id="rId14"/>
    <p:sldId id="260" r:id="rId15"/>
    <p:sldId id="262" r:id="rId16"/>
    <p:sldId id="263" r:id="rId17"/>
    <p:sldId id="293" r:id="rId18"/>
    <p:sldId id="265" r:id="rId19"/>
    <p:sldId id="285" r:id="rId20"/>
    <p:sldId id="286" r:id="rId21"/>
    <p:sldId id="287" r:id="rId22"/>
    <p:sldId id="288" r:id="rId23"/>
    <p:sldId id="289" r:id="rId24"/>
    <p:sldId id="264" r:id="rId25"/>
    <p:sldId id="283" r:id="rId26"/>
    <p:sldId id="266" r:id="rId27"/>
    <p:sldId id="284" r:id="rId28"/>
    <p:sldId id="267" r:id="rId29"/>
    <p:sldId id="268" r:id="rId30"/>
    <p:sldId id="274" r:id="rId31"/>
    <p:sldId id="294" r:id="rId32"/>
    <p:sldId id="269" r:id="rId33"/>
    <p:sldId id="270" r:id="rId34"/>
    <p:sldId id="290" r:id="rId35"/>
    <p:sldId id="272" r:id="rId36"/>
    <p:sldId id="291" r:id="rId37"/>
    <p:sldId id="271" r:id="rId38"/>
    <p:sldId id="273" r:id="rId39"/>
    <p:sldId id="27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A5129-0953-B181-6789-F7B40BF3058A}" v="308" dt="2025-06-28T12:50:10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38" d="100"/>
          <a:sy n="38" d="100"/>
        </p:scale>
        <p:origin x="9" y="8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agexplorer.ffa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Orientation to Agriculture in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Unit 1: Ag in Society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22EB-C4DC-E93C-C381-55D7566D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5B7A-0AED-5BC2-A6A2-6A84B4362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Ag producers use </a:t>
            </a:r>
            <a:r>
              <a:rPr lang="en-US" b="1" dirty="0"/>
              <a:t>science </a:t>
            </a:r>
            <a:r>
              <a:rPr lang="en-US" dirty="0"/>
              <a:t> to grow better, and more food</a:t>
            </a:r>
            <a:endParaRPr lang="en-US"/>
          </a:p>
          <a:p>
            <a:r>
              <a:rPr lang="en-US" dirty="0"/>
              <a:t>What science subjects do you think they use?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3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956E-6F34-F0D1-799C-97D68C51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B022C-C636-D15D-28DC-2D901E4B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Agriscience – </a:t>
            </a:r>
            <a:r>
              <a:rPr lang="en-US" dirty="0"/>
              <a:t>field of </a:t>
            </a:r>
            <a:r>
              <a:rPr lang="en-US" b="1" dirty="0"/>
              <a:t>science</a:t>
            </a:r>
            <a:r>
              <a:rPr lang="en-US" dirty="0"/>
              <a:t> that deals specifically with </a:t>
            </a:r>
            <a:r>
              <a:rPr lang="en-US" b="1" dirty="0"/>
              <a:t>agriculture</a:t>
            </a:r>
            <a:r>
              <a:rPr lang="en-US" dirty="0"/>
              <a:t>. Application of fields like biology, </a:t>
            </a:r>
            <a:r>
              <a:rPr lang="en-US" b="1" dirty="0"/>
              <a:t>botany</a:t>
            </a:r>
            <a:r>
              <a:rPr lang="en-US" dirty="0"/>
              <a:t>, ecology, meteorology, </a:t>
            </a:r>
            <a:r>
              <a:rPr lang="en-US" b="1" dirty="0"/>
              <a:t>chemistry</a:t>
            </a:r>
            <a:r>
              <a:rPr lang="en-US" dirty="0"/>
              <a:t>, and engineering in the field of </a:t>
            </a:r>
            <a:r>
              <a:rPr lang="en-US" b="1" dirty="0"/>
              <a:t>agriculture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Helps us:</a:t>
            </a:r>
          </a:p>
          <a:p>
            <a:pPr lvl="2"/>
            <a:r>
              <a:rPr lang="en-US" dirty="0"/>
              <a:t>Grow </a:t>
            </a:r>
            <a:r>
              <a:rPr lang="en-US" b="1" dirty="0"/>
              <a:t>more</a:t>
            </a:r>
            <a:r>
              <a:rPr lang="en-US" dirty="0"/>
              <a:t> food with </a:t>
            </a:r>
            <a:r>
              <a:rPr lang="en-US" b="1" dirty="0"/>
              <a:t>less</a:t>
            </a:r>
            <a:r>
              <a:rPr lang="en-US" dirty="0"/>
              <a:t> land</a:t>
            </a:r>
          </a:p>
          <a:p>
            <a:pPr lvl="2"/>
            <a:r>
              <a:rPr lang="en-US" dirty="0"/>
              <a:t>Protect the </a:t>
            </a:r>
            <a:r>
              <a:rPr lang="en-US" b="1" dirty="0"/>
              <a:t>environment</a:t>
            </a:r>
          </a:p>
          <a:p>
            <a:pPr lvl="2"/>
            <a:r>
              <a:rPr lang="en-US" dirty="0"/>
              <a:t>Keep animals and plants </a:t>
            </a:r>
            <a:r>
              <a:rPr lang="en-US" b="1" dirty="0"/>
              <a:t>healthy</a:t>
            </a:r>
          </a:p>
          <a:p>
            <a:pPr lvl="2"/>
            <a:r>
              <a:rPr lang="en-US" dirty="0"/>
              <a:t>Increase </a:t>
            </a:r>
            <a:r>
              <a:rPr lang="en-US" b="1" dirty="0"/>
              <a:t>efficiency</a:t>
            </a:r>
            <a:r>
              <a:rPr lang="en-US" dirty="0"/>
              <a:t> and </a:t>
            </a:r>
            <a:r>
              <a:rPr lang="en-US" b="1" dirty="0"/>
              <a:t>productivity</a:t>
            </a:r>
            <a:r>
              <a:rPr lang="en-US" dirty="0"/>
              <a:t> of agricultural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0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2D57-B786-F620-2C8F-0303D0A7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Sciences in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0C9F-B9C0-2B4F-03BF-709488076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Biology: Study of </a:t>
            </a:r>
            <a:r>
              <a:rPr lang="en-US" b="1" dirty="0"/>
              <a:t>living organisms</a:t>
            </a:r>
            <a:r>
              <a:rPr lang="en-US" dirty="0"/>
              <a:t> like animals and plants</a:t>
            </a:r>
          </a:p>
          <a:p>
            <a:pPr lvl="1"/>
            <a:r>
              <a:rPr lang="en-US" dirty="0"/>
              <a:t>Botany: The scientific study of </a:t>
            </a:r>
            <a:r>
              <a:rPr lang="en-US" b="1" dirty="0"/>
              <a:t>plants</a:t>
            </a:r>
          </a:p>
          <a:p>
            <a:pPr lvl="1"/>
            <a:r>
              <a:rPr lang="en-US" dirty="0"/>
              <a:t>Animal science: Study of </a:t>
            </a:r>
            <a:r>
              <a:rPr lang="en-US" b="1" dirty="0"/>
              <a:t>livestock</a:t>
            </a:r>
            <a:r>
              <a:rPr lang="en-US" dirty="0"/>
              <a:t> and other animals</a:t>
            </a:r>
          </a:p>
          <a:p>
            <a:pPr lvl="1"/>
            <a:r>
              <a:rPr lang="en-US" dirty="0"/>
              <a:t>Ecology: Branch of biology that deals with </a:t>
            </a:r>
            <a:r>
              <a:rPr lang="en-US" b="1" dirty="0"/>
              <a:t>relationships </a:t>
            </a:r>
            <a:r>
              <a:rPr lang="en-US" dirty="0"/>
              <a:t>of organisms to one another and to their </a:t>
            </a:r>
            <a:r>
              <a:rPr lang="en-US" b="1" dirty="0"/>
              <a:t>surroundings</a:t>
            </a:r>
            <a:endParaRPr lang="en-US" dirty="0"/>
          </a:p>
          <a:p>
            <a:r>
              <a:rPr lang="en-US" dirty="0"/>
              <a:t>Meteorology: Branch of science dealing with </a:t>
            </a:r>
            <a:r>
              <a:rPr lang="en-US" b="1" dirty="0"/>
              <a:t>weather</a:t>
            </a:r>
            <a:r>
              <a:rPr lang="en-US" dirty="0"/>
              <a:t> and the </a:t>
            </a:r>
            <a:r>
              <a:rPr lang="en-US" b="1" dirty="0"/>
              <a:t>atmosphere</a:t>
            </a:r>
            <a:endParaRPr lang="en-US" dirty="0"/>
          </a:p>
          <a:p>
            <a:r>
              <a:rPr lang="en-US" dirty="0"/>
              <a:t>Chemistry: Study of </a:t>
            </a:r>
            <a:r>
              <a:rPr lang="en-US" b="1" dirty="0"/>
              <a:t>matter</a:t>
            </a:r>
            <a:r>
              <a:rPr lang="en-US" dirty="0"/>
              <a:t> and its properties</a:t>
            </a:r>
          </a:p>
          <a:p>
            <a:r>
              <a:rPr lang="en-US" dirty="0"/>
              <a:t>Engineering: Design, building, and use of </a:t>
            </a:r>
            <a:r>
              <a:rPr lang="en-US" b="1" dirty="0"/>
              <a:t>engines, machines, and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0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AD45-EC75-DCEB-0BA0-E0667328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Each of these Sciences be Used in Agriculture?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8F57-C998-DB62-732C-C035D2395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Biology</a:t>
            </a:r>
          </a:p>
          <a:p>
            <a:r>
              <a:rPr lang="en-US" dirty="0"/>
              <a:t>Meteorology</a:t>
            </a:r>
          </a:p>
          <a:p>
            <a:r>
              <a:rPr lang="en-US" dirty="0"/>
              <a:t>Chemistry</a:t>
            </a:r>
          </a:p>
          <a:p>
            <a:r>
              <a:rPr lang="en-US" dirty="0"/>
              <a:t>Engineering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8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2D82-7739-C8AC-B2B0-7BAEA3B1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in Our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C0459-739D-9EE0-D1C6-4327CB266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will learn about </a:t>
            </a:r>
            <a:r>
              <a:rPr lang="en-US" b="1" dirty="0"/>
              <a:t>agriculture</a:t>
            </a:r>
            <a:r>
              <a:rPr lang="en-US" dirty="0"/>
              <a:t> and its impact to </a:t>
            </a:r>
            <a:r>
              <a:rPr lang="en-US" b="1" dirty="0"/>
              <a:t>society</a:t>
            </a:r>
            <a:r>
              <a:rPr lang="en-US" dirty="0"/>
              <a:t> in this class</a:t>
            </a:r>
          </a:p>
          <a:p>
            <a:r>
              <a:rPr lang="en-US" dirty="0"/>
              <a:t>You will have an </a:t>
            </a:r>
            <a:r>
              <a:rPr lang="en-US" b="1" dirty="0"/>
              <a:t>SAE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Supervised Agricultural Experience</a:t>
            </a:r>
          </a:p>
          <a:p>
            <a:pPr lvl="1"/>
            <a:r>
              <a:rPr lang="en-US" dirty="0"/>
              <a:t>Student-led, instructor supervised learning experiences </a:t>
            </a:r>
            <a:r>
              <a:rPr lang="en-US" b="1" dirty="0"/>
              <a:t>outside</a:t>
            </a:r>
            <a:r>
              <a:rPr lang="en-US" dirty="0"/>
              <a:t> the classroom</a:t>
            </a:r>
          </a:p>
          <a:p>
            <a:r>
              <a:rPr lang="en-US" dirty="0"/>
              <a:t>You can join </a:t>
            </a:r>
            <a:r>
              <a:rPr lang="en-US" b="1" dirty="0"/>
              <a:t>FFA</a:t>
            </a:r>
          </a:p>
          <a:p>
            <a:pPr lvl="1"/>
            <a:r>
              <a:rPr lang="en-US" b="1" dirty="0" err="1">
                <a:latin typeface="Aptos"/>
                <a:ea typeface="Calibri"/>
                <a:cs typeface="Calibri"/>
              </a:rPr>
              <a:t>Intracurricular</a:t>
            </a:r>
            <a:r>
              <a:rPr lang="en-US" b="1" dirty="0">
                <a:latin typeface="Aptos"/>
                <a:ea typeface="Calibri"/>
                <a:cs typeface="Calibri"/>
              </a:rPr>
              <a:t> </a:t>
            </a:r>
            <a:r>
              <a:rPr lang="en-US" dirty="0">
                <a:latin typeface="Aptos"/>
                <a:ea typeface="Calibri"/>
                <a:cs typeface="Calibri"/>
              </a:rPr>
              <a:t>student organization for those interested in </a:t>
            </a:r>
            <a:r>
              <a:rPr lang="en-US" b="1" dirty="0">
                <a:latin typeface="Aptos"/>
                <a:ea typeface="Calibri"/>
                <a:cs typeface="Calibri"/>
              </a:rPr>
              <a:t>agriculture</a:t>
            </a:r>
            <a:r>
              <a:rPr lang="en-US" dirty="0">
                <a:latin typeface="Aptos"/>
                <a:ea typeface="Calibri"/>
                <a:cs typeface="Calibri"/>
              </a:rPr>
              <a:t> and </a:t>
            </a:r>
            <a:r>
              <a:rPr lang="en-US" b="1" dirty="0">
                <a:latin typeface="Aptos"/>
                <a:ea typeface="Calibri"/>
                <a:cs typeface="Calibri"/>
              </a:rPr>
              <a:t>leadership</a:t>
            </a:r>
            <a:endParaRPr lang="en-US" b="1" dirty="0"/>
          </a:p>
          <a:p>
            <a:pPr lvl="1"/>
            <a:r>
              <a:rPr lang="en-US" dirty="0"/>
              <a:t>Local activities can include: __________________________________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4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4933-7E7B-5138-F3E8-A981FAB7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 Lesson 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B7CE8-D17E-F566-E586-994A9BE17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agriculture?</a:t>
            </a:r>
          </a:p>
          <a:p>
            <a:endParaRPr lang="en-US" dirty="0"/>
          </a:p>
          <a:p>
            <a:r>
              <a:rPr lang="en-US"/>
              <a:t>How does science help farming?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can you learn </a:t>
            </a:r>
            <a:r>
              <a:rPr lang="en-US"/>
              <a:t>about agriculture in your school?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Key terms:</a:t>
            </a:r>
            <a:r>
              <a:rPr lang="en-US" dirty="0"/>
              <a:t> Agriculture, livestock, agronomy, </a:t>
            </a:r>
            <a:r>
              <a:rPr lang="en-US" dirty="0" err="1"/>
              <a:t>horticlture</a:t>
            </a:r>
            <a:r>
              <a:rPr lang="en-US" dirty="0"/>
              <a:t>, food insecurity, food system, agriscience, FFA, SAE</a:t>
            </a:r>
          </a:p>
        </p:txBody>
      </p:sp>
    </p:spTree>
    <p:extLst>
      <p:ext uri="{BB962C8B-B14F-4D97-AF65-F5344CB8AC3E}">
        <p14:creationId xmlns:p14="http://schemas.microsoft.com/office/powerpoint/2010/main" val="45996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EA3F-CD45-B397-8304-84535FFA8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B79F-D0BB-021B-0C48-67A0B0705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Significance of Agriculture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13771-B6D9-F87F-9118-58D5B1D02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Unit 1 Lesson 2</a:t>
            </a:r>
          </a:p>
        </p:txBody>
      </p:sp>
    </p:spTree>
    <p:extLst>
      <p:ext uri="{BB962C8B-B14F-4D97-AF65-F5344CB8AC3E}">
        <p14:creationId xmlns:p14="http://schemas.microsoft.com/office/powerpoint/2010/main" val="368593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27A4-44E3-E0F9-FE94-09837805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6853-71A0-1B76-D21B-034D3AC3A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Summarize the history of agriculture from hunting and gathering to today</a:t>
            </a:r>
          </a:p>
          <a:p>
            <a:r>
              <a:rPr lang="en-US" dirty="0"/>
              <a:t>Create a timeline outlining agricultural history in the US</a:t>
            </a:r>
          </a:p>
          <a:p>
            <a:r>
              <a:rPr lang="en-US" dirty="0"/>
              <a:t>Discover where food is grown in the US</a:t>
            </a:r>
          </a:p>
          <a:p>
            <a:r>
              <a:rPr lang="en-US"/>
              <a:t>Locate where food is grown in Oklahoma</a:t>
            </a:r>
          </a:p>
          <a:p>
            <a:r>
              <a:rPr lang="en-US" dirty="0"/>
              <a:t>Explore careers in agriculture</a:t>
            </a:r>
          </a:p>
        </p:txBody>
      </p:sp>
    </p:spTree>
    <p:extLst>
      <p:ext uri="{BB962C8B-B14F-4D97-AF65-F5344CB8AC3E}">
        <p14:creationId xmlns:p14="http://schemas.microsoft.com/office/powerpoint/2010/main" val="3336218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6545-DD16-FD99-7186-FCFBB9AE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2F03-C308-D3A7-1CE5-EAD98778E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Long ago, people </a:t>
            </a:r>
            <a:r>
              <a:rPr lang="en-US" b="1" dirty="0">
                <a:ea typeface="+mn-lt"/>
                <a:cs typeface="+mn-lt"/>
              </a:rPr>
              <a:t>hunted and gathered</a:t>
            </a:r>
            <a:r>
              <a:rPr lang="en-US" dirty="0">
                <a:ea typeface="+mn-lt"/>
                <a:cs typeface="+mn-lt"/>
              </a:rPr>
              <a:t> for food.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Then they started farming — this is called </a:t>
            </a:r>
            <a:r>
              <a:rPr lang="en-US" b="1" dirty="0">
                <a:ea typeface="+mn-lt"/>
                <a:cs typeface="+mn-lt"/>
              </a:rPr>
              <a:t>domestication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Farming allowed people to build </a:t>
            </a:r>
            <a:r>
              <a:rPr lang="en-US" b="1" dirty="0">
                <a:ea typeface="+mn-lt"/>
                <a:cs typeface="+mn-lt"/>
              </a:rPr>
              <a:t>society</a:t>
            </a:r>
          </a:p>
          <a:p>
            <a:pPr lvl="1"/>
            <a:r>
              <a:rPr lang="en-US" dirty="0">
                <a:ea typeface="+mn-lt"/>
                <a:cs typeface="+mn-lt"/>
              </a:rPr>
              <a:t>Cities and communities, art, sports, comforts and safety all exist because of </a:t>
            </a:r>
            <a:r>
              <a:rPr lang="en-US" b="1" dirty="0">
                <a:ea typeface="+mn-lt"/>
                <a:cs typeface="+mn-lt"/>
              </a:rPr>
              <a:t>agriculture</a:t>
            </a:r>
            <a:endParaRPr lang="en-US" b="1" dirty="0"/>
          </a:p>
          <a:p>
            <a:r>
              <a:rPr lang="en-US" dirty="0">
                <a:ea typeface="+mn-lt"/>
                <a:cs typeface="+mn-lt"/>
              </a:rPr>
              <a:t>They began trading farm products, called </a:t>
            </a:r>
            <a:r>
              <a:rPr lang="en-US" b="1" dirty="0">
                <a:ea typeface="+mn-lt"/>
                <a:cs typeface="+mn-lt"/>
              </a:rPr>
              <a:t>commodities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1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CF21-2A82-BBFF-4027-764930B3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Agriculture – Independent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4A164-89D3-B9EF-A6C3-CFB75A7C6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first animals domesticated? Where were they domesticated, and why? What impact did that have on the peoples who domesticated the animals?</a:t>
            </a:r>
          </a:p>
          <a:p>
            <a:r>
              <a:rPr lang="en-US" dirty="0"/>
              <a:t>What were the first plants domesticated? Where were the first plants domesticated, and why? What impact did that have on the peoples who domesticated the plants?</a:t>
            </a:r>
          </a:p>
        </p:txBody>
      </p:sp>
    </p:spTree>
    <p:extLst>
      <p:ext uri="{BB962C8B-B14F-4D97-AF65-F5344CB8AC3E}">
        <p14:creationId xmlns:p14="http://schemas.microsoft.com/office/powerpoint/2010/main" val="38849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202BE-CDC0-76B3-59DE-CA7623E79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080C-F718-1DF9-6997-B093656A9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Agriculture?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4FC7B-CA08-F7F5-62AD-2D7887517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Unit 1 Lesson 1</a:t>
            </a:r>
          </a:p>
        </p:txBody>
      </p:sp>
    </p:spTree>
    <p:extLst>
      <p:ext uri="{BB962C8B-B14F-4D97-AF65-F5344CB8AC3E}">
        <p14:creationId xmlns:p14="http://schemas.microsoft.com/office/powerpoint/2010/main" val="32349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8A67-2F63-665E-C10D-B8D11A94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Agriculture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FBA56-AF64-EC48-1493-D9DDF3A00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Before 1492</a:t>
            </a:r>
          </a:p>
          <a:p>
            <a:pPr lvl="1"/>
            <a:r>
              <a:rPr lang="en-US" dirty="0"/>
              <a:t>People cultivated crops like </a:t>
            </a:r>
            <a:r>
              <a:rPr lang="en-US" b="1" dirty="0"/>
              <a:t>maize, </a:t>
            </a:r>
            <a:r>
              <a:rPr lang="en-US" dirty="0"/>
              <a:t>beans, tobacco</a:t>
            </a:r>
          </a:p>
          <a:p>
            <a:pPr lvl="1"/>
            <a:r>
              <a:rPr lang="en-US" dirty="0"/>
              <a:t>Sustainable production for small communities</a:t>
            </a:r>
          </a:p>
          <a:p>
            <a:r>
              <a:rPr lang="en-US" dirty="0"/>
              <a:t>1500-1700</a:t>
            </a:r>
          </a:p>
          <a:p>
            <a:pPr lvl="1"/>
            <a:r>
              <a:rPr lang="en-US" dirty="0"/>
              <a:t>Staple crops included </a:t>
            </a:r>
            <a:r>
              <a:rPr lang="en-US" b="1" dirty="0"/>
              <a:t>corn, tobacco, wheat, barley</a:t>
            </a:r>
          </a:p>
          <a:p>
            <a:pPr lvl="1"/>
            <a:r>
              <a:rPr lang="en-US" dirty="0"/>
              <a:t>Cattle</a:t>
            </a:r>
            <a:r>
              <a:rPr lang="en-US" b="1" dirty="0"/>
              <a:t>,</a:t>
            </a:r>
            <a:r>
              <a:rPr lang="en-US" dirty="0"/>
              <a:t> pigs, chickens and horses were </a:t>
            </a:r>
            <a:r>
              <a:rPr lang="en-US" b="1" dirty="0"/>
              <a:t>imported</a:t>
            </a:r>
            <a:r>
              <a:rPr lang="en-US" dirty="0"/>
              <a:t> and </a:t>
            </a:r>
            <a:r>
              <a:rPr lang="en-US" b="1" dirty="0"/>
              <a:t>produced</a:t>
            </a:r>
          </a:p>
          <a:p>
            <a:pPr lvl="1"/>
            <a:r>
              <a:rPr lang="en-US" dirty="0"/>
              <a:t>Tobacco dominated crop markets in places like Carolinas and Virginia</a:t>
            </a:r>
          </a:p>
          <a:p>
            <a:r>
              <a:rPr lang="en-US" dirty="0"/>
              <a:t>1700-1800</a:t>
            </a:r>
          </a:p>
          <a:p>
            <a:pPr lvl="1"/>
            <a:r>
              <a:rPr lang="en-US" b="1" dirty="0"/>
              <a:t>Grain, Dairy, Livestock</a:t>
            </a:r>
            <a:r>
              <a:rPr lang="en-US" dirty="0"/>
              <a:t> were grown in the northern US</a:t>
            </a:r>
            <a:endParaRPr lang="en-US" b="1" dirty="0"/>
          </a:p>
          <a:p>
            <a:pPr lvl="1"/>
            <a:r>
              <a:rPr lang="en-US" b="1" dirty="0"/>
              <a:t>Cotton, Rice, and Tobacco</a:t>
            </a:r>
            <a:r>
              <a:rPr lang="en-US" dirty="0"/>
              <a:t> were grown in the southern US</a:t>
            </a:r>
          </a:p>
          <a:p>
            <a:pPr lvl="2"/>
            <a:r>
              <a:rPr lang="en-US" b="1" dirty="0"/>
              <a:t>Plantation Economy –</a:t>
            </a:r>
            <a:r>
              <a:rPr lang="en-US" dirty="0"/>
              <a:t> System of large-scale ag production, reliant on a specific cash crop like cotton</a:t>
            </a:r>
            <a:endParaRPr lang="en-US" b="1" dirty="0"/>
          </a:p>
          <a:p>
            <a:pPr lvl="2"/>
            <a:r>
              <a:rPr lang="en-US" dirty="0"/>
              <a:t>Relied on </a:t>
            </a:r>
            <a:r>
              <a:rPr lang="en-US" b="1" dirty="0"/>
              <a:t>enslaved African Labor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0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4D47-1324-162A-C2DA-77148F8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Agriculture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83FB-B787-1BC4-2472-320A79866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1800-1860</a:t>
            </a:r>
          </a:p>
          <a:p>
            <a:pPr lvl="1"/>
            <a:r>
              <a:rPr lang="en-US" dirty="0"/>
              <a:t>Ag production in the </a:t>
            </a:r>
            <a:r>
              <a:rPr lang="en-US" b="1" dirty="0"/>
              <a:t>Midwest</a:t>
            </a:r>
            <a:r>
              <a:rPr lang="en-US" dirty="0"/>
              <a:t> grew, including crops like </a:t>
            </a:r>
            <a:r>
              <a:rPr lang="en-US" b="1" dirty="0"/>
              <a:t>wheat </a:t>
            </a:r>
            <a:r>
              <a:rPr lang="en-US" dirty="0"/>
              <a:t>and </a:t>
            </a:r>
            <a:r>
              <a:rPr lang="en-US" b="1" dirty="0"/>
              <a:t>corn</a:t>
            </a:r>
            <a:endParaRPr lang="en-US" dirty="0"/>
          </a:p>
          <a:p>
            <a:pPr lvl="1"/>
            <a:r>
              <a:rPr lang="en-US" b="1" dirty="0"/>
              <a:t>Steel plow </a:t>
            </a:r>
            <a:r>
              <a:rPr lang="en-US" dirty="0"/>
              <a:t>and </a:t>
            </a:r>
            <a:r>
              <a:rPr lang="en-US" b="1" dirty="0"/>
              <a:t>mechanical reaper </a:t>
            </a:r>
            <a:r>
              <a:rPr lang="en-US" dirty="0"/>
              <a:t>improved ag production efficiency</a:t>
            </a:r>
          </a:p>
          <a:p>
            <a:pPr lvl="1"/>
            <a:r>
              <a:rPr lang="en-US" dirty="0"/>
              <a:t>South continued to produce high levels of </a:t>
            </a:r>
            <a:r>
              <a:rPr lang="en-US" b="1" dirty="0"/>
              <a:t>cotton</a:t>
            </a:r>
            <a:endParaRPr lang="en-US" dirty="0"/>
          </a:p>
          <a:p>
            <a:r>
              <a:rPr lang="en-US" dirty="0"/>
              <a:t>1860-1900</a:t>
            </a:r>
          </a:p>
          <a:p>
            <a:pPr lvl="1"/>
            <a:r>
              <a:rPr lang="en-US" b="1" dirty="0"/>
              <a:t>Homestead Act</a:t>
            </a:r>
            <a:r>
              <a:rPr lang="en-US" dirty="0"/>
              <a:t> deeded new lands to potential ag producers, increasing production</a:t>
            </a:r>
          </a:p>
          <a:p>
            <a:pPr lvl="1"/>
            <a:r>
              <a:rPr lang="en-US" dirty="0"/>
              <a:t>Railroad expansion</a:t>
            </a:r>
            <a:r>
              <a:rPr lang="en-US" b="1" dirty="0"/>
              <a:t> </a:t>
            </a:r>
            <a:r>
              <a:rPr lang="en-US" dirty="0"/>
              <a:t>boosted </a:t>
            </a:r>
            <a:r>
              <a:rPr lang="en-US" b="1" dirty="0"/>
              <a:t>grain </a:t>
            </a:r>
            <a:r>
              <a:rPr lang="en-US" dirty="0"/>
              <a:t>and </a:t>
            </a:r>
            <a:r>
              <a:rPr lang="en-US" b="1" dirty="0"/>
              <a:t>livestock </a:t>
            </a:r>
            <a:r>
              <a:rPr lang="en-US" dirty="0"/>
              <a:t>markets</a:t>
            </a:r>
          </a:p>
          <a:p>
            <a:pPr lvl="1"/>
            <a:r>
              <a:rPr lang="en-US" b="1" dirty="0"/>
              <a:t>USDA </a:t>
            </a:r>
            <a:r>
              <a:rPr lang="en-US" dirty="0"/>
              <a:t>is created</a:t>
            </a:r>
            <a:endParaRPr lang="en-US" b="1" dirty="0"/>
          </a:p>
          <a:p>
            <a:pPr lvl="1"/>
            <a:r>
              <a:rPr lang="en-US" b="1" dirty="0"/>
              <a:t>Morrill Act of 1862:</a:t>
            </a:r>
            <a:r>
              <a:rPr lang="en-US" dirty="0"/>
              <a:t> Granted states federal land to establish colleges (Land Grant Schools)</a:t>
            </a:r>
          </a:p>
          <a:p>
            <a:pPr lvl="2"/>
            <a:r>
              <a:rPr lang="en-US" b="1" dirty="0"/>
              <a:t>Oklahoma State University</a:t>
            </a:r>
            <a:r>
              <a:rPr lang="en-US" dirty="0"/>
              <a:t> is a land grant school</a:t>
            </a:r>
          </a:p>
          <a:p>
            <a:pPr lvl="2"/>
            <a:r>
              <a:rPr lang="en-US" dirty="0"/>
              <a:t>Focus on </a:t>
            </a:r>
            <a:r>
              <a:rPr lang="en-US" b="1" dirty="0"/>
              <a:t>agriculture </a:t>
            </a:r>
            <a:r>
              <a:rPr lang="en-US" dirty="0"/>
              <a:t>and mechanical arts</a:t>
            </a:r>
          </a:p>
          <a:p>
            <a:pPr lvl="1"/>
            <a:r>
              <a:rPr lang="en-US" b="1" dirty="0"/>
              <a:t>Cattle Drives</a:t>
            </a:r>
            <a:r>
              <a:rPr lang="en-US" dirty="0"/>
              <a:t> move cattle from plains areas to markets in places like </a:t>
            </a:r>
            <a:r>
              <a:rPr lang="en-US" b="1" dirty="0"/>
              <a:t>Kansas</a:t>
            </a:r>
          </a:p>
          <a:p>
            <a:pPr lvl="2"/>
            <a:r>
              <a:rPr lang="en-US" b="1" dirty="0"/>
              <a:t>Chisholm Trail:</a:t>
            </a:r>
            <a:r>
              <a:rPr lang="en-US" dirty="0"/>
              <a:t> Cattle trail that started in Texas and went through Oklahoma. </a:t>
            </a:r>
            <a:r>
              <a:rPr lang="en-US" b="1" dirty="0"/>
              <a:t>Highway 81 </a:t>
            </a:r>
            <a:r>
              <a:rPr lang="en-US" dirty="0"/>
              <a:t>follows the same route</a:t>
            </a:r>
          </a:p>
        </p:txBody>
      </p:sp>
    </p:spTree>
    <p:extLst>
      <p:ext uri="{BB962C8B-B14F-4D97-AF65-F5344CB8AC3E}">
        <p14:creationId xmlns:p14="http://schemas.microsoft.com/office/powerpoint/2010/main" val="1822881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F755-9B5C-4661-51E9-C502AD03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Agriculture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4D21-5205-EB84-F504-66B68892F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1900-1930</a:t>
            </a:r>
          </a:p>
          <a:p>
            <a:pPr lvl="1"/>
            <a:r>
              <a:rPr lang="en-US" b="1" dirty="0"/>
              <a:t>FFA </a:t>
            </a:r>
            <a:r>
              <a:rPr lang="en-US" dirty="0"/>
              <a:t>is founded</a:t>
            </a:r>
          </a:p>
          <a:p>
            <a:pPr lvl="1"/>
            <a:r>
              <a:rPr lang="en-US" dirty="0"/>
              <a:t>Chemical </a:t>
            </a:r>
            <a:r>
              <a:rPr lang="en-US" b="1" dirty="0"/>
              <a:t>fertilizers</a:t>
            </a:r>
            <a:r>
              <a:rPr lang="en-US" dirty="0"/>
              <a:t> and </a:t>
            </a:r>
            <a:r>
              <a:rPr lang="en-US" b="1" dirty="0"/>
              <a:t>pesticides </a:t>
            </a:r>
            <a:r>
              <a:rPr lang="en-US" dirty="0"/>
              <a:t>are being to see  adoption on US farm</a:t>
            </a:r>
          </a:p>
          <a:p>
            <a:pPr lvl="1"/>
            <a:r>
              <a:rPr lang="en-US" b="1" dirty="0"/>
              <a:t>Mechanized agriculture </a:t>
            </a:r>
            <a:r>
              <a:rPr lang="en-US" dirty="0"/>
              <a:t> began to increase ag production, especially in crop production</a:t>
            </a:r>
          </a:p>
          <a:p>
            <a:pPr lvl="2"/>
            <a:r>
              <a:rPr lang="en-US" b="1" dirty="0"/>
              <a:t>Tractors </a:t>
            </a:r>
            <a:r>
              <a:rPr lang="en-US" dirty="0"/>
              <a:t>and other mechanized equipment replaces </a:t>
            </a:r>
            <a:r>
              <a:rPr lang="en-US" b="1" dirty="0"/>
              <a:t>animal </a:t>
            </a:r>
            <a:r>
              <a:rPr lang="en-US" dirty="0"/>
              <a:t>labor</a:t>
            </a:r>
            <a:endParaRPr lang="en-US" b="1" dirty="0"/>
          </a:p>
          <a:p>
            <a:r>
              <a:rPr lang="en-US" dirty="0"/>
              <a:t>1930s</a:t>
            </a:r>
          </a:p>
          <a:p>
            <a:pPr lvl="1"/>
            <a:r>
              <a:rPr lang="en-US" b="1" dirty="0"/>
              <a:t>Dust Bowl</a:t>
            </a:r>
            <a:endParaRPr lang="en-US" dirty="0"/>
          </a:p>
          <a:p>
            <a:pPr lvl="2"/>
            <a:r>
              <a:rPr lang="en-US" dirty="0"/>
              <a:t>Environmental disaster that affected areas of </a:t>
            </a:r>
            <a:r>
              <a:rPr lang="en-US" b="1" dirty="0"/>
              <a:t>Oklahoma</a:t>
            </a:r>
            <a:r>
              <a:rPr lang="en-US" dirty="0"/>
              <a:t>, Texas, Kansas, Colorado, and New Mexico </a:t>
            </a:r>
          </a:p>
          <a:p>
            <a:pPr lvl="2"/>
            <a:r>
              <a:rPr lang="en-US" dirty="0"/>
              <a:t>Caused by </a:t>
            </a:r>
            <a:r>
              <a:rPr lang="en-US" b="1" dirty="0"/>
              <a:t>poor</a:t>
            </a:r>
            <a:r>
              <a:rPr lang="en-US" dirty="0"/>
              <a:t> soil conservation practices and overproduction</a:t>
            </a:r>
          </a:p>
          <a:p>
            <a:pPr lvl="1"/>
            <a:r>
              <a:rPr lang="en-US" b="1" dirty="0"/>
              <a:t>New Deal Efforts</a:t>
            </a:r>
            <a:r>
              <a:rPr lang="en-US" dirty="0"/>
              <a:t>  included programs to improve farming conditions in the Great Plains</a:t>
            </a:r>
          </a:p>
          <a:p>
            <a:pPr lvl="2"/>
            <a:r>
              <a:rPr lang="en-US" dirty="0"/>
              <a:t>Soil Conservation Service was started to combat soil </a:t>
            </a:r>
            <a:r>
              <a:rPr lang="en-US" b="1" dirty="0">
                <a:latin typeface="Aptos"/>
                <a:ea typeface="Calibri"/>
                <a:cs typeface="Calibri"/>
              </a:rPr>
              <a:t>erosion </a:t>
            </a:r>
            <a:r>
              <a:rPr lang="en-US" dirty="0"/>
              <a:t>and restore degraded </a:t>
            </a:r>
            <a:r>
              <a:rPr lang="en-US" b="1" dirty="0"/>
              <a:t>land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33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311A3-4E63-9A38-DFE5-65EFFCE80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FA4A-130D-DE2B-6217-EC4AF206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Agriculture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82E62-6A34-2801-98CE-1A47B5C71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1940-1970</a:t>
            </a:r>
          </a:p>
          <a:p>
            <a:pPr lvl="1"/>
            <a:r>
              <a:rPr lang="en-US" dirty="0"/>
              <a:t>Ag productivity continues to increase because of:</a:t>
            </a:r>
            <a:r>
              <a:rPr lang="en-US" b="1" dirty="0"/>
              <a:t> hybrid</a:t>
            </a:r>
            <a:r>
              <a:rPr lang="en-US" dirty="0"/>
              <a:t> seeds, </a:t>
            </a:r>
            <a:r>
              <a:rPr lang="en-US" b="1" dirty="0"/>
              <a:t>synthetic</a:t>
            </a:r>
            <a:r>
              <a:rPr lang="en-US" dirty="0"/>
              <a:t> fertilizers, and mechanization</a:t>
            </a:r>
          </a:p>
          <a:p>
            <a:pPr lvl="1"/>
            <a:r>
              <a:rPr lang="en-US" dirty="0"/>
              <a:t>US increases participation in global food markets</a:t>
            </a:r>
          </a:p>
          <a:p>
            <a:r>
              <a:rPr lang="en-US" dirty="0"/>
              <a:t>1970-2000</a:t>
            </a:r>
          </a:p>
          <a:p>
            <a:pPr lvl="1"/>
            <a:r>
              <a:rPr lang="en-US" dirty="0"/>
              <a:t>Growth of </a:t>
            </a:r>
            <a:r>
              <a:rPr lang="en-US" b="1" dirty="0"/>
              <a:t>niche  </a:t>
            </a:r>
            <a:r>
              <a:rPr lang="en-US" dirty="0"/>
              <a:t>food markets like </a:t>
            </a:r>
            <a:r>
              <a:rPr lang="en-US" b="1" dirty="0"/>
              <a:t>organic labeling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first commercially-available </a:t>
            </a:r>
            <a:r>
              <a:rPr lang="en-US" b="1" dirty="0"/>
              <a:t>GMO</a:t>
            </a:r>
            <a:r>
              <a:rPr lang="en-US" dirty="0"/>
              <a:t> is introduced </a:t>
            </a:r>
          </a:p>
          <a:p>
            <a:pPr lvl="2"/>
            <a:r>
              <a:rPr lang="en-US" dirty="0"/>
              <a:t>These include tomatoes, </a:t>
            </a:r>
            <a:r>
              <a:rPr lang="en-US" b="1" dirty="0"/>
              <a:t>corn</a:t>
            </a:r>
            <a:r>
              <a:rPr lang="en-US" dirty="0"/>
              <a:t>, cotton, soybeans, and canola</a:t>
            </a:r>
          </a:p>
          <a:p>
            <a:r>
              <a:rPr lang="en-US" dirty="0"/>
              <a:t>2000-Present</a:t>
            </a:r>
          </a:p>
          <a:p>
            <a:pPr lvl="1"/>
            <a:r>
              <a:rPr lang="en-US" dirty="0"/>
              <a:t>Consumers have </a:t>
            </a:r>
            <a:r>
              <a:rPr lang="en-US" b="1" dirty="0"/>
              <a:t>more</a:t>
            </a:r>
            <a:r>
              <a:rPr lang="en-US" dirty="0"/>
              <a:t> choices in their food than ever before</a:t>
            </a:r>
          </a:p>
          <a:p>
            <a:pPr lvl="1"/>
            <a:r>
              <a:rPr lang="en-US" dirty="0"/>
              <a:t>Use of </a:t>
            </a:r>
            <a:r>
              <a:rPr lang="en-US" b="1" dirty="0"/>
              <a:t>precision agriculture </a:t>
            </a:r>
            <a:r>
              <a:rPr lang="en-US" dirty="0"/>
              <a:t>improves efficiency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26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D117-BFAA-CCDC-4317-C0DE73D8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in the United States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37CD-4D96-0F86-237F-BAB33962B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The U.S. is a </a:t>
            </a:r>
            <a:r>
              <a:rPr lang="en-US" b="1" dirty="0">
                <a:ea typeface="+mn-lt"/>
                <a:cs typeface="+mn-lt"/>
              </a:rPr>
              <a:t>leader </a:t>
            </a:r>
            <a:r>
              <a:rPr lang="en-US" dirty="0">
                <a:ea typeface="+mn-lt"/>
                <a:cs typeface="+mn-lt"/>
              </a:rPr>
              <a:t>in agriculture production around the world</a:t>
            </a:r>
          </a:p>
          <a:p>
            <a:pPr lvl="1"/>
            <a:r>
              <a:rPr lang="en-US" b="1" dirty="0">
                <a:ea typeface="+mn-lt"/>
                <a:cs typeface="+mn-lt"/>
              </a:rPr>
              <a:t>Commodities:</a:t>
            </a:r>
            <a:r>
              <a:rPr lang="en-US" dirty="0">
                <a:ea typeface="+mn-lt"/>
                <a:cs typeface="+mn-lt"/>
              </a:rPr>
              <a:t> materials or products that can be bought or sold</a:t>
            </a:r>
          </a:p>
          <a:p>
            <a:pPr lvl="2"/>
            <a:r>
              <a:rPr lang="en-US" dirty="0">
                <a:ea typeface="+mn-lt"/>
                <a:cs typeface="+mn-lt"/>
              </a:rPr>
              <a:t>Including crops like corn and beef</a:t>
            </a:r>
          </a:p>
          <a:p>
            <a:pPr lvl="2"/>
            <a:r>
              <a:rPr lang="en-US" dirty="0">
                <a:ea typeface="+mn-lt"/>
                <a:cs typeface="+mn-lt"/>
              </a:rPr>
              <a:t>Farmers will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produce a </a:t>
            </a:r>
            <a:r>
              <a:rPr lang="en-US" b="1" dirty="0">
                <a:ea typeface="+mn-lt"/>
                <a:cs typeface="+mn-lt"/>
              </a:rPr>
              <a:t>commodity</a:t>
            </a:r>
            <a:r>
              <a:rPr lang="en-US" dirty="0">
                <a:ea typeface="+mn-lt"/>
                <a:cs typeface="+mn-lt"/>
              </a:rPr>
              <a:t> like cattle or corn and </a:t>
            </a:r>
            <a:r>
              <a:rPr lang="en-US" b="1" dirty="0">
                <a:ea typeface="+mn-lt"/>
                <a:cs typeface="+mn-lt"/>
              </a:rPr>
              <a:t>sell </a:t>
            </a:r>
            <a:r>
              <a:rPr lang="en-US" dirty="0">
                <a:ea typeface="+mn-lt"/>
                <a:cs typeface="+mn-lt"/>
              </a:rPr>
              <a:t>it</a:t>
            </a:r>
          </a:p>
          <a:p>
            <a:pPr lvl="2"/>
            <a:r>
              <a:rPr lang="en-US" dirty="0">
                <a:ea typeface="+mn-lt"/>
                <a:cs typeface="+mn-lt"/>
              </a:rPr>
              <a:t>That commodity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is then processed and turned into something </a:t>
            </a:r>
            <a:r>
              <a:rPr lang="en-US" b="1" dirty="0">
                <a:ea typeface="+mn-lt"/>
                <a:cs typeface="+mn-lt"/>
              </a:rPr>
              <a:t>useful</a:t>
            </a:r>
          </a:p>
          <a:p>
            <a:pPr lvl="3"/>
            <a:r>
              <a:rPr lang="en-US" dirty="0"/>
              <a:t>Turning cattle into steaks</a:t>
            </a:r>
            <a:endParaRPr lang="en-US" b="1" dirty="0"/>
          </a:p>
          <a:p>
            <a:pPr lvl="1"/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Agriculture and food add money to our economy </a:t>
            </a:r>
          </a:p>
          <a:p>
            <a:pPr lvl="1"/>
            <a:r>
              <a:rPr lang="en-US" dirty="0">
                <a:ea typeface="+mn-lt"/>
                <a:cs typeface="+mn-lt"/>
              </a:rPr>
              <a:t>US ag and food industries support more than </a:t>
            </a:r>
            <a:r>
              <a:rPr lang="en-US" b="1" dirty="0">
                <a:ea typeface="+mn-lt"/>
                <a:cs typeface="+mn-lt"/>
              </a:rPr>
              <a:t>19 million jobs </a:t>
            </a:r>
            <a:r>
              <a:rPr lang="en-US" dirty="0">
                <a:ea typeface="+mn-lt"/>
                <a:cs typeface="+mn-lt"/>
              </a:rPr>
              <a:t> (10% of US employment)</a:t>
            </a:r>
          </a:p>
          <a:p>
            <a:pPr lvl="2"/>
            <a:r>
              <a:rPr lang="en-US" dirty="0">
                <a:ea typeface="+mn-lt"/>
                <a:cs typeface="+mn-lt"/>
              </a:rPr>
              <a:t>Less than </a:t>
            </a:r>
            <a:r>
              <a:rPr lang="en-US" b="1" dirty="0">
                <a:ea typeface="+mn-lt"/>
                <a:cs typeface="+mn-lt"/>
              </a:rPr>
              <a:t>2% </a:t>
            </a:r>
            <a:r>
              <a:rPr lang="en-US" dirty="0">
                <a:ea typeface="+mn-lt"/>
                <a:cs typeface="+mn-lt"/>
              </a:rPr>
              <a:t>of all people are directly involved in production ag</a:t>
            </a:r>
          </a:p>
          <a:p>
            <a:pPr lvl="1"/>
            <a:r>
              <a:rPr lang="en-US" b="1" dirty="0">
                <a:ea typeface="+mn-lt"/>
                <a:cs typeface="+mn-lt"/>
              </a:rPr>
              <a:t>GDP: </a:t>
            </a:r>
            <a:r>
              <a:rPr lang="en-US" dirty="0">
                <a:ea typeface="+mn-lt"/>
                <a:cs typeface="+mn-lt"/>
              </a:rPr>
              <a:t>Gross Domestic Product</a:t>
            </a:r>
          </a:p>
          <a:p>
            <a:pPr lvl="2"/>
            <a:r>
              <a:rPr lang="en-US" dirty="0">
                <a:ea typeface="+mn-lt"/>
                <a:cs typeface="+mn-lt"/>
              </a:rPr>
              <a:t>Country’s total </a:t>
            </a:r>
            <a:r>
              <a:rPr lang="en-US" b="1" dirty="0">
                <a:ea typeface="+mn-lt"/>
                <a:cs typeface="+mn-lt"/>
              </a:rPr>
              <a:t>value</a:t>
            </a:r>
            <a:r>
              <a:rPr lang="en-US" dirty="0">
                <a:ea typeface="+mn-lt"/>
                <a:cs typeface="+mn-lt"/>
              </a:rPr>
              <a:t> of goods and services </a:t>
            </a:r>
          </a:p>
          <a:p>
            <a:pPr lvl="2"/>
            <a:r>
              <a:rPr lang="en-US" dirty="0">
                <a:ea typeface="+mn-lt"/>
                <a:cs typeface="+mn-lt"/>
              </a:rPr>
              <a:t>Agriculture and food industry makes up about </a:t>
            </a:r>
            <a:r>
              <a:rPr lang="en-US" b="1" dirty="0">
                <a:ea typeface="+mn-lt"/>
                <a:cs typeface="+mn-lt"/>
              </a:rPr>
              <a:t>6%</a:t>
            </a:r>
            <a:r>
              <a:rPr lang="en-US" dirty="0">
                <a:ea typeface="+mn-lt"/>
                <a:cs typeface="+mn-lt"/>
              </a:rPr>
              <a:t> of the US GDP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015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D1C8-0A00-4E42-2851-54E8BEF6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is Your Food Grown?</a:t>
            </a:r>
            <a:endParaRPr lang="en-US" dirty="0"/>
          </a:p>
        </p:txBody>
      </p:sp>
      <p:pic>
        <p:nvPicPr>
          <p:cNvPr id="1026" name="Picture 2" descr="The Most Valuable Agricultural Commodity in Each State">
            <a:extLst>
              <a:ext uri="{FF2B5EF4-FFF2-40B4-BE49-F238E27FC236}">
                <a16:creationId xmlns:a16="http://schemas.microsoft.com/office/drawing/2014/main" id="{4BBA5731-7470-2EC1-C088-9D774E11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490811"/>
            <a:ext cx="8674100" cy="500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07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FA26-BF09-2933-2328-3D5BAFB2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in Oklahoma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798C-A387-5C2E-CDB3-5B122900C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6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Oklahoma’s top commodities include: </a:t>
            </a:r>
            <a:r>
              <a:rPr lang="en-US" b="1" dirty="0">
                <a:ea typeface="+mn-lt"/>
                <a:cs typeface="+mn-lt"/>
              </a:rPr>
              <a:t>Cattle, Wheat, Pork, Poultry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Farming is a big part of our state’s identity and economy</a:t>
            </a:r>
          </a:p>
          <a:p>
            <a:pPr lvl="1"/>
            <a:r>
              <a:rPr lang="en-US" dirty="0">
                <a:ea typeface="+mn-lt"/>
                <a:cs typeface="+mn-lt"/>
              </a:rPr>
              <a:t>There are more than </a:t>
            </a:r>
            <a:r>
              <a:rPr lang="en-US" b="1" dirty="0">
                <a:ea typeface="+mn-lt"/>
                <a:cs typeface="+mn-lt"/>
              </a:rPr>
              <a:t>86,000</a:t>
            </a:r>
            <a:r>
              <a:rPr lang="en-US" dirty="0">
                <a:ea typeface="+mn-lt"/>
                <a:cs typeface="+mn-lt"/>
              </a:rPr>
              <a:t> farms in Oklahoma</a:t>
            </a:r>
          </a:p>
          <a:p>
            <a:pPr lvl="1"/>
            <a:r>
              <a:rPr lang="en-US" dirty="0">
                <a:ea typeface="+mn-lt"/>
                <a:cs typeface="+mn-lt"/>
              </a:rPr>
              <a:t>Supports more than </a:t>
            </a:r>
            <a:r>
              <a:rPr lang="en-US" b="1" dirty="0">
                <a:ea typeface="+mn-lt"/>
                <a:cs typeface="+mn-lt"/>
              </a:rPr>
              <a:t>188,000</a:t>
            </a:r>
            <a:r>
              <a:rPr lang="en-US" dirty="0">
                <a:ea typeface="+mn-lt"/>
                <a:cs typeface="+mn-lt"/>
              </a:rPr>
              <a:t> jobs</a:t>
            </a:r>
          </a:p>
          <a:p>
            <a:r>
              <a:rPr lang="en-US" dirty="0">
                <a:ea typeface="+mn-lt"/>
                <a:cs typeface="+mn-lt"/>
              </a:rPr>
              <a:t>Agriculture adds </a:t>
            </a:r>
            <a:r>
              <a:rPr lang="en-US" b="1" dirty="0">
                <a:ea typeface="+mn-lt"/>
                <a:cs typeface="+mn-lt"/>
              </a:rPr>
              <a:t>$9.8 billion </a:t>
            </a:r>
            <a:r>
              <a:rPr lang="en-US" dirty="0">
                <a:ea typeface="+mn-lt"/>
                <a:cs typeface="+mn-lt"/>
              </a:rPr>
              <a:t>to Oklahoma GDP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47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1BB0-2F95-D209-96AC-F4C21FA5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Food Grown in Oklahoma?</a:t>
            </a:r>
          </a:p>
        </p:txBody>
      </p:sp>
      <p:pic>
        <p:nvPicPr>
          <p:cNvPr id="2050" name="Picture 2" descr="Maps">
            <a:extLst>
              <a:ext uri="{FF2B5EF4-FFF2-40B4-BE49-F238E27FC236}">
                <a16:creationId xmlns:a16="http://schemas.microsoft.com/office/drawing/2014/main" id="{CD69D6E7-D1BC-7A2B-C24A-EE70FBEA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68450"/>
            <a:ext cx="7620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36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8CFF-4D30-8746-0BE6-FC3A4F9B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in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7BDA7-F104-BE9D-F13A-E57665A05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You don’t have to be a farmer to work in agriculture!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You can be a </a:t>
            </a:r>
            <a:r>
              <a:rPr lang="en-US" b="1" dirty="0">
                <a:ea typeface="+mn-lt"/>
                <a:cs typeface="+mn-lt"/>
              </a:rPr>
              <a:t>scientist</a:t>
            </a:r>
            <a:r>
              <a:rPr lang="en-US" dirty="0">
                <a:ea typeface="+mn-lt"/>
                <a:cs typeface="+mn-lt"/>
              </a:rPr>
              <a:t>, teacher, truck driver, engineer, or even a </a:t>
            </a:r>
            <a:r>
              <a:rPr lang="en-US" b="1" dirty="0">
                <a:ea typeface="+mn-lt"/>
                <a:cs typeface="+mn-lt"/>
              </a:rPr>
              <a:t>lawyer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You can try out careers with </a:t>
            </a:r>
            <a:r>
              <a:rPr lang="en-US" b="1" dirty="0">
                <a:ea typeface="+mn-lt"/>
                <a:cs typeface="+mn-lt"/>
              </a:rPr>
              <a:t>SAEs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1" dirty="0">
                <a:ea typeface="+mn-lt"/>
                <a:cs typeface="+mn-lt"/>
              </a:rPr>
              <a:t>CDEs</a:t>
            </a:r>
            <a:r>
              <a:rPr lang="en-US" dirty="0">
                <a:ea typeface="+mn-lt"/>
                <a:cs typeface="+mn-lt"/>
              </a:rPr>
              <a:t>, and </a:t>
            </a:r>
            <a:r>
              <a:rPr lang="en-US" b="1" dirty="0">
                <a:ea typeface="+mn-lt"/>
                <a:cs typeface="+mn-lt"/>
              </a:rPr>
              <a:t>LDEs</a:t>
            </a:r>
            <a:r>
              <a:rPr lang="en-US" dirty="0">
                <a:ea typeface="+mn-lt"/>
                <a:cs typeface="+mn-lt"/>
              </a:rPr>
              <a:t> through </a:t>
            </a:r>
            <a:r>
              <a:rPr lang="en-US" b="1" dirty="0">
                <a:ea typeface="+mn-lt"/>
                <a:cs typeface="+mn-lt"/>
              </a:rPr>
              <a:t>FFA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dirty="0">
                <a:ea typeface="+mn-lt"/>
                <a:cs typeface="+mn-lt"/>
              </a:rPr>
              <a:t>Don’t know if an ag career is in your future?</a:t>
            </a:r>
          </a:p>
          <a:p>
            <a:pPr lvl="1"/>
            <a:r>
              <a:rPr lang="en-US" dirty="0">
                <a:ea typeface="+mn-lt"/>
                <a:cs typeface="+mn-lt"/>
              </a:rPr>
              <a:t>Take the </a:t>
            </a:r>
            <a:r>
              <a:rPr lang="en-US" dirty="0" err="1">
                <a:ea typeface="+mn-lt"/>
                <a:cs typeface="+mn-lt"/>
              </a:rPr>
              <a:t>MyCareer</a:t>
            </a:r>
            <a:r>
              <a:rPr lang="en-US" dirty="0">
                <a:ea typeface="+mn-lt"/>
                <a:cs typeface="+mn-lt"/>
              </a:rPr>
              <a:t> Quiz</a:t>
            </a:r>
          </a:p>
          <a:p>
            <a:pPr lvl="1"/>
            <a:r>
              <a:rPr lang="en-US" dirty="0">
                <a:hlinkClick r:id="rId2"/>
              </a:rPr>
              <a:t>https://agexplorer.ffa.org/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Write down your top 3 ag careers based on the results of the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18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5523-1AB0-5EC8-FA79-65B58C63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0E4F4-4E75-253F-0E43-A1F1CEC9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What did early farmers do?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What does Oklahoma grow or raise?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What career in agriculture sounds fun to you?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Key Terms:</a:t>
            </a:r>
            <a:r>
              <a:rPr lang="en-US" dirty="0">
                <a:ea typeface="+mn-lt"/>
                <a:cs typeface="+mn-lt"/>
              </a:rPr>
              <a:t> Domestication, Commodities, GDP, Career, Livestock, Agronomy, Horticulture, CDE, LDE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0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5DBF-75E1-788F-F105-6E504CAD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0A511-1712-4A51-C7A5-83CEC5BD8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Define agriculture and describe its impact</a:t>
            </a:r>
          </a:p>
          <a:p>
            <a:r>
              <a:rPr lang="en-US" dirty="0"/>
              <a:t>Explore agriculture's role in feeding the world</a:t>
            </a:r>
          </a:p>
          <a:p>
            <a:r>
              <a:rPr lang="en-US" dirty="0"/>
              <a:t>Summarize sciences used in agriculture</a:t>
            </a:r>
          </a:p>
          <a:p>
            <a:r>
              <a:rPr lang="en-US" dirty="0"/>
              <a:t>Discover agriculture in your own community</a:t>
            </a:r>
          </a:p>
        </p:txBody>
      </p:sp>
    </p:spTree>
    <p:extLst>
      <p:ext uri="{BB962C8B-B14F-4D97-AF65-F5344CB8AC3E}">
        <p14:creationId xmlns:p14="http://schemas.microsoft.com/office/powerpoint/2010/main" val="4128930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E035A-A1B1-B294-E906-4FC4B675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9BF3-11E6-5B63-B355-497ECCC05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Orientation to Agricultural Education and FFA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8AD02-9D7B-CAEF-FBCB-F10EF00187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Unit 1 Lesson 3</a:t>
            </a:r>
          </a:p>
        </p:txBody>
      </p:sp>
    </p:spTree>
    <p:extLst>
      <p:ext uri="{BB962C8B-B14F-4D97-AF65-F5344CB8AC3E}">
        <p14:creationId xmlns:p14="http://schemas.microsoft.com/office/powerpoint/2010/main" val="1277665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7980-4A6D-B576-AFB9-C1A0B6CB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67CC5-F577-0940-CBC7-4DE0F981B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Name and describe the components of the 3-circle model</a:t>
            </a:r>
          </a:p>
          <a:p>
            <a:r>
              <a:rPr lang="en-US" dirty="0"/>
              <a:t>Recite the FFA motto and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3889620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A30A-1A21-4B37-317E-CD09B5E9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Agricultural Education and the 3-Circle Model</a:t>
            </a:r>
          </a:p>
        </p:txBody>
      </p:sp>
      <p:pic>
        <p:nvPicPr>
          <p:cNvPr id="3074" name="Picture 2" descr="3-circle Model — Idaho FFA Association">
            <a:extLst>
              <a:ext uri="{FF2B5EF4-FFF2-40B4-BE49-F238E27FC236}">
                <a16:creationId xmlns:a16="http://schemas.microsoft.com/office/drawing/2014/main" id="{D3DAD493-EE87-BB86-CFED-961F75B1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96" y="1907930"/>
            <a:ext cx="6668604" cy="38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52158C-929D-6684-7612-3F6C82ACA82D}"/>
              </a:ext>
            </a:extLst>
          </p:cNvPr>
          <p:cNvSpPr>
            <a:spLocks noGrp="1"/>
          </p:cNvSpPr>
          <p:nvPr/>
        </p:nvSpPr>
        <p:spPr>
          <a:xfrm>
            <a:off x="928204" y="2095500"/>
            <a:ext cx="375699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Describes what a student's </a:t>
            </a:r>
            <a:r>
              <a:rPr lang="en-US" b="1" dirty="0"/>
              <a:t>experience </a:t>
            </a:r>
            <a:r>
              <a:rPr lang="en-US" dirty="0"/>
              <a:t>in agricultural education should look like</a:t>
            </a:r>
          </a:p>
          <a:p>
            <a:r>
              <a:rPr lang="en-US" dirty="0"/>
              <a:t>Helps students gain </a:t>
            </a:r>
            <a:r>
              <a:rPr lang="en-US" b="1" dirty="0">
                <a:latin typeface="Aptos"/>
                <a:ea typeface="Calibri"/>
                <a:cs typeface="Calibri"/>
              </a:rPr>
              <a:t>knowledge</a:t>
            </a:r>
            <a:r>
              <a:rPr lang="en-US" dirty="0"/>
              <a:t>, practical </a:t>
            </a:r>
            <a:r>
              <a:rPr lang="en-US" b="1" dirty="0"/>
              <a:t>experiences</a:t>
            </a:r>
            <a:r>
              <a:rPr lang="en-US" dirty="0"/>
              <a:t>, and </a:t>
            </a:r>
            <a:r>
              <a:rPr lang="en-US" b="1" dirty="0"/>
              <a:t>leadership </a:t>
            </a:r>
            <a:r>
              <a:rPr lang="en-US" dirty="0"/>
              <a:t>skills to succeed in an agricultural </a:t>
            </a:r>
            <a:r>
              <a:rPr lang="en-US" b="1" dirty="0"/>
              <a:t>career</a:t>
            </a:r>
          </a:p>
        </p:txBody>
      </p:sp>
    </p:spTree>
    <p:extLst>
      <p:ext uri="{BB962C8B-B14F-4D97-AF65-F5344CB8AC3E}">
        <p14:creationId xmlns:p14="http://schemas.microsoft.com/office/powerpoint/2010/main" val="130146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B012A71-9E02-FA13-2F04-EC3A75A76F54}"/>
              </a:ext>
            </a:extLst>
          </p:cNvPr>
          <p:cNvSpPr>
            <a:spLocks noGrp="1"/>
          </p:cNvSpPr>
          <p:nvPr/>
        </p:nvSpPr>
        <p:spPr>
          <a:xfrm>
            <a:off x="838200" y="5230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Classroom/Laboratory Instruction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9BC72F-C89D-5CED-0D34-698E165E2615}"/>
              </a:ext>
            </a:extLst>
          </p:cNvPr>
          <p:cNvSpPr>
            <a:spLocks noGrp="1"/>
          </p:cNvSpPr>
          <p:nvPr/>
        </p:nvSpPr>
        <p:spPr>
          <a:xfrm>
            <a:off x="838200" y="1983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Formal </a:t>
            </a:r>
            <a:r>
              <a:rPr lang="en-US" dirty="0"/>
              <a:t>learning in both the classroom and laboratory</a:t>
            </a:r>
          </a:p>
          <a:p>
            <a:r>
              <a:rPr lang="en-US" dirty="0"/>
              <a:t>It's what you are experiencing right now</a:t>
            </a:r>
          </a:p>
          <a:p>
            <a:r>
              <a:rPr lang="en-US" dirty="0"/>
              <a:t>In this class, you will learn about the foundations of </a:t>
            </a:r>
            <a:r>
              <a:rPr lang="en-US" b="1" dirty="0"/>
              <a:t>agriculture </a:t>
            </a:r>
            <a:r>
              <a:rPr lang="en-US" dirty="0"/>
              <a:t>and its impact on </a:t>
            </a:r>
            <a:r>
              <a:rPr lang="en-US" b="1" dirty="0"/>
              <a:t>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24ADAD-65F3-EDFC-C07A-316AF725056A}"/>
              </a:ext>
            </a:extLst>
          </p:cNvPr>
          <p:cNvSpPr>
            <a:spLocks noGrp="1"/>
          </p:cNvSpPr>
          <p:nvPr/>
        </p:nvSpPr>
        <p:spPr>
          <a:xfrm>
            <a:off x="838200" y="5230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Supervised Agricultural Experiences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E31597-CC2A-8323-0FCA-1FB8B500220B}"/>
              </a:ext>
            </a:extLst>
          </p:cNvPr>
          <p:cNvSpPr>
            <a:spLocks noGrp="1"/>
          </p:cNvSpPr>
          <p:nvPr/>
        </p:nvSpPr>
        <p:spPr>
          <a:xfrm>
            <a:off x="838200" y="1940449"/>
            <a:ext cx="10501223" cy="4394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Allows students to gain </a:t>
            </a:r>
            <a:r>
              <a:rPr lang="en-US" b="1" dirty="0"/>
              <a:t>hands-on</a:t>
            </a:r>
            <a:r>
              <a:rPr lang="en-US" dirty="0"/>
              <a:t> experiences outside of the classroom</a:t>
            </a:r>
          </a:p>
          <a:p>
            <a:r>
              <a:rPr lang="en-US" dirty="0"/>
              <a:t>Students will take what they learn in the </a:t>
            </a:r>
            <a:r>
              <a:rPr lang="en-US" b="1" dirty="0"/>
              <a:t>classroom </a:t>
            </a:r>
            <a:r>
              <a:rPr lang="en-US" dirty="0"/>
              <a:t>and apply it to the </a:t>
            </a:r>
            <a:r>
              <a:rPr lang="en-US" b="1" dirty="0"/>
              <a:t>outside </a:t>
            </a:r>
            <a:r>
              <a:rPr lang="en-US" dirty="0"/>
              <a:t>world</a:t>
            </a:r>
          </a:p>
          <a:p>
            <a:r>
              <a:rPr lang="en-US" dirty="0"/>
              <a:t>You will </a:t>
            </a:r>
            <a:r>
              <a:rPr lang="en-US" b="1" dirty="0"/>
              <a:t>design</a:t>
            </a:r>
            <a:r>
              <a:rPr lang="en-US" dirty="0"/>
              <a:t>, </a:t>
            </a:r>
            <a:r>
              <a:rPr lang="en-US" b="1" dirty="0"/>
              <a:t>participate</a:t>
            </a:r>
            <a:r>
              <a:rPr lang="en-US" dirty="0"/>
              <a:t>, and </a:t>
            </a:r>
            <a:r>
              <a:rPr lang="en-US" b="1" dirty="0"/>
              <a:t>reflect </a:t>
            </a:r>
            <a:r>
              <a:rPr lang="en-US" dirty="0"/>
              <a:t>on a project this year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26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2536-7B21-2218-1225-22054DCB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SAEs and Record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D36DA-E90F-3240-E719-3C59A31B4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SAE</a:t>
            </a:r>
            <a:r>
              <a:rPr lang="en-US" dirty="0">
                <a:ea typeface="+mn-lt"/>
                <a:cs typeface="+mn-lt"/>
              </a:rPr>
              <a:t>: A project you work on like growing a garden or raising a pig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You learn by doing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You must track your progress using </a:t>
            </a:r>
            <a:r>
              <a:rPr lang="en-US" b="1" dirty="0">
                <a:ea typeface="+mn-lt"/>
                <a:cs typeface="+mn-lt"/>
              </a:rPr>
              <a:t>record keeping</a:t>
            </a:r>
            <a:endParaRPr lang="en-US" dirty="0"/>
          </a:p>
          <a:p>
            <a:r>
              <a:rPr lang="en-US" dirty="0"/>
              <a:t>SAEs can vary from student to student, but each student will:</a:t>
            </a:r>
            <a:endParaRPr lang="en-US" b="1" dirty="0"/>
          </a:p>
          <a:p>
            <a:pPr lvl="1"/>
            <a:r>
              <a:rPr lang="en-US" dirty="0"/>
              <a:t>Develop an SAE plan that focuses on their </a:t>
            </a:r>
            <a:r>
              <a:rPr lang="en-US" b="1" dirty="0"/>
              <a:t>interests</a:t>
            </a:r>
            <a:endParaRPr lang="en-US" dirty="0"/>
          </a:p>
          <a:p>
            <a:pPr lvl="1"/>
            <a:r>
              <a:rPr lang="en-US" dirty="0"/>
              <a:t>Participate in experiences or </a:t>
            </a:r>
            <a:r>
              <a:rPr lang="en-US" b="1" dirty="0"/>
              <a:t>activities</a:t>
            </a:r>
            <a:r>
              <a:rPr lang="en-US" dirty="0"/>
              <a:t> related to their SAE</a:t>
            </a:r>
          </a:p>
          <a:p>
            <a:pPr lvl="1"/>
            <a:r>
              <a:rPr lang="en-US" dirty="0"/>
              <a:t>Keep </a:t>
            </a:r>
            <a:r>
              <a:rPr lang="en-US" b="1" dirty="0"/>
              <a:t>records</a:t>
            </a:r>
            <a:r>
              <a:rPr lang="en-US" dirty="0"/>
              <a:t> of their plan on </a:t>
            </a:r>
            <a:r>
              <a:rPr lang="en-US" b="1" dirty="0"/>
              <a:t>AET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12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C5D278-53B5-B4D4-899A-5637FE5FC4D8}"/>
              </a:ext>
            </a:extLst>
          </p:cNvPr>
          <p:cNvSpPr>
            <a:spLocks noGrp="1"/>
          </p:cNvSpPr>
          <p:nvPr/>
        </p:nvSpPr>
        <p:spPr>
          <a:xfrm>
            <a:off x="838200" y="5230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FFA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FC7E27-9E80-3FBE-CE3C-F0910C0590C9}"/>
              </a:ext>
            </a:extLst>
          </p:cNvPr>
          <p:cNvSpPr>
            <a:spLocks noGrp="1"/>
          </p:cNvSpPr>
          <p:nvPr/>
        </p:nvSpPr>
        <p:spPr>
          <a:xfrm>
            <a:off x="838200" y="1926073"/>
            <a:ext cx="6216771" cy="44088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Leadership </a:t>
            </a:r>
            <a:r>
              <a:rPr lang="en-US" dirty="0"/>
              <a:t>organization that provides opportunities for </a:t>
            </a:r>
            <a:r>
              <a:rPr lang="en-US" b="1" dirty="0"/>
              <a:t>personal growth</a:t>
            </a:r>
            <a:r>
              <a:rPr lang="en-US" dirty="0"/>
              <a:t>, </a:t>
            </a:r>
            <a:r>
              <a:rPr lang="en-US" b="1" dirty="0"/>
              <a:t>career development</a:t>
            </a:r>
            <a:r>
              <a:rPr lang="en-US" dirty="0"/>
              <a:t>, and </a:t>
            </a:r>
            <a:r>
              <a:rPr lang="en-US" b="1" dirty="0"/>
              <a:t>community service</a:t>
            </a:r>
          </a:p>
          <a:p>
            <a:r>
              <a:rPr lang="en-US" dirty="0"/>
              <a:t>Students can participate in </a:t>
            </a:r>
            <a:r>
              <a:rPr lang="en-US" b="1" dirty="0"/>
              <a:t>leadership </a:t>
            </a:r>
            <a:r>
              <a:rPr lang="en-US" dirty="0"/>
              <a:t>training, </a:t>
            </a:r>
            <a:r>
              <a:rPr lang="en-US" b="1" dirty="0"/>
              <a:t>competitions</a:t>
            </a:r>
            <a:r>
              <a:rPr lang="en-US" dirty="0"/>
              <a:t>, </a:t>
            </a:r>
            <a:r>
              <a:rPr lang="en-US" b="1" dirty="0"/>
              <a:t>travel </a:t>
            </a:r>
            <a:r>
              <a:rPr lang="en-US" dirty="0"/>
              <a:t>opportunities, and </a:t>
            </a:r>
            <a:r>
              <a:rPr lang="en-US" b="1" dirty="0"/>
              <a:t>team </a:t>
            </a:r>
            <a:r>
              <a:rPr lang="en-US" dirty="0"/>
              <a:t>building experiences</a:t>
            </a:r>
          </a:p>
          <a:p>
            <a:r>
              <a:rPr lang="en-US" dirty="0"/>
              <a:t>FFA members develop critical skills like </a:t>
            </a:r>
            <a:r>
              <a:rPr lang="en-US" b="1" dirty="0"/>
              <a:t>teamwork</a:t>
            </a:r>
            <a:r>
              <a:rPr lang="en-US" dirty="0"/>
              <a:t>, </a:t>
            </a:r>
            <a:r>
              <a:rPr lang="en-US" b="1" dirty="0"/>
              <a:t>communication </a:t>
            </a:r>
            <a:r>
              <a:rPr lang="en-US" dirty="0"/>
              <a:t>and problem-solving</a:t>
            </a:r>
          </a:p>
        </p:txBody>
      </p:sp>
      <p:pic>
        <p:nvPicPr>
          <p:cNvPr id="4100" name="Picture 4" descr="National FFA Organization - Wikipedia">
            <a:extLst>
              <a:ext uri="{FF2B5EF4-FFF2-40B4-BE49-F238E27FC236}">
                <a16:creationId xmlns:a16="http://schemas.microsoft.com/office/drawing/2014/main" id="{037A3A93-0A97-42A2-C04F-220F8053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111375"/>
            <a:ext cx="26289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49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EED0E-3A10-2450-257E-82AD59F7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Motto and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AE5A3-BAE1-8389-E8C4-0D8AC72C6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FFA Motto: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"Learning to </a:t>
            </a:r>
            <a:r>
              <a:rPr lang="en-US" b="1" dirty="0">
                <a:ea typeface="+mn-lt"/>
                <a:cs typeface="+mn-lt"/>
              </a:rPr>
              <a:t>Do</a:t>
            </a:r>
            <a:r>
              <a:rPr lang="en-US" dirty="0">
                <a:ea typeface="+mn-lt"/>
                <a:cs typeface="+mn-lt"/>
              </a:rPr>
              <a:t>, Doing to </a:t>
            </a:r>
            <a:r>
              <a:rPr lang="en-US" b="1" dirty="0">
                <a:ea typeface="+mn-lt"/>
                <a:cs typeface="+mn-lt"/>
              </a:rPr>
              <a:t>Learn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1" dirty="0">
                <a:ea typeface="+mn-lt"/>
                <a:cs typeface="+mn-lt"/>
              </a:rPr>
              <a:t>Earning </a:t>
            </a:r>
            <a:r>
              <a:rPr lang="en-US" dirty="0">
                <a:ea typeface="+mn-lt"/>
                <a:cs typeface="+mn-lt"/>
              </a:rPr>
              <a:t>to Live, </a:t>
            </a:r>
            <a:r>
              <a:rPr lang="en-US" b="1" dirty="0">
                <a:ea typeface="+mn-lt"/>
                <a:cs typeface="+mn-lt"/>
              </a:rPr>
              <a:t>Living </a:t>
            </a:r>
            <a:r>
              <a:rPr lang="en-US" dirty="0">
                <a:ea typeface="+mn-lt"/>
                <a:cs typeface="+mn-lt"/>
              </a:rPr>
              <a:t>to </a:t>
            </a:r>
            <a:r>
              <a:rPr lang="en-US" b="1" dirty="0">
                <a:ea typeface="+mn-lt"/>
                <a:cs typeface="+mn-lt"/>
              </a:rPr>
              <a:t>Serve</a:t>
            </a:r>
            <a:r>
              <a:rPr lang="en-US" dirty="0">
                <a:ea typeface="+mn-lt"/>
                <a:cs typeface="+mn-lt"/>
              </a:rPr>
              <a:t>"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FFA Mission Statement: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</a:rPr>
              <a:t>FFA </a:t>
            </a:r>
            <a:r>
              <a:rPr lang="en-US" dirty="0">
                <a:ea typeface="+mn-lt"/>
                <a:cs typeface="+mn-lt"/>
              </a:rPr>
              <a:t>makes a positive </a:t>
            </a:r>
            <a:r>
              <a:rPr lang="en-US" b="1" dirty="0">
                <a:ea typeface="+mn-lt"/>
                <a:cs typeface="+mn-lt"/>
              </a:rPr>
              <a:t>difference </a:t>
            </a:r>
            <a:r>
              <a:rPr lang="en-US" dirty="0">
                <a:ea typeface="+mn-lt"/>
                <a:cs typeface="+mn-lt"/>
              </a:rPr>
              <a:t>in the lives of </a:t>
            </a:r>
            <a:r>
              <a:rPr lang="en-US" b="1" dirty="0">
                <a:ea typeface="+mn-lt"/>
                <a:cs typeface="+mn-lt"/>
              </a:rPr>
              <a:t>students </a:t>
            </a:r>
            <a:r>
              <a:rPr lang="en-US" dirty="0">
                <a:ea typeface="+mn-lt"/>
                <a:cs typeface="+mn-lt"/>
              </a:rPr>
              <a:t>by developing their potential for </a:t>
            </a:r>
            <a:r>
              <a:rPr lang="en-US" b="1" dirty="0">
                <a:ea typeface="+mn-lt"/>
                <a:cs typeface="+mn-lt"/>
              </a:rPr>
              <a:t>premier </a:t>
            </a:r>
            <a:r>
              <a:rPr lang="en-US" dirty="0">
                <a:ea typeface="+mn-lt"/>
                <a:cs typeface="+mn-lt"/>
              </a:rPr>
              <a:t>leadership, personal </a:t>
            </a:r>
            <a:r>
              <a:rPr lang="en-US" b="1" dirty="0">
                <a:ea typeface="+mn-lt"/>
                <a:cs typeface="+mn-lt"/>
              </a:rPr>
              <a:t>growth</a:t>
            </a:r>
            <a:r>
              <a:rPr lang="en-US" dirty="0">
                <a:ea typeface="+mn-lt"/>
                <a:cs typeface="+mn-lt"/>
              </a:rPr>
              <a:t>, and career </a:t>
            </a:r>
            <a:r>
              <a:rPr lang="en-US" b="1" dirty="0">
                <a:ea typeface="+mn-lt"/>
                <a:cs typeface="+mn-lt"/>
              </a:rPr>
              <a:t>success </a:t>
            </a:r>
            <a:r>
              <a:rPr lang="en-US" dirty="0">
                <a:ea typeface="+mn-lt"/>
                <a:cs typeface="+mn-lt"/>
              </a:rPr>
              <a:t>through </a:t>
            </a:r>
            <a:r>
              <a:rPr lang="en-US" b="1" dirty="0">
                <a:ea typeface="+mn-lt"/>
                <a:cs typeface="+mn-lt"/>
              </a:rPr>
              <a:t>agricultural education</a:t>
            </a:r>
            <a:endParaRPr lang="en-US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27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44EDE-9972-23E4-4264-E69BC070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E72A-7428-88D1-D784-6999043A0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What are the 3 parts of ag education?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What does FFA help you do?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What kind of SAE would you like to do?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Review Words:</a:t>
            </a:r>
            <a:r>
              <a:rPr lang="en-US" dirty="0">
                <a:ea typeface="+mn-lt"/>
                <a:cs typeface="+mn-lt"/>
              </a:rPr>
              <a:t> 3-Circle Model, FFA, SAE, CDE, LDE, Career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1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FFF5-2551-1674-BDF6-7B45121F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A14A-E442-C306-8198-5D7D5A3ED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What is agriculture?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Why is it important in your community and the world?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How can YOU be involved in agriculture?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Challenge Question: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How can you use what you’ve learned to help others or solve problems?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4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26BA-0E77-6824-E74B-6E064868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Agriculture?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F61C-770F-5C32-00D9-068296A7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everything you’ve done in the last 24 hours</a:t>
            </a:r>
          </a:p>
          <a:p>
            <a:pPr lvl="1"/>
            <a:r>
              <a:rPr lang="en-US" dirty="0"/>
              <a:t>Put on clothes, ate, drove to school, played sports, etc.</a:t>
            </a:r>
          </a:p>
          <a:p>
            <a:r>
              <a:rPr lang="en-US" dirty="0"/>
              <a:t>What have you done that involved agriculture?</a:t>
            </a:r>
          </a:p>
          <a:p>
            <a:r>
              <a:rPr lang="en-US" b="1" dirty="0"/>
              <a:t>The real question: </a:t>
            </a:r>
            <a:r>
              <a:rPr lang="en-US" dirty="0"/>
              <a:t>how are you NOT involved in agriculture?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6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BAF9-56E0-BF33-7075-CCF88A4D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Agriculture?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4275-0CAD-B77C-C871-282ED02E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b="1" dirty="0"/>
              <a:t>Growing and raising</a:t>
            </a:r>
            <a:r>
              <a:rPr lang="en-US" dirty="0"/>
              <a:t> plants and animals for </a:t>
            </a:r>
            <a:r>
              <a:rPr lang="en-US" b="1" dirty="0"/>
              <a:t>food, clothes, shelter</a:t>
            </a:r>
            <a:endParaRPr lang="en-US"/>
          </a:p>
          <a:p>
            <a:pPr>
              <a:buFont typeface="Arial"/>
              <a:buChar char="•"/>
            </a:pPr>
            <a:r>
              <a:rPr lang="en-US" dirty="0"/>
              <a:t>Agriculture helps </a:t>
            </a:r>
            <a:r>
              <a:rPr lang="en-US" b="1" dirty="0"/>
              <a:t>feed the world</a:t>
            </a:r>
            <a:r>
              <a:rPr lang="en-US" dirty="0"/>
              <a:t> and make money for ag producers like farmers and ranchers</a:t>
            </a:r>
            <a:endParaRPr lang="en-US" b="1" dirty="0"/>
          </a:p>
          <a:p>
            <a:pPr>
              <a:buFont typeface="Arial"/>
              <a:buChar char="•"/>
            </a:pPr>
            <a:r>
              <a:rPr lang="en-US" dirty="0"/>
              <a:t>Can include:</a:t>
            </a:r>
            <a:endParaRPr lang="en-US" b="1" dirty="0"/>
          </a:p>
          <a:p>
            <a:pPr lvl="1">
              <a:buFont typeface="Arial"/>
            </a:pPr>
            <a:r>
              <a:rPr lang="en-US" b="1" dirty="0">
                <a:latin typeface="Aptos"/>
                <a:ea typeface="Calibri"/>
                <a:cs typeface="Calibri"/>
              </a:rPr>
              <a:t>Agronomy – </a:t>
            </a:r>
            <a:r>
              <a:rPr lang="en-US" dirty="0">
                <a:latin typeface="Aptos"/>
                <a:ea typeface="Calibri"/>
                <a:cs typeface="Calibri"/>
              </a:rPr>
              <a:t>science of growing crops and managing soil</a:t>
            </a:r>
            <a:endParaRPr lang="en-US" b="1" dirty="0">
              <a:latin typeface="Aptos"/>
              <a:ea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b="1" dirty="0">
                <a:latin typeface="Aptos"/>
                <a:ea typeface="Calibri"/>
                <a:cs typeface="Calibri"/>
              </a:rPr>
              <a:t>Horticulture – </a:t>
            </a:r>
            <a:r>
              <a:rPr lang="en-US" dirty="0">
                <a:latin typeface="Aptos"/>
                <a:ea typeface="Calibri"/>
                <a:cs typeface="Calibri"/>
              </a:rPr>
              <a:t>Cultivating and growing fruits, vegetables, flowers, and other plants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b="1" dirty="0">
                <a:latin typeface="Aptos"/>
                <a:ea typeface="Calibri"/>
                <a:cs typeface="Calibri"/>
              </a:rPr>
              <a:t>Livestock production – </a:t>
            </a:r>
            <a:r>
              <a:rPr lang="en-US" dirty="0">
                <a:latin typeface="Aptos"/>
                <a:ea typeface="Calibri"/>
                <a:cs typeface="Calibri"/>
              </a:rPr>
              <a:t>raising animals for food, fiber, or other products</a:t>
            </a:r>
          </a:p>
        </p:txBody>
      </p:sp>
    </p:spTree>
    <p:extLst>
      <p:ext uri="{BB962C8B-B14F-4D97-AF65-F5344CB8AC3E}">
        <p14:creationId xmlns:p14="http://schemas.microsoft.com/office/powerpoint/2010/main" val="235034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1211-2DCF-D58B-7458-A2A21316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Involved in Agriculture?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C5116-252A-E345-B487-6EF0ADA6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if you don’t raise livestock or grow crops, how could you be involved in agriculture?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733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BEE6-4A4A-AF5F-2A7D-DD97E819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the World’s Growing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8A6C-7293-A7BC-CBC3-6ED6B68E2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world's population keeps </a:t>
            </a:r>
            <a:r>
              <a:rPr lang="en-US" b="1" dirty="0"/>
              <a:t>growing</a:t>
            </a:r>
          </a:p>
          <a:p>
            <a:pPr lvl="1"/>
            <a:r>
              <a:rPr lang="en-US" dirty="0"/>
              <a:t>The world population is currently a little more than </a:t>
            </a:r>
            <a:r>
              <a:rPr lang="en-US" b="1" dirty="0"/>
              <a:t>8 billion</a:t>
            </a:r>
          </a:p>
          <a:p>
            <a:pPr lvl="1"/>
            <a:r>
              <a:rPr lang="en-US" dirty="0"/>
              <a:t>World population is expected to be </a:t>
            </a:r>
            <a:r>
              <a:rPr lang="en-US" b="1" dirty="0"/>
              <a:t>~9.7 billion </a:t>
            </a:r>
            <a:r>
              <a:rPr lang="en-US" dirty="0"/>
              <a:t>by 2050</a:t>
            </a:r>
          </a:p>
          <a:p>
            <a:pPr lvl="1"/>
            <a:r>
              <a:rPr lang="en-US" dirty="0"/>
              <a:t>Meaning we need more food every day</a:t>
            </a:r>
          </a:p>
          <a:p>
            <a:pPr lvl="2"/>
            <a:r>
              <a:rPr lang="en-US" dirty="0"/>
              <a:t>Total food demand will increase by ~</a:t>
            </a:r>
            <a:r>
              <a:rPr lang="en-US" b="1" dirty="0"/>
              <a:t>57% </a:t>
            </a:r>
            <a:r>
              <a:rPr lang="en-US" dirty="0"/>
              <a:t>by 2050</a:t>
            </a:r>
          </a:p>
          <a:p>
            <a:pPr lvl="2"/>
            <a:r>
              <a:rPr lang="en-US" b="1" dirty="0"/>
              <a:t>33% </a:t>
            </a:r>
            <a:r>
              <a:rPr lang="en-US" dirty="0"/>
              <a:t>of food is wasted</a:t>
            </a:r>
          </a:p>
          <a:p>
            <a:pPr lvl="2"/>
            <a:r>
              <a:rPr lang="en-US" dirty="0"/>
              <a:t>If we stay on the current trajectory, we need to produce </a:t>
            </a:r>
            <a:r>
              <a:rPr lang="en-US" b="1" dirty="0"/>
              <a:t>70%</a:t>
            </a:r>
            <a:r>
              <a:rPr lang="en-US" dirty="0"/>
              <a:t> more food by year 2050 to feed the world’s population and end </a:t>
            </a:r>
            <a:r>
              <a:rPr lang="en-US" b="1" dirty="0"/>
              <a:t>food insecurity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910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6FDB-D286-F6E4-8070-B1F6173B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Insecurity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1312-0717-4B0B-CCDF-CFC1464B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Food Insecurity – </a:t>
            </a:r>
            <a:r>
              <a:rPr lang="en-US" dirty="0"/>
              <a:t>condition of not having access to </a:t>
            </a:r>
            <a:r>
              <a:rPr lang="en-US" b="1" dirty="0"/>
              <a:t>sufficient food</a:t>
            </a:r>
            <a:r>
              <a:rPr lang="en-US" dirty="0"/>
              <a:t> to meet </a:t>
            </a:r>
            <a:r>
              <a:rPr lang="en-US" b="1" dirty="0"/>
              <a:t>basic </a:t>
            </a:r>
            <a:r>
              <a:rPr lang="en-US" dirty="0"/>
              <a:t>needs</a:t>
            </a:r>
          </a:p>
          <a:p>
            <a:pPr lvl="1"/>
            <a:r>
              <a:rPr lang="en-US" b="1" dirty="0"/>
              <a:t>13.5% </a:t>
            </a:r>
            <a:r>
              <a:rPr lang="en-US" dirty="0"/>
              <a:t>of US households are food insecure</a:t>
            </a:r>
          </a:p>
          <a:p>
            <a:pPr lvl="1"/>
            <a:r>
              <a:rPr lang="en-US" dirty="0"/>
              <a:t>15.4% of </a:t>
            </a:r>
            <a:r>
              <a:rPr lang="en-US" b="1" dirty="0"/>
              <a:t>Oklahoma</a:t>
            </a:r>
            <a:r>
              <a:rPr lang="en-US" dirty="0"/>
              <a:t> households are food insecure</a:t>
            </a:r>
          </a:p>
          <a:p>
            <a:pPr lvl="1"/>
            <a:r>
              <a:rPr lang="en-US" dirty="0"/>
              <a:t>Projected </a:t>
            </a:r>
            <a:r>
              <a:rPr lang="en-US" b="1" dirty="0"/>
              <a:t>8% </a:t>
            </a:r>
            <a:r>
              <a:rPr lang="en-US" dirty="0"/>
              <a:t>increase in </a:t>
            </a:r>
            <a:r>
              <a:rPr lang="en-US" b="1" dirty="0"/>
              <a:t>food insecurity </a:t>
            </a:r>
            <a:r>
              <a:rPr lang="en-US" dirty="0"/>
              <a:t>by 2050.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8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1D02-F337-B994-94FF-E3CB5973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8BEBF-7715-C236-6981-946D70EE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Food System – </a:t>
            </a:r>
            <a:r>
              <a:rPr lang="en-US" dirty="0"/>
              <a:t>the sum of all activities related to </a:t>
            </a:r>
            <a:r>
              <a:rPr lang="en-US" b="1" dirty="0"/>
              <a:t>food production, distribution, consumption, </a:t>
            </a:r>
            <a:r>
              <a:rPr lang="en-US" dirty="0"/>
              <a:t>and </a:t>
            </a:r>
            <a:r>
              <a:rPr lang="en-US" b="1" dirty="0"/>
              <a:t>waste.</a:t>
            </a:r>
          </a:p>
          <a:p>
            <a:pPr lvl="1"/>
            <a:r>
              <a:rPr lang="en-US" dirty="0"/>
              <a:t>~33% of food is </a:t>
            </a:r>
            <a:r>
              <a:rPr lang="en-US" b="1" dirty="0"/>
              <a:t>wasted</a:t>
            </a:r>
          </a:p>
          <a:p>
            <a:pPr lvl="2"/>
            <a:r>
              <a:rPr lang="en-US" dirty="0"/>
              <a:t>Do you ever waste food? </a:t>
            </a:r>
          </a:p>
          <a:p>
            <a:pPr lvl="2"/>
            <a:r>
              <a:rPr lang="en-US" dirty="0"/>
              <a:t>Do you think food waste is a problem?</a:t>
            </a:r>
          </a:p>
          <a:p>
            <a:r>
              <a:rPr lang="en-US" dirty="0"/>
              <a:t>How are you involved in the food system?</a:t>
            </a:r>
          </a:p>
          <a:p>
            <a:r>
              <a:rPr lang="en-US" dirty="0"/>
              <a:t>How could you get involved in the food system?</a:t>
            </a:r>
          </a:p>
          <a:p>
            <a:r>
              <a:rPr lang="en-US" dirty="0"/>
              <a:t>What role does agriculture play in feeding the world?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4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7DC9334779F4484B1DE211734260A" ma:contentTypeVersion="18" ma:contentTypeDescription="Create a new document." ma:contentTypeScope="" ma:versionID="1046ba5904619e4fe80067ebfc436557">
  <xsd:schema xmlns:xsd="http://www.w3.org/2001/XMLSchema" xmlns:xs="http://www.w3.org/2001/XMLSchema" xmlns:p="http://schemas.microsoft.com/office/2006/metadata/properties" xmlns:ns1="http://schemas.microsoft.com/sharepoint/v3" xmlns:ns2="3d332c68-577e-4284-b32e-25afa46c4d78" xmlns:ns3="3fe9b475-31be-4736-a2a6-b3ae63264f59" targetNamespace="http://schemas.microsoft.com/office/2006/metadata/properties" ma:root="true" ma:fieldsID="9cc30df75da10eabeb24660ab309de85" ns1:_="" ns2:_="" ns3:_="">
    <xsd:import namespace="http://schemas.microsoft.com/sharepoint/v3"/>
    <xsd:import namespace="3d332c68-577e-4284-b32e-25afa46c4d78"/>
    <xsd:import namespace="3fe9b475-31be-4736-a2a6-b3ae63264f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32c68-577e-4284-b32e-25afa46c4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9b475-31be-4736-a2a6-b3ae63264f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5b9dfa9-da1e-4cdf-9d25-703e8f1d0098}" ma:internalName="TaxCatchAll" ma:showField="CatchAllData" ma:web="3fe9b475-31be-4736-a2a6-b3ae63264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fe9b475-31be-4736-a2a6-b3ae63264f59" xsi:nil="true"/>
    <_ip_UnifiedCompliancePolicyProperties xmlns="http://schemas.microsoft.com/sharepoint/v3" xsi:nil="true"/>
    <lcf76f155ced4ddcb4097134ff3c332f xmlns="3d332c68-577e-4284-b32e-25afa46c4d7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019E2B-F25E-49B8-8797-7F03CFB92880}"/>
</file>

<file path=customXml/itemProps2.xml><?xml version="1.0" encoding="utf-8"?>
<ds:datastoreItem xmlns:ds="http://schemas.openxmlformats.org/officeDocument/2006/customXml" ds:itemID="{20D1C10B-B3C2-4E45-854A-66AFD8A76297}"/>
</file>

<file path=customXml/itemProps3.xml><?xml version="1.0" encoding="utf-8"?>
<ds:datastoreItem xmlns:ds="http://schemas.openxmlformats.org/officeDocument/2006/customXml" ds:itemID="{111BC8AD-B7B2-42AE-8158-24C61E3ED5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7511</TotalTime>
  <Words>1811</Words>
  <Application>Microsoft Office PowerPoint</Application>
  <PresentationFormat>Widescreen</PresentationFormat>
  <Paragraphs>210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Orientation to Agriculture in Society</vt:lpstr>
      <vt:lpstr>What is Agriculture?</vt:lpstr>
      <vt:lpstr>Lesson 1 Objectives</vt:lpstr>
      <vt:lpstr>What is Agriculture?</vt:lpstr>
      <vt:lpstr>What is Agriculture?</vt:lpstr>
      <vt:lpstr>Are You Involved in Agriculture?</vt:lpstr>
      <vt:lpstr>Feeding the World’s Growing Population</vt:lpstr>
      <vt:lpstr>Food Insecurity</vt:lpstr>
      <vt:lpstr>Feeding the World</vt:lpstr>
      <vt:lpstr>The Science of Agriculture</vt:lpstr>
      <vt:lpstr>Agriscience</vt:lpstr>
      <vt:lpstr>Sciences in Agriculture</vt:lpstr>
      <vt:lpstr>How Could Each of these Sciences be Used in Agriculture?</vt:lpstr>
      <vt:lpstr>Agriculture in Our Community</vt:lpstr>
      <vt:lpstr>Unit 1 Lesson 1 Review</vt:lpstr>
      <vt:lpstr>Significance of Agriculture</vt:lpstr>
      <vt:lpstr>Lesson 2 Objectives</vt:lpstr>
      <vt:lpstr>History of Agriculture</vt:lpstr>
      <vt:lpstr>History of Agriculture – Independent Research</vt:lpstr>
      <vt:lpstr>History of Agriculture in the US</vt:lpstr>
      <vt:lpstr>History of Agriculture in the US</vt:lpstr>
      <vt:lpstr>History of Agriculture in the US</vt:lpstr>
      <vt:lpstr>History of Agriculture in the US</vt:lpstr>
      <vt:lpstr>Agriculture in the United States Today</vt:lpstr>
      <vt:lpstr>Where is Your Food Grown?</vt:lpstr>
      <vt:lpstr>Agriculture in Oklahoma</vt:lpstr>
      <vt:lpstr>Where is Food Grown in Oklahoma?</vt:lpstr>
      <vt:lpstr>Careers in Agriculture</vt:lpstr>
      <vt:lpstr>Lesson 2 Review</vt:lpstr>
      <vt:lpstr>Orientation to Agricultural Education and FFA</vt:lpstr>
      <vt:lpstr>Lesson 3 Objectives</vt:lpstr>
      <vt:lpstr>Agricultural Education and the 3-Circle Model</vt:lpstr>
      <vt:lpstr>PowerPoint Presentation</vt:lpstr>
      <vt:lpstr>PowerPoint Presentation</vt:lpstr>
      <vt:lpstr>SAEs and Record Keeping</vt:lpstr>
      <vt:lpstr>PowerPoint Presentation</vt:lpstr>
      <vt:lpstr>FFA Motto and Mission</vt:lpstr>
      <vt:lpstr>Lesson 3 Review</vt:lpstr>
      <vt:lpstr>Unit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Cody Dean</cp:lastModifiedBy>
  <cp:revision>285</cp:revision>
  <dcterms:created xsi:type="dcterms:W3CDTF">2025-06-05T19:37:51Z</dcterms:created>
  <dcterms:modified xsi:type="dcterms:W3CDTF">2025-07-08T15:55:55Z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0x0101002A57DC9334779F4484B1DE211734260A</vt:lpwstr>
  </property>
</Properties>
</file>