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56" r:id="rId5"/>
    <p:sldId id="258" r:id="rId6"/>
    <p:sldId id="271" r:id="rId7"/>
    <p:sldId id="299" r:id="rId8"/>
    <p:sldId id="270" r:id="rId9"/>
    <p:sldId id="268" r:id="rId10"/>
    <p:sldId id="285" r:id="rId11"/>
    <p:sldId id="259" r:id="rId12"/>
    <p:sldId id="284" r:id="rId13"/>
    <p:sldId id="286" r:id="rId14"/>
    <p:sldId id="287" r:id="rId15"/>
    <p:sldId id="288" r:id="rId16"/>
    <p:sldId id="305" r:id="rId17"/>
    <p:sldId id="306" r:id="rId18"/>
    <p:sldId id="267" r:id="rId19"/>
    <p:sldId id="257" r:id="rId20"/>
    <p:sldId id="303" r:id="rId21"/>
    <p:sldId id="304" r:id="rId22"/>
    <p:sldId id="261" r:id="rId23"/>
    <p:sldId id="262" r:id="rId24"/>
    <p:sldId id="290" r:id="rId25"/>
    <p:sldId id="307" r:id="rId26"/>
    <p:sldId id="263" r:id="rId27"/>
    <p:sldId id="310" r:id="rId28"/>
    <p:sldId id="273" r:id="rId29"/>
    <p:sldId id="308" r:id="rId30"/>
    <p:sldId id="309" r:id="rId31"/>
    <p:sldId id="264" r:id="rId32"/>
    <p:sldId id="313" r:id="rId33"/>
    <p:sldId id="311" r:id="rId34"/>
    <p:sldId id="312" r:id="rId35"/>
    <p:sldId id="314" r:id="rId36"/>
    <p:sldId id="317" r:id="rId37"/>
    <p:sldId id="316" r:id="rId38"/>
    <p:sldId id="266" r:id="rId39"/>
    <p:sldId id="291" r:id="rId40"/>
    <p:sldId id="318" r:id="rId41"/>
    <p:sldId id="293" r:id="rId42"/>
    <p:sldId id="298" r:id="rId43"/>
    <p:sldId id="319" r:id="rId44"/>
    <p:sldId id="269" r:id="rId45"/>
    <p:sldId id="320" r:id="rId46"/>
    <p:sldId id="296" r:id="rId47"/>
    <p:sldId id="297" r:id="rId4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AB025F-EB42-4DE6-8C37-BFBEE4A266E7}">
          <p14:sldIdLst>
            <p14:sldId id="256"/>
            <p14:sldId id="258"/>
            <p14:sldId id="271"/>
          </p14:sldIdLst>
        </p14:section>
        <p14:section name="General Information" id="{7F7069F0-3AD6-48D7-97FB-155C727277A1}">
          <p14:sldIdLst>
            <p14:sldId id="299"/>
            <p14:sldId id="270"/>
            <p14:sldId id="268"/>
            <p14:sldId id="285"/>
            <p14:sldId id="259"/>
            <p14:sldId id="284"/>
            <p14:sldId id="286"/>
            <p14:sldId id="287"/>
            <p14:sldId id="288"/>
            <p14:sldId id="305"/>
            <p14:sldId id="306"/>
          </p14:sldIdLst>
        </p14:section>
        <p14:section name="Grant Opportunities" id="{B9876BFF-CAED-46AA-A11A-A2EE07CF53F2}">
          <p14:sldIdLst>
            <p14:sldId id="267"/>
            <p14:sldId id="257"/>
            <p14:sldId id="303"/>
            <p14:sldId id="304"/>
            <p14:sldId id="261"/>
            <p14:sldId id="262"/>
            <p14:sldId id="290"/>
          </p14:sldIdLst>
        </p14:section>
        <p14:section name="Section One" id="{C15FFC21-A120-4FBC-9FD0-8C503860CC97}">
          <p14:sldIdLst>
            <p14:sldId id="307"/>
            <p14:sldId id="263"/>
            <p14:sldId id="310"/>
            <p14:sldId id="273"/>
            <p14:sldId id="308"/>
            <p14:sldId id="309"/>
          </p14:sldIdLst>
        </p14:section>
        <p14:section name="Section Two" id="{2D09E260-B14D-4273-AC57-FD1522F72286}">
          <p14:sldIdLst>
            <p14:sldId id="264"/>
            <p14:sldId id="313"/>
            <p14:sldId id="311"/>
            <p14:sldId id="312"/>
          </p14:sldIdLst>
        </p14:section>
        <p14:section name="Section Three" id="{FFA09559-5F47-4352-9C58-38BB2C07BB40}">
          <p14:sldIdLst>
            <p14:sldId id="314"/>
            <p14:sldId id="317"/>
          </p14:sldIdLst>
        </p14:section>
        <p14:section name="Section Four" id="{6564E63A-B12C-4ABF-B449-A48A6742FF4E}">
          <p14:sldIdLst>
            <p14:sldId id="316"/>
            <p14:sldId id="266"/>
            <p14:sldId id="291"/>
            <p14:sldId id="318"/>
            <p14:sldId id="293"/>
            <p14:sldId id="298"/>
          </p14:sldIdLst>
        </p14:section>
        <p14:section name="Submission" id="{49FE40E3-19B7-45E7-B327-B9F3D93FA4CB}">
          <p14:sldIdLst>
            <p14:sldId id="319"/>
            <p14:sldId id="269"/>
          </p14:sldIdLst>
        </p14:section>
        <p14:section name="Questions" id="{936E380D-C7E8-409B-B192-5B4FA74745F3}">
          <p14:sldIdLst>
            <p14:sldId id="320"/>
            <p14:sldId id="296"/>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tha Bauter" initials="LB" lastIdx="8" clrIdx="0">
    <p:extLst>
      <p:ext uri="{19B8F6BF-5375-455C-9EA6-DF929625EA0E}">
        <p15:presenceInfo xmlns:p15="http://schemas.microsoft.com/office/powerpoint/2012/main" userId="S-1-5-21-3105621484-1315669831-298050114-78999" providerId="AD"/>
      </p:ext>
    </p:extLst>
  </p:cmAuthor>
  <p:cmAuthor id="2" name="Jill Reavis" initials="JR" lastIdx="11" clrIdx="1">
    <p:extLst>
      <p:ext uri="{19B8F6BF-5375-455C-9EA6-DF929625EA0E}">
        <p15:presenceInfo xmlns:p15="http://schemas.microsoft.com/office/powerpoint/2012/main" userId="S::Jill.Reavis@careertech.ok.gov::0bbd1802-b260-4f13-ae37-8e255adac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8"/>
    <a:srgbClr val="924115"/>
    <a:srgbClr val="AA6728"/>
    <a:srgbClr val="D15520"/>
    <a:srgbClr val="316821"/>
    <a:srgbClr val="1AA6DF"/>
    <a:srgbClr val="DE9028"/>
    <a:srgbClr val="679B4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E14D3-C204-47FF-8EFA-16532C6EEC06}" v="26" dt="2021-12-07T22:55:12.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75441" autoAdjust="0"/>
  </p:normalViewPr>
  <p:slideViewPr>
    <p:cSldViewPr snapToGrid="0">
      <p:cViewPr varScale="1">
        <p:scale>
          <a:sx n="128" d="100"/>
          <a:sy n="128" d="100"/>
        </p:scale>
        <p:origin x="520" y="17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2-07T15:23:39.810" idx="9">
    <p:pos x="10" y="10"/>
    <p:text>No comments will be addressed live.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2-07T11:40:50.425" idx="8">
    <p:pos x="10" y="10"/>
    <p:text>What about boxes that are on grant?</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2-07T11:22:38.581" idx="1">
    <p:pos x="10" y="10"/>
    <p:text>Add eligible provider table</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2-07T11:23:29.063" idx="2">
    <p:pos x="10" y="10"/>
    <p:text>Add tables</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12-07T15:57:42.197" idx="11">
    <p:pos x="10" y="10"/>
    <p:text>Edit!</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3436472-7FC8-4193-82A0-C65DC4EA1699}" type="datetimeFigureOut">
              <a:rPr lang="en-US" smtClean="0"/>
              <a:t>11/5/24</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3E0C01F3-932E-4013-84D5-44722A4A185A}" type="datetimeFigureOut">
              <a:rPr lang="en-US" smtClean="0"/>
              <a:t>11/5/24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698072D5-3A03-4258-A19F-66BD34D82C0F}" type="slidenum">
              <a:rPr lang="en-US" smtClean="0"/>
              <a:t>‹#›</a:t>
            </a:fld>
            <a:endParaRPr lang="en-US"/>
          </a:p>
        </p:txBody>
      </p:sp>
    </p:spTree>
    <p:extLst>
      <p:ext uri="{BB962C8B-B14F-4D97-AF65-F5344CB8AC3E}">
        <p14:creationId xmlns:p14="http://schemas.microsoft.com/office/powerpoint/2010/main" val="282268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072D5-3A03-4258-A19F-66BD34D82C0F}" type="slidenum">
              <a:rPr lang="en-US" smtClean="0"/>
              <a:t>17</a:t>
            </a:fld>
            <a:endParaRPr lang="en-US"/>
          </a:p>
        </p:txBody>
      </p:sp>
    </p:spTree>
    <p:extLst>
      <p:ext uri="{BB962C8B-B14F-4D97-AF65-F5344CB8AC3E}">
        <p14:creationId xmlns:p14="http://schemas.microsoft.com/office/powerpoint/2010/main" val="381819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Letha.</a:t>
            </a:r>
          </a:p>
        </p:txBody>
      </p:sp>
      <p:sp>
        <p:nvSpPr>
          <p:cNvPr id="4" name="Slide Number Placeholder 3"/>
          <p:cNvSpPr>
            <a:spLocks noGrp="1"/>
          </p:cNvSpPr>
          <p:nvPr>
            <p:ph type="sldNum" sz="quarter" idx="5"/>
          </p:nvPr>
        </p:nvSpPr>
        <p:spPr/>
        <p:txBody>
          <a:bodyPr/>
          <a:lstStyle/>
          <a:p>
            <a:fld id="{698072D5-3A03-4258-A19F-66BD34D82C0F}" type="slidenum">
              <a:rPr lang="en-US" smtClean="0"/>
              <a:t>18</a:t>
            </a:fld>
            <a:endParaRPr lang="en-US"/>
          </a:p>
        </p:txBody>
      </p:sp>
    </p:spTree>
    <p:extLst>
      <p:ext uri="{BB962C8B-B14F-4D97-AF65-F5344CB8AC3E}">
        <p14:creationId xmlns:p14="http://schemas.microsoft.com/office/powerpoint/2010/main" val="229653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11/5/24</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11/5/24</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11/5/24</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11/5/24</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11/5/24</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11/5/24</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11/5/24</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11/5/24</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11/5/24</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11/5/24</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11/5/24</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11/5/24</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11/5/24</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11/5/24</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11/5/24</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oklahoma.gov/careertech/educators/adult-basic-education/grant-competition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mailto:abe@careertech.ok.gov"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oklahoma.gov/careertech/educators/adult-basic-education/grant-competitions.html" TargetMode="External"/><Relationship Id="rId2" Type="http://schemas.openxmlformats.org/officeDocument/2006/relationships/hyperlink" Target="mailto:abe@careertech.ok.gov" TargetMode="External"/><Relationship Id="rId1" Type="http://schemas.openxmlformats.org/officeDocument/2006/relationships/slideLayout" Target="../slideLayouts/slideLayout3.xml"/><Relationship Id="rId4" Type="http://schemas.openxmlformats.org/officeDocument/2006/relationships/hyperlink" Target="mailto:Letha.bauter@careertech.ok.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abe@careertech.ok.gov" TargetMode="External"/><Relationship Id="rId2" Type="http://schemas.openxmlformats.org/officeDocument/2006/relationships/hyperlink" Target="https://oklahoma.gov/careertech/educators/adult-basic-education/grant-competitions.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mailto:abe@careertech.ok.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E070-3ADA-4CF0-BC7C-2375B12212A3}"/>
              </a:ext>
            </a:extLst>
          </p:cNvPr>
          <p:cNvSpPr>
            <a:spLocks noGrp="1"/>
          </p:cNvSpPr>
          <p:nvPr>
            <p:ph type="ctrTitle"/>
          </p:nvPr>
        </p:nvSpPr>
        <p:spPr>
          <a:xfrm>
            <a:off x="1524000" y="1315310"/>
            <a:ext cx="9144000" cy="2387600"/>
          </a:xfrm>
        </p:spPr>
        <p:txBody>
          <a:bodyPr/>
          <a:lstStyle/>
          <a:p>
            <a:r>
              <a:rPr lang="en-US" dirty="0"/>
              <a:t>Bidders Conference</a:t>
            </a:r>
          </a:p>
        </p:txBody>
      </p:sp>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a:xfrm>
            <a:off x="2819399" y="1676400"/>
            <a:ext cx="6553201" cy="1116355"/>
          </a:xfrm>
        </p:spPr>
        <p:txBody>
          <a:bodyPr>
            <a:normAutofit fontScale="92500"/>
          </a:bodyPr>
          <a:lstStyle/>
          <a:p>
            <a:r>
              <a:rPr lang="en-US" sz="3200" dirty="0"/>
              <a:t>2024-2026 AEFL Grant Competition for Pottawatomie and Seminole Counties</a:t>
            </a:r>
          </a:p>
        </p:txBody>
      </p:sp>
      <p:sp>
        <p:nvSpPr>
          <p:cNvPr id="4" name="Subtitle 2">
            <a:extLst>
              <a:ext uri="{FF2B5EF4-FFF2-40B4-BE49-F238E27FC236}">
                <a16:creationId xmlns:a16="http://schemas.microsoft.com/office/drawing/2014/main" id="{4C3E82E2-2CBA-47F0-B075-7B22D9C1A419}"/>
              </a:ext>
            </a:extLst>
          </p:cNvPr>
          <p:cNvSpPr txBox="1">
            <a:spLocks/>
          </p:cNvSpPr>
          <p:nvPr/>
        </p:nvSpPr>
        <p:spPr>
          <a:xfrm>
            <a:off x="3625441" y="3797469"/>
            <a:ext cx="4941115" cy="516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66A8"/>
              </a:buClr>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Clr>
                <a:srgbClr val="0066A8"/>
              </a:buClr>
              <a:buSzPct val="120000"/>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Clr>
                <a:srgbClr val="0066A8"/>
              </a:buClr>
              <a:buFont typeface="Wingdings" panose="05000000000000000000" pitchFamily="2" charset="2"/>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Clr>
                <a:srgbClr val="0066A8"/>
              </a:buClr>
              <a:buFont typeface="Wingdings" panose="05000000000000000000" pitchFamily="2" charset="2"/>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Clr>
                <a:srgbClr val="0066A8"/>
              </a:buClr>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8387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and Policies</a:t>
            </a:r>
          </a:p>
        </p:txBody>
      </p:sp>
      <p:sp>
        <p:nvSpPr>
          <p:cNvPr id="3" name="Content Placeholder 2"/>
          <p:cNvSpPr>
            <a:spLocks noGrp="1"/>
          </p:cNvSpPr>
          <p:nvPr>
            <p:ph idx="1"/>
          </p:nvPr>
        </p:nvSpPr>
        <p:spPr>
          <a:xfrm>
            <a:off x="838200" y="1548788"/>
            <a:ext cx="10515600" cy="4351338"/>
          </a:xfrm>
        </p:spPr>
        <p:txBody>
          <a:bodyPr/>
          <a:lstStyle/>
          <a:p>
            <a:pPr marL="0" indent="0">
              <a:buNone/>
            </a:pPr>
            <a:r>
              <a:rPr lang="en-US" dirty="0"/>
              <a:t>Applicants need to be familiar with the:</a:t>
            </a:r>
          </a:p>
          <a:p>
            <a:pPr>
              <a:buFont typeface="Arial" panose="020B0604020202020204" pitchFamily="34" charset="0"/>
              <a:buChar char="•"/>
            </a:pPr>
            <a:r>
              <a:rPr lang="en-US" dirty="0"/>
              <a:t>Laws (WIOA and Title II)</a:t>
            </a:r>
          </a:p>
          <a:p>
            <a:pPr>
              <a:buFont typeface="Arial" panose="020B0604020202020204" pitchFamily="34" charset="0"/>
              <a:buChar char="•"/>
            </a:pPr>
            <a:r>
              <a:rPr lang="en-US" dirty="0"/>
              <a:t>Applicable Federal and State regulations (EDGAR, UGG)</a:t>
            </a:r>
          </a:p>
          <a:p>
            <a:pPr>
              <a:buFont typeface="Arial" panose="020B0604020202020204" pitchFamily="34" charset="0"/>
              <a:buChar char="•"/>
            </a:pPr>
            <a:r>
              <a:rPr lang="en-US" dirty="0"/>
              <a:t>Oklahoma’s State Plan for Workforce Development</a:t>
            </a:r>
          </a:p>
          <a:p>
            <a:pPr>
              <a:buFont typeface="Arial" panose="020B0604020202020204" pitchFamily="34" charset="0"/>
              <a:buChar char="•"/>
            </a:pPr>
            <a:r>
              <a:rPr lang="en-US" dirty="0"/>
              <a:t>Regional/Local Workforce Development Plans</a:t>
            </a:r>
          </a:p>
          <a:p>
            <a:pPr>
              <a:buFont typeface="Arial" panose="020B0604020202020204" pitchFamily="34" charset="0"/>
              <a:buChar char="•"/>
            </a:pPr>
            <a:r>
              <a:rPr lang="en-US" dirty="0"/>
              <a:t>Oklahoma Adult Education and Literacy Handbook</a:t>
            </a:r>
          </a:p>
          <a:p>
            <a:pPr>
              <a:buFont typeface="Arial" panose="020B0604020202020204" pitchFamily="34" charset="0"/>
              <a:buChar char="•"/>
            </a:pPr>
            <a:r>
              <a:rPr lang="en-US" dirty="0"/>
              <a:t>Oklahoma Assessment Policies</a:t>
            </a:r>
          </a:p>
        </p:txBody>
      </p:sp>
    </p:spTree>
    <p:extLst>
      <p:ext uri="{BB962C8B-B14F-4D97-AF65-F5344CB8AC3E}">
        <p14:creationId xmlns:p14="http://schemas.microsoft.com/office/powerpoint/2010/main" val="399297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4000" dirty="0"/>
              <a:t>Workforce Innovation and Opportunity Act (WIOA), 2014</a:t>
            </a:r>
          </a:p>
        </p:txBody>
      </p:sp>
      <p:sp>
        <p:nvSpPr>
          <p:cNvPr id="3" name="Content Placeholder 2"/>
          <p:cNvSpPr>
            <a:spLocks noGrp="1"/>
          </p:cNvSpPr>
          <p:nvPr>
            <p:ph idx="1"/>
          </p:nvPr>
        </p:nvSpPr>
        <p:spPr>
          <a:xfrm>
            <a:off x="838200" y="2006600"/>
            <a:ext cx="10515600" cy="4351338"/>
          </a:xfrm>
        </p:spPr>
        <p:txBody>
          <a:bodyPr>
            <a:normAutofit/>
          </a:bodyPr>
          <a:lstStyle/>
          <a:p>
            <a:pPr marL="0" indent="0">
              <a:buNone/>
            </a:pPr>
            <a:r>
              <a:rPr lang="en-US" sz="3200" dirty="0"/>
              <a:t>Requires the alignment of workforce, education and economic development systems to support access to high-quality, comprehensive and accessible workforce service for all individuals, including those with significant barriers to employment. </a:t>
            </a:r>
          </a:p>
        </p:txBody>
      </p:sp>
    </p:spTree>
    <p:extLst>
      <p:ext uri="{BB962C8B-B14F-4D97-AF65-F5344CB8AC3E}">
        <p14:creationId xmlns:p14="http://schemas.microsoft.com/office/powerpoint/2010/main" val="87744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Four Titles Under WIOA</a:t>
            </a:r>
          </a:p>
        </p:txBody>
      </p:sp>
      <p:sp>
        <p:nvSpPr>
          <p:cNvPr id="3" name="Content Placeholder 2"/>
          <p:cNvSpPr>
            <a:spLocks noGrp="1"/>
          </p:cNvSpPr>
          <p:nvPr>
            <p:ph idx="1"/>
          </p:nvPr>
        </p:nvSpPr>
        <p:spPr>
          <a:xfrm>
            <a:off x="838200" y="1530062"/>
            <a:ext cx="10515600" cy="4351338"/>
          </a:xfrm>
        </p:spPr>
        <p:txBody>
          <a:bodyPr/>
          <a:lstStyle/>
          <a:p>
            <a:pPr>
              <a:buFont typeface="Arial" panose="020B0604020202020204" pitchFamily="34" charset="0"/>
              <a:buChar char="•"/>
            </a:pPr>
            <a:r>
              <a:rPr lang="en-US" sz="2400" dirty="0"/>
              <a:t>Title I: Adults, Youth, and Dislocated Workers </a:t>
            </a:r>
          </a:p>
          <a:p>
            <a:pPr lvl="1"/>
            <a:r>
              <a:rPr lang="en-US" sz="1600" dirty="0"/>
              <a:t>US Department of Labor/OESC</a:t>
            </a:r>
          </a:p>
          <a:p>
            <a:pPr>
              <a:buFont typeface="Arial" panose="020B0604020202020204" pitchFamily="34" charset="0"/>
              <a:buChar char="•"/>
            </a:pPr>
            <a:r>
              <a:rPr lang="en-US" sz="2400" dirty="0"/>
              <a:t>Title II: Adult Education</a:t>
            </a:r>
          </a:p>
          <a:p>
            <a:pPr lvl="1"/>
            <a:r>
              <a:rPr lang="en-US" sz="1600" dirty="0"/>
              <a:t>US Department of Education/ODCTE</a:t>
            </a:r>
          </a:p>
          <a:p>
            <a:pPr>
              <a:buFont typeface="Arial" panose="020B0604020202020204" pitchFamily="34" charset="0"/>
              <a:buChar char="•"/>
            </a:pPr>
            <a:r>
              <a:rPr lang="en-US" sz="2400" dirty="0"/>
              <a:t>Title III: Wagner-</a:t>
            </a:r>
            <a:r>
              <a:rPr lang="en-US" sz="2400" dirty="0" err="1"/>
              <a:t>Peyser</a:t>
            </a:r>
            <a:r>
              <a:rPr lang="en-US" sz="2400" dirty="0"/>
              <a:t> Employment</a:t>
            </a:r>
          </a:p>
          <a:p>
            <a:pPr lvl="1"/>
            <a:r>
              <a:rPr lang="en-US" sz="1600" dirty="0"/>
              <a:t>US Department of Labor/OESC</a:t>
            </a:r>
          </a:p>
          <a:p>
            <a:pPr>
              <a:buFont typeface="Arial" panose="020B0604020202020204" pitchFamily="34" charset="0"/>
              <a:buChar char="•"/>
            </a:pPr>
            <a:r>
              <a:rPr lang="en-US" sz="2400" dirty="0"/>
              <a:t>Title IV: Vocational Rehabilitation Program</a:t>
            </a:r>
          </a:p>
          <a:p>
            <a:pPr lvl="1"/>
            <a:r>
              <a:rPr lang="en-US" sz="1600" dirty="0"/>
              <a:t>US Department of Education/ ODRS</a:t>
            </a:r>
            <a:endParaRPr lang="en-US" dirty="0"/>
          </a:p>
          <a:p>
            <a:pPr marL="0" indent="0">
              <a:buNone/>
            </a:pPr>
            <a:endParaRPr lang="en-US" dirty="0"/>
          </a:p>
        </p:txBody>
      </p:sp>
    </p:spTree>
    <p:extLst>
      <p:ext uri="{BB962C8B-B14F-4D97-AF65-F5344CB8AC3E}">
        <p14:creationId xmlns:p14="http://schemas.microsoft.com/office/powerpoint/2010/main" val="75636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734"/>
            <a:ext cx="10515600" cy="1325563"/>
          </a:xfrm>
        </p:spPr>
        <p:txBody>
          <a:bodyPr>
            <a:normAutofit/>
          </a:bodyPr>
          <a:lstStyle/>
          <a:p>
            <a:r>
              <a:rPr lang="en-US" dirty="0"/>
              <a:t>Allowable Activities</a:t>
            </a:r>
          </a:p>
        </p:txBody>
      </p:sp>
      <p:sp>
        <p:nvSpPr>
          <p:cNvPr id="3" name="Content Placeholder 2"/>
          <p:cNvSpPr>
            <a:spLocks noGrp="1"/>
          </p:cNvSpPr>
          <p:nvPr>
            <p:ph idx="1"/>
          </p:nvPr>
        </p:nvSpPr>
        <p:spPr>
          <a:xfrm>
            <a:off x="838200" y="1119107"/>
            <a:ext cx="10515600" cy="4351338"/>
          </a:xfrm>
        </p:spPr>
        <p:txBody>
          <a:bodyPr>
            <a:noAutofit/>
          </a:bodyPr>
          <a:lstStyle/>
          <a:p>
            <a:pPr>
              <a:buFont typeface="Arial" panose="020B0604020202020204" pitchFamily="34" charset="0"/>
              <a:buChar char="•"/>
            </a:pPr>
            <a:r>
              <a:rPr lang="en-US" sz="1400" b="1" dirty="0"/>
              <a:t>Adult Education</a:t>
            </a:r>
            <a:r>
              <a:rPr lang="en-US" sz="1400" dirty="0"/>
              <a:t>: Academic instruction and education services below the postsecondary level that increase an individual’s ability to do the following: (A) Read, write, and speak in English and perform mathematics or other activities necessary for the attainment of a secondary school diploma or its recognized equivalent. (B) Transition to postsecondary education and training. (C) Obtain employment. </a:t>
            </a:r>
          </a:p>
          <a:p>
            <a:pPr>
              <a:buFont typeface="Arial" panose="020B0604020202020204" pitchFamily="34" charset="0"/>
              <a:buChar char="•"/>
            </a:pPr>
            <a:r>
              <a:rPr lang="en-US" sz="1400" b="1" dirty="0"/>
              <a:t>Adult Education &amp; Family Literacy Activities</a:t>
            </a:r>
            <a:r>
              <a:rPr lang="en-US" sz="1400" dirty="0"/>
              <a:t>: Programs, activities and services that include adult education; literacy; workplace Adult Education &amp; Family Literacy activities; family literacy activities; English language acquisition activities; integrated English literacy and civics education; workforce preparation activities; or integrated education and training. </a:t>
            </a:r>
          </a:p>
          <a:p>
            <a:pPr>
              <a:buFont typeface="Arial" panose="020B0604020202020204" pitchFamily="34" charset="0"/>
              <a:buChar char="•"/>
            </a:pPr>
            <a:r>
              <a:rPr lang="en-US" sz="1400" b="1" dirty="0"/>
              <a:t>English Language Acquisition Program</a:t>
            </a:r>
            <a:r>
              <a:rPr lang="en-US" sz="1400" dirty="0"/>
              <a:t>: A program of instruction that meets the following criteria: (A) Is designed to help eligible individuals who are English language learners achieve competence in reading, writing, speaking, and comprehending the English language. (B) Leads to attainment of a secondary school diploma or its recognized equivalent, and transition to postsecondary education and training or employment. </a:t>
            </a:r>
          </a:p>
          <a:p>
            <a:pPr>
              <a:buFont typeface="Arial" panose="020B0604020202020204" pitchFamily="34" charset="0"/>
              <a:buChar char="•"/>
            </a:pPr>
            <a:r>
              <a:rPr lang="en-US" sz="1400" b="1" dirty="0"/>
              <a:t>English Language Learner</a:t>
            </a:r>
            <a:r>
              <a:rPr lang="en-US" sz="1400" dirty="0"/>
              <a:t>: An eligible individual who has limited ability in reading, writing, speaking, or comprehending the English language and whose native language is a language other than English; or who lives in a family or community environment where a language other than English is the dominant language. </a:t>
            </a:r>
          </a:p>
          <a:p>
            <a:pPr>
              <a:buFont typeface="Arial" panose="020B0604020202020204" pitchFamily="34" charset="0"/>
              <a:buChar char="•"/>
            </a:pPr>
            <a:r>
              <a:rPr lang="en-US" sz="1400" b="1" dirty="0"/>
              <a:t>Family Literacy Activities</a:t>
            </a:r>
            <a:r>
              <a:rPr lang="en-US" sz="1400" dirty="0"/>
              <a:t>: Activities that are of sufficient intensity and quality to make sustainable improvements in the economic prospects for a family, that better enable parents or family members to support their children’s learning needs and that integrate all the following activities: (A) Parent or family Adult Education &amp; Family Literacy activities that lead to readiness for postsecondary education or training, career advancement and economic self-sufficiency. (B) Interactive literacy activities between parents or family members and their children. (C) Training for parents or family members regarding how to be the primary teacher for their children and full partners in the education of their children. (D) An age-appropriate education to prepare children for success in school and life experiences. </a:t>
            </a:r>
          </a:p>
          <a:p>
            <a:pPr>
              <a:buFont typeface="Arial" panose="020B0604020202020204" pitchFamily="34" charset="0"/>
              <a:buChar char="•"/>
            </a:pPr>
            <a:endParaRPr lang="en-US" sz="1400" dirty="0"/>
          </a:p>
        </p:txBody>
      </p:sp>
    </p:spTree>
    <p:extLst>
      <p:ext uri="{BB962C8B-B14F-4D97-AF65-F5344CB8AC3E}">
        <p14:creationId xmlns:p14="http://schemas.microsoft.com/office/powerpoint/2010/main" val="339635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Allowable Activities (Continued)</a:t>
            </a:r>
          </a:p>
        </p:txBody>
      </p:sp>
      <p:sp>
        <p:nvSpPr>
          <p:cNvPr id="3" name="Content Placeholder 2"/>
          <p:cNvSpPr>
            <a:spLocks noGrp="1"/>
          </p:cNvSpPr>
          <p:nvPr>
            <p:ph idx="1"/>
          </p:nvPr>
        </p:nvSpPr>
        <p:spPr>
          <a:xfrm>
            <a:off x="838200" y="1397787"/>
            <a:ext cx="10515600" cy="4351338"/>
          </a:xfrm>
        </p:spPr>
        <p:txBody>
          <a:bodyPr>
            <a:noAutofit/>
          </a:bodyPr>
          <a:lstStyle/>
          <a:p>
            <a:pPr>
              <a:buFont typeface="Arial" panose="020B0604020202020204" pitchFamily="34" charset="0"/>
              <a:buChar char="•"/>
            </a:pPr>
            <a:r>
              <a:rPr lang="en-US" sz="1400" b="1" dirty="0"/>
              <a:t>Integrated English Literacy and Civics Education</a:t>
            </a:r>
            <a:r>
              <a:rPr lang="en-US" sz="1400" dirty="0"/>
              <a:t>: Education services provided to adult English language learners, including professionals with degrees and credentials in their native countries, that enable them to achieve competency in the English language and acquire basic and advanced skills needed to function effectively as parents, workers, and citizens of the United States. Such services shall include instruction in literacy and English language acquisition and instruction on the rights and responsibilities of citizenship and civic participation and may include workforce training. </a:t>
            </a:r>
          </a:p>
          <a:p>
            <a:pPr>
              <a:buFont typeface="Arial" panose="020B0604020202020204" pitchFamily="34" charset="0"/>
              <a:buChar char="•"/>
            </a:pPr>
            <a:r>
              <a:rPr lang="en-US" sz="1400" b="1" dirty="0"/>
              <a:t>Integrated Education and Training</a:t>
            </a:r>
            <a:r>
              <a:rPr lang="en-US" sz="1400" dirty="0"/>
              <a:t>: A service approach that provides Adult Education &amp; Family Literacy activities concurrently and contextually with workforce preparation activities and workforce training for a specific occupation or occupational cluster for the purpose of educational and career advancement. </a:t>
            </a:r>
          </a:p>
          <a:p>
            <a:pPr>
              <a:buFont typeface="Arial" panose="020B0604020202020204" pitchFamily="34" charset="0"/>
              <a:buChar char="•"/>
            </a:pPr>
            <a:r>
              <a:rPr lang="en-US" sz="1400" b="1" dirty="0"/>
              <a:t>Literacy</a:t>
            </a:r>
            <a:r>
              <a:rPr lang="en-US" sz="1400" dirty="0"/>
              <a:t>: An individual’s ability to read, write and speak in English, compute, and solve problems at levels of proficiency necessary to function on the job, in the family and in society. </a:t>
            </a:r>
          </a:p>
          <a:p>
            <a:pPr>
              <a:buFont typeface="Arial" panose="020B0604020202020204" pitchFamily="34" charset="0"/>
              <a:buChar char="•"/>
            </a:pPr>
            <a:r>
              <a:rPr lang="en-US" sz="1400" b="1" dirty="0"/>
              <a:t>Workplace Adult Education &amp; Family Literacy Activities</a:t>
            </a:r>
            <a:r>
              <a:rPr lang="en-US" sz="1400" dirty="0"/>
              <a:t>: Adult Education &amp; Family Literacy activities that are offered by an eligible provider in collaboration with an employer or employee organization at a workplace or an off-site location and that are designed to improve the productivity of the workforce. </a:t>
            </a:r>
          </a:p>
          <a:p>
            <a:pPr>
              <a:buFont typeface="Arial" panose="020B0604020202020204" pitchFamily="34" charset="0"/>
              <a:buChar char="•"/>
            </a:pPr>
            <a:r>
              <a:rPr lang="en-US" sz="1400" b="1" dirty="0"/>
              <a:t>Workforce Preparation Activities</a:t>
            </a:r>
            <a:r>
              <a:rPr lang="en-US" sz="1400" dirty="0"/>
              <a:t>: Activities, programs or services designed to help an individual acquire a combination of basic academic skills, critical thinking skills, digital literacy skills and self-management skills, including how to use resources and information, work with others, understand systems and obtain skills necessary for successful transition into and completion of postsecondary education or training or employment.</a:t>
            </a:r>
          </a:p>
        </p:txBody>
      </p:sp>
    </p:spTree>
    <p:extLst>
      <p:ext uri="{BB962C8B-B14F-4D97-AF65-F5344CB8AC3E}">
        <p14:creationId xmlns:p14="http://schemas.microsoft.com/office/powerpoint/2010/main" val="114509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5786-E190-486C-AE85-9729F5F031B5}"/>
              </a:ext>
            </a:extLst>
          </p:cNvPr>
          <p:cNvSpPr>
            <a:spLocks noGrp="1"/>
          </p:cNvSpPr>
          <p:nvPr>
            <p:ph type="title"/>
          </p:nvPr>
        </p:nvSpPr>
        <p:spPr/>
        <p:txBody>
          <a:bodyPr/>
          <a:lstStyle/>
          <a:p>
            <a:pPr algn="ctr"/>
            <a:r>
              <a:rPr lang="en-US" dirty="0"/>
              <a:t>Grant Competition Opportunities</a:t>
            </a:r>
          </a:p>
        </p:txBody>
      </p:sp>
    </p:spTree>
    <p:extLst>
      <p:ext uri="{BB962C8B-B14F-4D97-AF65-F5344CB8AC3E}">
        <p14:creationId xmlns:p14="http://schemas.microsoft.com/office/powerpoint/2010/main" val="420206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34BF-D15B-420F-9A15-42EDC506CF1D}"/>
              </a:ext>
            </a:extLst>
          </p:cNvPr>
          <p:cNvSpPr>
            <a:spLocks noGrp="1"/>
          </p:cNvSpPr>
          <p:nvPr>
            <p:ph type="title"/>
          </p:nvPr>
        </p:nvSpPr>
        <p:spPr/>
        <p:txBody>
          <a:bodyPr/>
          <a:lstStyle/>
          <a:p>
            <a:r>
              <a:rPr lang="en-US" dirty="0"/>
              <a:t>Grant Competition Opportunities</a:t>
            </a:r>
          </a:p>
        </p:txBody>
      </p:sp>
      <p:sp>
        <p:nvSpPr>
          <p:cNvPr id="3" name="Content Placeholder 2">
            <a:extLst>
              <a:ext uri="{FF2B5EF4-FFF2-40B4-BE49-F238E27FC236}">
                <a16:creationId xmlns:a16="http://schemas.microsoft.com/office/drawing/2014/main" id="{44281FD9-6539-43F6-A2B8-4738F55AA2E7}"/>
              </a:ext>
            </a:extLst>
          </p:cNvPr>
          <p:cNvSpPr>
            <a:spLocks noGrp="1"/>
          </p:cNvSpPr>
          <p:nvPr>
            <p:ph idx="1"/>
          </p:nvPr>
        </p:nvSpPr>
        <p:spPr>
          <a:xfrm>
            <a:off x="838200" y="1690688"/>
            <a:ext cx="10515600" cy="4351338"/>
          </a:xfrm>
        </p:spPr>
        <p:txBody>
          <a:bodyPr/>
          <a:lstStyle/>
          <a:p>
            <a:pPr marL="0" indent="0">
              <a:buNone/>
            </a:pPr>
            <a:r>
              <a:rPr lang="en-US" dirty="0">
                <a:solidFill>
                  <a:srgbClr val="316821"/>
                </a:solidFill>
              </a:rPr>
              <a:t>Adult Education &amp; Family Literacy (AEFLA)</a:t>
            </a:r>
          </a:p>
          <a:p>
            <a:pPr lvl="1"/>
            <a:r>
              <a:rPr lang="en-US" dirty="0">
                <a:solidFill>
                  <a:srgbClr val="316821"/>
                </a:solidFill>
              </a:rPr>
              <a:t>WIOA, Section 231; State 731 Funds</a:t>
            </a:r>
          </a:p>
          <a:p>
            <a:pPr lvl="1"/>
            <a:endParaRPr lang="en-US" dirty="0">
              <a:solidFill>
                <a:srgbClr val="316821"/>
              </a:solidFill>
            </a:endParaRPr>
          </a:p>
          <a:p>
            <a:pPr marL="0" indent="0">
              <a:buNone/>
            </a:pPr>
            <a:r>
              <a:rPr lang="en-US" dirty="0">
                <a:solidFill>
                  <a:srgbClr val="924115"/>
                </a:solidFill>
              </a:rPr>
              <a:t>Correctional/Institutional (C/I)</a:t>
            </a:r>
          </a:p>
          <a:p>
            <a:pPr lvl="1"/>
            <a:r>
              <a:rPr lang="en-US" dirty="0">
                <a:solidFill>
                  <a:srgbClr val="924115"/>
                </a:solidFill>
              </a:rPr>
              <a:t>WIOA, Section 225 Funds; State 733 Funds</a:t>
            </a:r>
          </a:p>
          <a:p>
            <a:pPr lvl="1"/>
            <a:endParaRPr lang="en-US" dirty="0">
              <a:solidFill>
                <a:srgbClr val="924115"/>
              </a:solidFill>
            </a:endParaRPr>
          </a:p>
          <a:p>
            <a:pPr marL="0" indent="0">
              <a:buNone/>
            </a:pPr>
            <a:r>
              <a:rPr lang="en-US" dirty="0">
                <a:solidFill>
                  <a:srgbClr val="AA6728"/>
                </a:solidFill>
              </a:rPr>
              <a:t>Integrated English Literacy &amp; Civics Education (IELCE)</a:t>
            </a:r>
          </a:p>
          <a:p>
            <a:pPr lvl="1"/>
            <a:r>
              <a:rPr lang="en-US" dirty="0">
                <a:solidFill>
                  <a:srgbClr val="AA6728"/>
                </a:solidFill>
              </a:rPr>
              <a:t>WIOA Section 243 Funds; State 732</a:t>
            </a:r>
          </a:p>
        </p:txBody>
      </p:sp>
    </p:spTree>
    <p:extLst>
      <p:ext uri="{BB962C8B-B14F-4D97-AF65-F5344CB8AC3E}">
        <p14:creationId xmlns:p14="http://schemas.microsoft.com/office/powerpoint/2010/main" val="327143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EFB2-8054-48BD-ABC3-37246FFEDECD}"/>
              </a:ext>
            </a:extLst>
          </p:cNvPr>
          <p:cNvSpPr>
            <a:spLocks noGrp="1"/>
          </p:cNvSpPr>
          <p:nvPr>
            <p:ph type="title"/>
          </p:nvPr>
        </p:nvSpPr>
        <p:spPr>
          <a:xfrm>
            <a:off x="838200" y="314791"/>
            <a:ext cx="10515600" cy="1325563"/>
          </a:xfrm>
        </p:spPr>
        <p:txBody>
          <a:bodyPr/>
          <a:lstStyle/>
          <a:p>
            <a:r>
              <a:rPr lang="en-US" dirty="0">
                <a:solidFill>
                  <a:srgbClr val="316821"/>
                </a:solidFill>
              </a:rPr>
              <a:t>Adult Education &amp; Family Literacy</a:t>
            </a:r>
          </a:p>
        </p:txBody>
      </p:sp>
      <p:sp>
        <p:nvSpPr>
          <p:cNvPr id="3" name="Content Placeholder 2">
            <a:extLst>
              <a:ext uri="{FF2B5EF4-FFF2-40B4-BE49-F238E27FC236}">
                <a16:creationId xmlns:a16="http://schemas.microsoft.com/office/drawing/2014/main" id="{17C76FFF-1907-45BE-A238-6F13AB73E926}"/>
              </a:ext>
            </a:extLst>
          </p:cNvPr>
          <p:cNvSpPr>
            <a:spLocks noGrp="1"/>
          </p:cNvSpPr>
          <p:nvPr>
            <p:ph idx="1"/>
          </p:nvPr>
        </p:nvSpPr>
        <p:spPr>
          <a:xfrm>
            <a:off x="838200" y="1400752"/>
            <a:ext cx="10515600" cy="4351338"/>
          </a:xfrm>
        </p:spPr>
        <p:txBody>
          <a:bodyPr>
            <a:normAutofit/>
          </a:bodyPr>
          <a:lstStyle/>
          <a:p>
            <a:pPr marL="0" indent="0">
              <a:buNone/>
            </a:pPr>
            <a:r>
              <a:rPr lang="en-US" sz="2600" dirty="0"/>
              <a:t>The purpose of this grant proposal is to fund programs that: </a:t>
            </a:r>
          </a:p>
          <a:p>
            <a:pPr marL="514350" indent="-514350">
              <a:buFont typeface="+mj-lt"/>
              <a:buAutoNum type="arabicPeriod"/>
            </a:pPr>
            <a:r>
              <a:rPr lang="en-US" sz="2600" dirty="0"/>
              <a:t>Assist adults to become literate and obtain the knowledge and skills necessary for employment and economic self-sufficiency. </a:t>
            </a:r>
          </a:p>
          <a:p>
            <a:pPr marL="514350" indent="-514350">
              <a:buFont typeface="+mj-lt"/>
              <a:buAutoNum type="arabicPeriod"/>
            </a:pPr>
            <a:r>
              <a:rPr lang="en-US" sz="2600" dirty="0"/>
              <a:t>Assist adults who are parents or family members to obtain the education and skills that (A) are necessary to becoming full partners in the educational development of their children, and (B) lead to sustainable improvements in the economic opportunities for their family. </a:t>
            </a:r>
          </a:p>
          <a:p>
            <a:pPr marL="514350" indent="-514350">
              <a:buFont typeface="+mj-lt"/>
              <a:buAutoNum type="arabicPeriod"/>
            </a:pPr>
            <a:r>
              <a:rPr lang="en-US" sz="2600" dirty="0"/>
              <a:t>Assist adults in attaining a secondary school diploma and in transitioning to postsecondary education and training, including through career pathways. </a:t>
            </a:r>
          </a:p>
        </p:txBody>
      </p:sp>
    </p:spTree>
    <p:extLst>
      <p:ext uri="{BB962C8B-B14F-4D97-AF65-F5344CB8AC3E}">
        <p14:creationId xmlns:p14="http://schemas.microsoft.com/office/powerpoint/2010/main" val="100834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6821"/>
                </a:solidFill>
              </a:rPr>
              <a:t>Adult Education &amp; Family Literacy (Continued)</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a:t>Assist immigrants and other individuals who are English language learners in </a:t>
            </a:r>
          </a:p>
          <a:p>
            <a:pPr marL="457200" lvl="1" indent="0">
              <a:buNone/>
            </a:pPr>
            <a:r>
              <a:rPr lang="en-US" dirty="0"/>
              <a:t>(a) improving their </a:t>
            </a:r>
            <a:r>
              <a:rPr lang="en-US" dirty="0" err="1"/>
              <a:t>i</a:t>
            </a:r>
            <a:r>
              <a:rPr lang="en-US" dirty="0"/>
              <a:t>. reading, writing, speaking and comprehension skills in English. ii. mathematics skills. </a:t>
            </a:r>
          </a:p>
          <a:p>
            <a:pPr marL="457200" lvl="1" indent="0">
              <a:buNone/>
            </a:pPr>
            <a:r>
              <a:rPr lang="en-US" dirty="0"/>
              <a:t>(b) acquiring an understanding of the American system of government, individual freedom, and the responsibilities of citizenship (AEFLA Section 202).</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42117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D2D3-A8DF-41A2-B187-C1807BAF3F89}"/>
              </a:ext>
            </a:extLst>
          </p:cNvPr>
          <p:cNvSpPr>
            <a:spLocks noGrp="1"/>
          </p:cNvSpPr>
          <p:nvPr>
            <p:ph type="title"/>
          </p:nvPr>
        </p:nvSpPr>
        <p:spPr>
          <a:xfrm>
            <a:off x="838200" y="293693"/>
            <a:ext cx="10515600" cy="1325563"/>
          </a:xfrm>
        </p:spPr>
        <p:txBody>
          <a:bodyPr/>
          <a:lstStyle/>
          <a:p>
            <a:r>
              <a:rPr lang="en-US" dirty="0">
                <a:solidFill>
                  <a:srgbClr val="924115"/>
                </a:solidFill>
              </a:rPr>
              <a:t>Correctional/Institutional Education (C/I)</a:t>
            </a:r>
          </a:p>
        </p:txBody>
      </p:sp>
      <p:sp>
        <p:nvSpPr>
          <p:cNvPr id="3" name="Content Placeholder 2">
            <a:extLst>
              <a:ext uri="{FF2B5EF4-FFF2-40B4-BE49-F238E27FC236}">
                <a16:creationId xmlns:a16="http://schemas.microsoft.com/office/drawing/2014/main" id="{8D671842-305D-4BEA-9EF7-514D51466CFA}"/>
              </a:ext>
            </a:extLst>
          </p:cNvPr>
          <p:cNvSpPr>
            <a:spLocks noGrp="1"/>
          </p:cNvSpPr>
          <p:nvPr>
            <p:ph idx="1"/>
          </p:nvPr>
        </p:nvSpPr>
        <p:spPr>
          <a:xfrm>
            <a:off x="838200" y="1424418"/>
            <a:ext cx="10515600" cy="4351338"/>
          </a:xfrm>
        </p:spPr>
        <p:txBody>
          <a:bodyPr>
            <a:normAutofit/>
          </a:bodyPr>
          <a:lstStyle/>
          <a:p>
            <a:pPr>
              <a:buFont typeface="Arial" panose="020B0604020202020204" pitchFamily="34" charset="0"/>
              <a:buChar char="•"/>
            </a:pPr>
            <a:r>
              <a:rPr lang="en-US" sz="2300" dirty="0"/>
              <a:t>Funds under Correctional/Institutional Education may be used to support educational programs for transition to re-entry initiatives and other post-release services with the goal of reducing recidivism. </a:t>
            </a:r>
          </a:p>
          <a:p>
            <a:pPr>
              <a:buFont typeface="Arial" panose="020B0604020202020204" pitchFamily="34" charset="0"/>
              <a:buChar char="•"/>
            </a:pPr>
            <a:r>
              <a:rPr lang="en-US" sz="2300" dirty="0"/>
              <a:t>Such use of funds may include educational counseling or case work to support incarcerated individuals' transition to re-entry and other post-release services.</a:t>
            </a:r>
          </a:p>
          <a:p>
            <a:pPr lvl="1"/>
            <a:r>
              <a:rPr lang="en-US" sz="1900" dirty="0"/>
              <a:t>Examples include assisting incarcerated individuals to develop plans for post-release education program participation, assisting students in identifying and applying for participation in post-release programs, and performing direct outreach to community-based program providers on behalf of re-entering students. </a:t>
            </a:r>
          </a:p>
          <a:p>
            <a:pPr>
              <a:buFont typeface="Arial" panose="020B0604020202020204" pitchFamily="34" charset="0"/>
              <a:buChar char="•"/>
            </a:pPr>
            <a:r>
              <a:rPr lang="en-US" sz="2300" dirty="0"/>
              <a:t>Such funds may not be used for costs for participation in post-release programs or services.</a:t>
            </a:r>
          </a:p>
        </p:txBody>
      </p:sp>
    </p:spTree>
    <p:extLst>
      <p:ext uri="{BB962C8B-B14F-4D97-AF65-F5344CB8AC3E}">
        <p14:creationId xmlns:p14="http://schemas.microsoft.com/office/powerpoint/2010/main" val="263641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538E-E973-487D-8D03-D6A235C852E3}"/>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7362A035-3F35-4ED4-B09C-715A83C90659}"/>
              </a:ext>
            </a:extLst>
          </p:cNvPr>
          <p:cNvSpPr>
            <a:spLocks noGrp="1"/>
          </p:cNvSpPr>
          <p:nvPr>
            <p:ph idx="1"/>
          </p:nvPr>
        </p:nvSpPr>
        <p:spPr>
          <a:xfrm>
            <a:off x="838200" y="1825625"/>
            <a:ext cx="9780037" cy="4351338"/>
          </a:xfrm>
        </p:spPr>
        <p:txBody>
          <a:bodyPr>
            <a:normAutofit/>
          </a:bodyPr>
          <a:lstStyle/>
          <a:p>
            <a:pPr>
              <a:buFont typeface="Arial" panose="020B0604020202020204" pitchFamily="34" charset="0"/>
              <a:buChar char="•"/>
            </a:pPr>
            <a:r>
              <a:rPr lang="en-US" dirty="0"/>
              <a:t>Presentation is being recorded and will be posted to the </a:t>
            </a:r>
            <a:r>
              <a:rPr lang="en-US" dirty="0">
                <a:hlinkClick r:id="rId2"/>
              </a:rPr>
              <a:t>ODCTE ABE Grant Competitions webpage</a:t>
            </a:r>
            <a:r>
              <a:rPr lang="en-US" dirty="0"/>
              <a:t> shortly after conference.</a:t>
            </a:r>
          </a:p>
          <a:p>
            <a:pPr>
              <a:buFont typeface="Arial" panose="020B0604020202020204" pitchFamily="34" charset="0"/>
              <a:buChar char="•"/>
            </a:pPr>
            <a:r>
              <a:rPr lang="en-US" dirty="0"/>
              <a:t>All questions </a:t>
            </a:r>
            <a:r>
              <a:rPr lang="en-US" b="1" dirty="0"/>
              <a:t>must</a:t>
            </a:r>
            <a:r>
              <a:rPr lang="en-US" dirty="0"/>
              <a:t> be submitted into the chat box. Questions that were not addressed during the conference will be addressed in the Q&amp;A document on the webpage by _______.</a:t>
            </a:r>
          </a:p>
          <a:p>
            <a:pPr>
              <a:buFont typeface="Arial" panose="020B0604020202020204" pitchFamily="34" charset="0"/>
              <a:buChar char="•"/>
            </a:pPr>
            <a:r>
              <a:rPr lang="en-US" dirty="0"/>
              <a:t>All grant information will be posted via the webpage.</a:t>
            </a:r>
          </a:p>
        </p:txBody>
      </p:sp>
    </p:spTree>
    <p:extLst>
      <p:ext uri="{BB962C8B-B14F-4D97-AF65-F5344CB8AC3E}">
        <p14:creationId xmlns:p14="http://schemas.microsoft.com/office/powerpoint/2010/main" val="404984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7790-E1A4-438D-B65E-C98080BB9F47}"/>
              </a:ext>
            </a:extLst>
          </p:cNvPr>
          <p:cNvSpPr>
            <a:spLocks noGrp="1"/>
          </p:cNvSpPr>
          <p:nvPr>
            <p:ph type="title"/>
          </p:nvPr>
        </p:nvSpPr>
        <p:spPr/>
        <p:txBody>
          <a:bodyPr/>
          <a:lstStyle/>
          <a:p>
            <a:r>
              <a:rPr lang="en-US" dirty="0">
                <a:solidFill>
                  <a:srgbClr val="AA6728"/>
                </a:solidFill>
              </a:rPr>
              <a:t>Integrated English Literacy &amp; Civics Education (IELCE)</a:t>
            </a:r>
          </a:p>
        </p:txBody>
      </p:sp>
      <p:sp>
        <p:nvSpPr>
          <p:cNvPr id="3" name="Content Placeholder 2">
            <a:extLst>
              <a:ext uri="{FF2B5EF4-FFF2-40B4-BE49-F238E27FC236}">
                <a16:creationId xmlns:a16="http://schemas.microsoft.com/office/drawing/2014/main" id="{32CAD8B4-51EE-4BED-88A9-8C181D853047}"/>
              </a:ext>
            </a:extLst>
          </p:cNvPr>
          <p:cNvSpPr>
            <a:spLocks noGrp="1"/>
          </p:cNvSpPr>
          <p:nvPr>
            <p:ph idx="1"/>
          </p:nvPr>
        </p:nvSpPr>
        <p:spPr>
          <a:xfrm>
            <a:off x="838201" y="1703578"/>
            <a:ext cx="10218490" cy="4351338"/>
          </a:xfrm>
        </p:spPr>
        <p:txBody>
          <a:bodyPr>
            <a:normAutofit/>
          </a:bodyPr>
          <a:lstStyle/>
          <a:p>
            <a:pPr>
              <a:buFont typeface="Arial" panose="020B0604020202020204" pitchFamily="34" charset="0"/>
              <a:buChar char="•"/>
            </a:pPr>
            <a:r>
              <a:rPr lang="en-US" sz="2400" dirty="0"/>
              <a:t>Integrated English Literacy and Civics (IELCE) provides education services to English language learners who are adults, including professionals with degrees and credentials in their native countries that enables such adults to achieve competency in the English language and acquire the basic and more advanced skills needed to function effectively as parents, workers, and citizens in the United States. </a:t>
            </a:r>
          </a:p>
          <a:p>
            <a:pPr lvl="1"/>
            <a:r>
              <a:rPr lang="en-US" sz="2000" dirty="0"/>
              <a:t>Such services must include instruction in literacy and English language acquisition and instruction on the rights and responsibilities of citizenship and civic participation. </a:t>
            </a:r>
          </a:p>
          <a:p>
            <a:pPr>
              <a:buFont typeface="Arial" panose="020B0604020202020204" pitchFamily="34" charset="0"/>
              <a:buChar char="•"/>
            </a:pPr>
            <a:r>
              <a:rPr lang="en-US" sz="2400" dirty="0"/>
              <a:t>The funds provided under section 243 of the Act must be used in combination with integrated education and training.</a:t>
            </a:r>
          </a:p>
        </p:txBody>
      </p:sp>
    </p:spTree>
    <p:extLst>
      <p:ext uri="{BB962C8B-B14F-4D97-AF65-F5344CB8AC3E}">
        <p14:creationId xmlns:p14="http://schemas.microsoft.com/office/powerpoint/2010/main" val="212225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775"/>
            <a:ext cx="10515600" cy="1325563"/>
          </a:xfrm>
        </p:spPr>
        <p:txBody>
          <a:bodyPr>
            <a:normAutofit/>
          </a:bodyPr>
          <a:lstStyle/>
          <a:p>
            <a:r>
              <a:rPr lang="en-US" dirty="0">
                <a:solidFill>
                  <a:srgbClr val="AA6728"/>
                </a:solidFill>
              </a:rPr>
              <a:t>IELCE Components</a:t>
            </a:r>
            <a:endParaRPr lang="en-US" dirty="0"/>
          </a:p>
        </p:txBody>
      </p:sp>
      <p:sp>
        <p:nvSpPr>
          <p:cNvPr id="3" name="Content Placeholder 2"/>
          <p:cNvSpPr>
            <a:spLocks noGrp="1"/>
          </p:cNvSpPr>
          <p:nvPr>
            <p:ph idx="1"/>
          </p:nvPr>
        </p:nvSpPr>
        <p:spPr>
          <a:xfrm>
            <a:off x="838199" y="1391516"/>
            <a:ext cx="10621161" cy="4351338"/>
          </a:xfrm>
        </p:spPr>
        <p:txBody>
          <a:bodyPr>
            <a:normAutofit fontScale="25000" lnSpcReduction="20000"/>
          </a:bodyPr>
          <a:lstStyle/>
          <a:p>
            <a:pPr>
              <a:buFont typeface="Arial" panose="020B0604020202020204" pitchFamily="34" charset="0"/>
              <a:buChar char="•"/>
            </a:pPr>
            <a:r>
              <a:rPr lang="en-US" sz="7200" dirty="0"/>
              <a:t>The IELCE program must provide education services to English language learners who are adults, including professionals with degrees and credentials in their native countries.</a:t>
            </a:r>
          </a:p>
          <a:p>
            <a:pPr>
              <a:buFont typeface="Arial" panose="020B0604020202020204" pitchFamily="34" charset="0"/>
              <a:buChar char="•"/>
            </a:pPr>
            <a:r>
              <a:rPr lang="en-US" sz="7200" dirty="0"/>
              <a:t>The IELCE program must include instruction in IELCE and must include instruction in literacy and English language acquisition as described under §463.33.</a:t>
            </a:r>
          </a:p>
          <a:p>
            <a:pPr>
              <a:buFont typeface="Arial" panose="020B0604020202020204" pitchFamily="34" charset="0"/>
              <a:buChar char="•"/>
            </a:pPr>
            <a:r>
              <a:rPr lang="en-US" sz="7200" dirty="0"/>
              <a:t>The IELCE program must include instruction on the rights and responsibilities of citizenship and civic participation as described under §463.33</a:t>
            </a:r>
          </a:p>
          <a:p>
            <a:pPr>
              <a:buFont typeface="Arial" panose="020B0604020202020204" pitchFamily="34" charset="0"/>
              <a:buChar char="•"/>
            </a:pPr>
            <a:r>
              <a:rPr lang="en-US" sz="7200" dirty="0"/>
              <a:t>IELCE in Combination with IET - §463.74 specifies that an eligible provider that receives funds through the IELCE program may meet the requirement to use funds for integrated English literacy and civics education in combination with integrated education and training activities by: 1. Co-enrolling participants in integrated education and training as described in subpart D that is provided within the local or regional workforce development area from sources other than section 243; OR 2. Using funds provided under section 243 to support integrated education and training activities as cited in subpart D. </a:t>
            </a:r>
          </a:p>
          <a:p>
            <a:pPr>
              <a:buFont typeface="Arial" panose="020B0604020202020204" pitchFamily="34" charset="0"/>
              <a:buChar char="•"/>
            </a:pPr>
            <a:r>
              <a:rPr lang="en-US" sz="7200" dirty="0"/>
              <a:t>Eligible providers receiving funds through the Integrated English Literacy and Civics Education program must provide services that are designed to: 1. Prepare adults who are English language learners for, and place such adults in, unsubsidized employment in in-demand industries and occupations that lead to economic self-sufficiency; AND 2. Integrate with the local workforce development system and its functions to carry out the activities of the program. §463.73</a:t>
            </a:r>
          </a:p>
          <a:p>
            <a:endParaRPr lang="en-US" dirty="0"/>
          </a:p>
        </p:txBody>
      </p:sp>
    </p:spTree>
    <p:extLst>
      <p:ext uri="{BB962C8B-B14F-4D97-AF65-F5344CB8AC3E}">
        <p14:creationId xmlns:p14="http://schemas.microsoft.com/office/powerpoint/2010/main" val="229654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96D2-B6C7-4B59-989D-144CA43D6ED1}"/>
              </a:ext>
            </a:extLst>
          </p:cNvPr>
          <p:cNvSpPr>
            <a:spLocks noGrp="1"/>
          </p:cNvSpPr>
          <p:nvPr>
            <p:ph type="title"/>
          </p:nvPr>
        </p:nvSpPr>
        <p:spPr/>
        <p:txBody>
          <a:bodyPr/>
          <a:lstStyle/>
          <a:p>
            <a:pPr algn="ctr"/>
            <a:r>
              <a:rPr lang="en-US" dirty="0"/>
              <a:t>Section One: </a:t>
            </a:r>
            <a:br>
              <a:rPr lang="en-US" dirty="0"/>
            </a:br>
            <a:r>
              <a:rPr lang="en-US" dirty="0"/>
              <a:t>Eligibility</a:t>
            </a:r>
          </a:p>
        </p:txBody>
      </p:sp>
      <p:sp>
        <p:nvSpPr>
          <p:cNvPr id="3" name="Text Placeholder 2">
            <a:extLst>
              <a:ext uri="{FF2B5EF4-FFF2-40B4-BE49-F238E27FC236}">
                <a16:creationId xmlns:a16="http://schemas.microsoft.com/office/drawing/2014/main" id="{EE783337-B3BF-4CEF-B2B8-7D5D1DEAC058}"/>
              </a:ext>
            </a:extLst>
          </p:cNvPr>
          <p:cNvSpPr>
            <a:spLocks noGrp="1"/>
          </p:cNvSpPr>
          <p:nvPr>
            <p:ph type="body" idx="1"/>
          </p:nvPr>
        </p:nvSpPr>
        <p:spPr/>
        <p:txBody>
          <a:bodyPr>
            <a:normAutofit/>
          </a:bodyPr>
          <a:lstStyle/>
          <a:p>
            <a:pPr algn="ctr"/>
            <a:r>
              <a:rPr lang="en-US" sz="2800" dirty="0">
                <a:solidFill>
                  <a:schemeClr val="tx1">
                    <a:lumMod val="75000"/>
                    <a:lumOff val="25000"/>
                  </a:schemeClr>
                </a:solidFill>
              </a:rPr>
              <a:t>The purpose of this section is to verify applicant eligibility to be a grant recipient in providing Adult Education &amp; Family Literacy services. </a:t>
            </a:r>
          </a:p>
        </p:txBody>
      </p:sp>
    </p:spTree>
    <p:extLst>
      <p:ext uri="{BB962C8B-B14F-4D97-AF65-F5344CB8AC3E}">
        <p14:creationId xmlns:p14="http://schemas.microsoft.com/office/powerpoint/2010/main" val="3731488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5786-E190-486C-AE85-9729F5F031B5}"/>
              </a:ext>
            </a:extLst>
          </p:cNvPr>
          <p:cNvSpPr>
            <a:spLocks noGrp="1"/>
          </p:cNvSpPr>
          <p:nvPr>
            <p:ph type="title"/>
          </p:nvPr>
        </p:nvSpPr>
        <p:spPr/>
        <p:txBody>
          <a:bodyPr/>
          <a:lstStyle/>
          <a:p>
            <a:r>
              <a:rPr lang="en-US" dirty="0"/>
              <a:t>Section One Overview</a:t>
            </a:r>
          </a:p>
        </p:txBody>
      </p:sp>
      <p:sp>
        <p:nvSpPr>
          <p:cNvPr id="3" name="Text Placeholder 2">
            <a:extLst>
              <a:ext uri="{FF2B5EF4-FFF2-40B4-BE49-F238E27FC236}">
                <a16:creationId xmlns:a16="http://schemas.microsoft.com/office/drawing/2014/main" id="{DD581B00-20EF-48F8-9689-D4517834A477}"/>
              </a:ext>
            </a:extLst>
          </p:cNvPr>
          <p:cNvSpPr>
            <a:spLocks noGrp="1"/>
          </p:cNvSpPr>
          <p:nvPr>
            <p:ph idx="1"/>
          </p:nvPr>
        </p:nvSpPr>
        <p:spPr>
          <a:xfrm>
            <a:off x="838200" y="1501775"/>
            <a:ext cx="10515600" cy="4351338"/>
          </a:xfrm>
        </p:spPr>
        <p:txBody>
          <a:bodyPr>
            <a:normAutofit/>
          </a:bodyPr>
          <a:lstStyle/>
          <a:p>
            <a:pPr>
              <a:buFont typeface="Arial" panose="020B0604020202020204" pitchFamily="34" charset="0"/>
              <a:buChar char="•"/>
            </a:pPr>
            <a:r>
              <a:rPr lang="en-US" sz="2800" dirty="0"/>
              <a:t>Your organization must be considered an eligible provider to receive federal Adult Education &amp; Family Literacy funding. </a:t>
            </a:r>
          </a:p>
          <a:p>
            <a:pPr>
              <a:buFont typeface="Arial" panose="020B0604020202020204" pitchFamily="34" charset="0"/>
              <a:buChar char="•"/>
            </a:pPr>
            <a:r>
              <a:rPr lang="en-US" sz="2800" dirty="0"/>
              <a:t>An eligible provider means an organization that has demonstrated effectiveness in providing Adult Education &amp; Family Literacy activities.</a:t>
            </a:r>
          </a:p>
          <a:p>
            <a:pPr>
              <a:buFont typeface="Arial" panose="020B0604020202020204" pitchFamily="34" charset="0"/>
              <a:buChar char="•"/>
            </a:pPr>
            <a:r>
              <a:rPr lang="en-US" sz="2800" dirty="0"/>
              <a:t>According to WIOA Sec. 231(a), providers outside of the Oklahoma are not eligible for the grant.</a:t>
            </a:r>
            <a:endParaRPr lang="en-US" dirty="0"/>
          </a:p>
          <a:p>
            <a:pPr>
              <a:buFont typeface="Arial" panose="020B0604020202020204" pitchFamily="34" charset="0"/>
              <a:buChar char="•"/>
            </a:pPr>
            <a:r>
              <a:rPr lang="en-US" b="1" dirty="0"/>
              <a:t>Applications that are incomplete or cannot demonstrate eligibility will not be reviewed, scored, or considered for funding by the review committee.</a:t>
            </a:r>
          </a:p>
        </p:txBody>
      </p:sp>
    </p:spTree>
    <p:extLst>
      <p:ext uri="{BB962C8B-B14F-4D97-AF65-F5344CB8AC3E}">
        <p14:creationId xmlns:p14="http://schemas.microsoft.com/office/powerpoint/2010/main" val="102543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167E-3CB7-44BF-BAB1-8DA2C7D07037}"/>
              </a:ext>
            </a:extLst>
          </p:cNvPr>
          <p:cNvSpPr>
            <a:spLocks noGrp="1"/>
          </p:cNvSpPr>
          <p:nvPr>
            <p:ph type="title"/>
          </p:nvPr>
        </p:nvSpPr>
        <p:spPr/>
        <p:txBody>
          <a:bodyPr/>
          <a:lstStyle/>
          <a:p>
            <a:r>
              <a:rPr lang="en-US" dirty="0"/>
              <a:t>Eligible Provider Types</a:t>
            </a:r>
          </a:p>
        </p:txBody>
      </p:sp>
      <p:pic>
        <p:nvPicPr>
          <p:cNvPr id="5" name="Content Placeholder 4">
            <a:extLst>
              <a:ext uri="{FF2B5EF4-FFF2-40B4-BE49-F238E27FC236}">
                <a16:creationId xmlns:a16="http://schemas.microsoft.com/office/drawing/2014/main" id="{022015C7-AA73-436C-9ACC-5AF9B57047FA}"/>
              </a:ext>
            </a:extLst>
          </p:cNvPr>
          <p:cNvPicPr>
            <a:picLocks noGrp="1" noChangeAspect="1"/>
          </p:cNvPicPr>
          <p:nvPr>
            <p:ph idx="1"/>
          </p:nvPr>
        </p:nvPicPr>
        <p:blipFill>
          <a:blip r:embed="rId2"/>
          <a:stretch>
            <a:fillRect/>
          </a:stretch>
        </p:blipFill>
        <p:spPr>
          <a:xfrm>
            <a:off x="2549236" y="1567997"/>
            <a:ext cx="6499926" cy="3721732"/>
          </a:xfrm>
        </p:spPr>
      </p:pic>
    </p:spTree>
    <p:extLst>
      <p:ext uri="{BB962C8B-B14F-4D97-AF65-F5344CB8AC3E}">
        <p14:creationId xmlns:p14="http://schemas.microsoft.com/office/powerpoint/2010/main" val="276261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90688"/>
            <a:ext cx="10347036" cy="3416320"/>
          </a:xfrm>
          <a:prstGeom prst="rect">
            <a:avLst/>
          </a:prstGeom>
        </p:spPr>
        <p:txBody>
          <a:bodyPr wrap="square">
            <a:spAutoFit/>
          </a:bodyPr>
          <a:lstStyle/>
          <a:p>
            <a:r>
              <a:rPr lang="en-US" sz="2400" dirty="0">
                <a:solidFill>
                  <a:schemeClr val="tx1">
                    <a:lumMod val="75000"/>
                    <a:lumOff val="25000"/>
                  </a:schemeClr>
                </a:solidFill>
              </a:rPr>
              <a:t>The Federal Code of Regulations §463.24 requires that eligible grant applicants must demonstrate effectiveness in serving eligible individuals. ODCTE requires that you submit the last two years of the organization’s outcome data. </a:t>
            </a:r>
          </a:p>
          <a:p>
            <a:endParaRPr lang="en-US" sz="2400" dirty="0">
              <a:solidFill>
                <a:schemeClr val="tx1">
                  <a:lumMod val="75000"/>
                  <a:lumOff val="25000"/>
                </a:schemeClr>
              </a:solidFill>
            </a:endParaRPr>
          </a:p>
          <a:p>
            <a:endParaRPr lang="en-US" sz="2400" dirty="0">
              <a:solidFill>
                <a:schemeClr val="tx1">
                  <a:lumMod val="75000"/>
                  <a:lumOff val="25000"/>
                </a:schemeClr>
              </a:solidFill>
            </a:endParaRPr>
          </a:p>
          <a:p>
            <a:endParaRPr lang="en-US" sz="2400" dirty="0">
              <a:solidFill>
                <a:schemeClr val="tx1">
                  <a:lumMod val="75000"/>
                  <a:lumOff val="25000"/>
                </a:schemeClr>
              </a:solidFill>
            </a:endParaRPr>
          </a:p>
          <a:p>
            <a:pPr marL="342900" indent="-342900">
              <a:buFont typeface="Arial" panose="020B0604020202020204" pitchFamily="34" charset="0"/>
              <a:buChar char="•"/>
            </a:pPr>
            <a:endParaRPr lang="en-US" sz="2400" dirty="0">
              <a:solidFill>
                <a:schemeClr val="tx1">
                  <a:lumMod val="75000"/>
                  <a:lumOff val="25000"/>
                </a:schemeClr>
              </a:solidFill>
            </a:endParaRPr>
          </a:p>
          <a:p>
            <a:pPr marL="342900" indent="-342900">
              <a:buFont typeface="Arial" panose="020B0604020202020204" pitchFamily="34" charset="0"/>
              <a:buChar char="•"/>
            </a:pPr>
            <a:r>
              <a:rPr lang="en-US" sz="2400" dirty="0">
                <a:solidFill>
                  <a:schemeClr val="tx1">
                    <a:lumMod val="75000"/>
                    <a:lumOff val="25000"/>
                  </a:schemeClr>
                </a:solidFill>
              </a:rPr>
              <a:t>If </a:t>
            </a:r>
            <a:r>
              <a:rPr lang="en-US" sz="2400" b="1" dirty="0">
                <a:solidFill>
                  <a:schemeClr val="tx1">
                    <a:lumMod val="75000"/>
                    <a:lumOff val="25000"/>
                  </a:schemeClr>
                </a:solidFill>
              </a:rPr>
              <a:t>Yes</a:t>
            </a:r>
            <a:r>
              <a:rPr lang="en-US" sz="2400" dirty="0">
                <a:solidFill>
                  <a:schemeClr val="tx1">
                    <a:lumMod val="75000"/>
                    <a:lumOff val="25000"/>
                  </a:schemeClr>
                </a:solidFill>
              </a:rPr>
              <a:t>, you must complete Table 1.1 and Table 1.2.</a:t>
            </a:r>
          </a:p>
          <a:p>
            <a:pPr marL="342900" indent="-342900">
              <a:buFont typeface="Arial" panose="020B0604020202020204" pitchFamily="34" charset="0"/>
              <a:buChar char="•"/>
            </a:pPr>
            <a:r>
              <a:rPr lang="en-US" sz="2400" dirty="0">
                <a:solidFill>
                  <a:schemeClr val="tx1">
                    <a:lumMod val="75000"/>
                    <a:lumOff val="25000"/>
                  </a:schemeClr>
                </a:solidFill>
              </a:rPr>
              <a:t>If </a:t>
            </a:r>
            <a:r>
              <a:rPr lang="en-US" sz="2400" b="1" dirty="0">
                <a:solidFill>
                  <a:schemeClr val="tx1">
                    <a:lumMod val="75000"/>
                    <a:lumOff val="25000"/>
                  </a:schemeClr>
                </a:solidFill>
              </a:rPr>
              <a:t>No</a:t>
            </a:r>
            <a:r>
              <a:rPr lang="en-US" sz="2400" dirty="0">
                <a:solidFill>
                  <a:schemeClr val="tx1">
                    <a:lumMod val="75000"/>
                    <a:lumOff val="25000"/>
                  </a:schemeClr>
                </a:solidFill>
              </a:rPr>
              <a:t>, you must complete Table 1.3 and Table 1.4.</a:t>
            </a:r>
          </a:p>
        </p:txBody>
      </p:sp>
      <p:sp>
        <p:nvSpPr>
          <p:cNvPr id="4" name="Title 3">
            <a:extLst>
              <a:ext uri="{FF2B5EF4-FFF2-40B4-BE49-F238E27FC236}">
                <a16:creationId xmlns:a16="http://schemas.microsoft.com/office/drawing/2014/main" id="{0B2D0076-3545-49D5-8DFC-0F1B3C1464A3}"/>
              </a:ext>
            </a:extLst>
          </p:cNvPr>
          <p:cNvSpPr>
            <a:spLocks noGrp="1"/>
          </p:cNvSpPr>
          <p:nvPr>
            <p:ph type="title"/>
          </p:nvPr>
        </p:nvSpPr>
        <p:spPr/>
        <p:txBody>
          <a:bodyPr/>
          <a:lstStyle/>
          <a:p>
            <a:r>
              <a:rPr lang="en-US" dirty="0"/>
              <a:t>Demonstrated Effectiveness in Serving Eligible Individuals</a:t>
            </a:r>
          </a:p>
        </p:txBody>
      </p:sp>
      <p:pic>
        <p:nvPicPr>
          <p:cNvPr id="6" name="Picture 5">
            <a:extLst>
              <a:ext uri="{FF2B5EF4-FFF2-40B4-BE49-F238E27FC236}">
                <a16:creationId xmlns:a16="http://schemas.microsoft.com/office/drawing/2014/main" id="{8843F1D7-3667-4426-98CB-F451DBC4C046}"/>
              </a:ext>
            </a:extLst>
          </p:cNvPr>
          <p:cNvPicPr>
            <a:picLocks noChangeAspect="1"/>
          </p:cNvPicPr>
          <p:nvPr/>
        </p:nvPicPr>
        <p:blipFill>
          <a:blip r:embed="rId2"/>
          <a:stretch>
            <a:fillRect/>
          </a:stretch>
        </p:blipFill>
        <p:spPr>
          <a:xfrm>
            <a:off x="2107691" y="2995508"/>
            <a:ext cx="6860224" cy="1157146"/>
          </a:xfrm>
          <a:prstGeom prst="rect">
            <a:avLst/>
          </a:prstGeom>
        </p:spPr>
      </p:pic>
    </p:spTree>
    <p:extLst>
      <p:ext uri="{BB962C8B-B14F-4D97-AF65-F5344CB8AC3E}">
        <p14:creationId xmlns:p14="http://schemas.microsoft.com/office/powerpoint/2010/main" val="366776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96206-7AB6-47F0-A38C-55D317E09353}"/>
              </a:ext>
            </a:extLst>
          </p:cNvPr>
          <p:cNvSpPr>
            <a:spLocks noGrp="1"/>
          </p:cNvSpPr>
          <p:nvPr>
            <p:ph type="title"/>
          </p:nvPr>
        </p:nvSpPr>
        <p:spPr/>
        <p:txBody>
          <a:bodyPr/>
          <a:lstStyle/>
          <a:p>
            <a:r>
              <a:rPr lang="en-US" dirty="0"/>
              <a:t>Previously Funded</a:t>
            </a:r>
          </a:p>
        </p:txBody>
      </p:sp>
      <p:pic>
        <p:nvPicPr>
          <p:cNvPr id="7" name="Content Placeholder 6">
            <a:extLst>
              <a:ext uri="{FF2B5EF4-FFF2-40B4-BE49-F238E27FC236}">
                <a16:creationId xmlns:a16="http://schemas.microsoft.com/office/drawing/2014/main" id="{71CA15AD-1E67-4EB7-9FA8-FABFBCB10858}"/>
              </a:ext>
            </a:extLst>
          </p:cNvPr>
          <p:cNvPicPr>
            <a:picLocks noGrp="1" noChangeAspect="1"/>
          </p:cNvPicPr>
          <p:nvPr>
            <p:ph sz="half" idx="1"/>
          </p:nvPr>
        </p:nvPicPr>
        <p:blipFill>
          <a:blip r:embed="rId2"/>
          <a:stretch>
            <a:fillRect/>
          </a:stretch>
        </p:blipFill>
        <p:spPr>
          <a:xfrm>
            <a:off x="838199" y="1671813"/>
            <a:ext cx="5181600" cy="3472459"/>
          </a:xfrm>
        </p:spPr>
      </p:pic>
      <p:pic>
        <p:nvPicPr>
          <p:cNvPr id="9" name="Content Placeholder 8">
            <a:extLst>
              <a:ext uri="{FF2B5EF4-FFF2-40B4-BE49-F238E27FC236}">
                <a16:creationId xmlns:a16="http://schemas.microsoft.com/office/drawing/2014/main" id="{6B7DC21A-7A19-4A1F-ADCB-18EF87775EAD}"/>
              </a:ext>
            </a:extLst>
          </p:cNvPr>
          <p:cNvPicPr>
            <a:picLocks noGrp="1" noChangeAspect="1"/>
          </p:cNvPicPr>
          <p:nvPr>
            <p:ph sz="half" idx="2"/>
          </p:nvPr>
        </p:nvPicPr>
        <p:blipFill>
          <a:blip r:embed="rId3"/>
          <a:stretch>
            <a:fillRect/>
          </a:stretch>
        </p:blipFill>
        <p:spPr>
          <a:xfrm>
            <a:off x="6172203" y="1827108"/>
            <a:ext cx="5181600" cy="2372239"/>
          </a:xfrm>
        </p:spPr>
      </p:pic>
    </p:spTree>
    <p:extLst>
      <p:ext uri="{BB962C8B-B14F-4D97-AF65-F5344CB8AC3E}">
        <p14:creationId xmlns:p14="http://schemas.microsoft.com/office/powerpoint/2010/main" val="2773331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96206-7AB6-47F0-A38C-55D317E09353}"/>
              </a:ext>
            </a:extLst>
          </p:cNvPr>
          <p:cNvSpPr>
            <a:spLocks noGrp="1"/>
          </p:cNvSpPr>
          <p:nvPr>
            <p:ph type="title"/>
          </p:nvPr>
        </p:nvSpPr>
        <p:spPr/>
        <p:txBody>
          <a:bodyPr/>
          <a:lstStyle/>
          <a:p>
            <a:r>
              <a:rPr lang="en-US" dirty="0"/>
              <a:t>Not Previously Funded</a:t>
            </a:r>
          </a:p>
        </p:txBody>
      </p:sp>
      <p:pic>
        <p:nvPicPr>
          <p:cNvPr id="10" name="Content Placeholder 9">
            <a:extLst>
              <a:ext uri="{FF2B5EF4-FFF2-40B4-BE49-F238E27FC236}">
                <a16:creationId xmlns:a16="http://schemas.microsoft.com/office/drawing/2014/main" id="{0AA80F37-18C7-4CDF-982D-B7E9BA69CC03}"/>
              </a:ext>
            </a:extLst>
          </p:cNvPr>
          <p:cNvPicPr>
            <a:picLocks noGrp="1" noChangeAspect="1"/>
          </p:cNvPicPr>
          <p:nvPr>
            <p:ph sz="half" idx="1"/>
          </p:nvPr>
        </p:nvPicPr>
        <p:blipFill>
          <a:blip r:embed="rId2"/>
          <a:stretch>
            <a:fillRect/>
          </a:stretch>
        </p:blipFill>
        <p:spPr>
          <a:xfrm>
            <a:off x="914400" y="1512936"/>
            <a:ext cx="5181600" cy="3186016"/>
          </a:xfrm>
        </p:spPr>
      </p:pic>
      <p:pic>
        <p:nvPicPr>
          <p:cNvPr id="18" name="Content Placeholder 17">
            <a:extLst>
              <a:ext uri="{FF2B5EF4-FFF2-40B4-BE49-F238E27FC236}">
                <a16:creationId xmlns:a16="http://schemas.microsoft.com/office/drawing/2014/main" id="{82329AAD-ED63-4BE7-908F-7C43A2ECEB0C}"/>
              </a:ext>
            </a:extLst>
          </p:cNvPr>
          <p:cNvPicPr>
            <a:picLocks noGrp="1" noChangeAspect="1"/>
          </p:cNvPicPr>
          <p:nvPr>
            <p:ph sz="half" idx="2"/>
          </p:nvPr>
        </p:nvPicPr>
        <p:blipFill>
          <a:blip r:embed="rId3"/>
          <a:stretch>
            <a:fillRect/>
          </a:stretch>
        </p:blipFill>
        <p:spPr>
          <a:xfrm>
            <a:off x="6516466" y="1387475"/>
            <a:ext cx="4569268" cy="4351338"/>
          </a:xfrm>
        </p:spPr>
      </p:pic>
    </p:spTree>
    <p:extLst>
      <p:ext uri="{BB962C8B-B14F-4D97-AF65-F5344CB8AC3E}">
        <p14:creationId xmlns:p14="http://schemas.microsoft.com/office/powerpoint/2010/main" val="129451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5786-E190-486C-AE85-9729F5F031B5}"/>
              </a:ext>
            </a:extLst>
          </p:cNvPr>
          <p:cNvSpPr>
            <a:spLocks noGrp="1"/>
          </p:cNvSpPr>
          <p:nvPr>
            <p:ph type="title"/>
          </p:nvPr>
        </p:nvSpPr>
        <p:spPr/>
        <p:txBody>
          <a:bodyPr/>
          <a:lstStyle/>
          <a:p>
            <a:pPr algn="ctr"/>
            <a:r>
              <a:rPr lang="en-US" dirty="0"/>
              <a:t>Section Two: </a:t>
            </a:r>
            <a:br>
              <a:rPr lang="en-US" dirty="0"/>
            </a:br>
            <a:r>
              <a:rPr lang="en-US" dirty="0"/>
              <a:t>Determining Service Area</a:t>
            </a:r>
          </a:p>
        </p:txBody>
      </p:sp>
      <p:sp>
        <p:nvSpPr>
          <p:cNvPr id="3" name="Text Placeholder 2">
            <a:extLst>
              <a:ext uri="{FF2B5EF4-FFF2-40B4-BE49-F238E27FC236}">
                <a16:creationId xmlns:a16="http://schemas.microsoft.com/office/drawing/2014/main" id="{DD581B00-20EF-48F8-9689-D4517834A477}"/>
              </a:ext>
            </a:extLst>
          </p:cNvPr>
          <p:cNvSpPr>
            <a:spLocks noGrp="1"/>
          </p:cNvSpPr>
          <p:nvPr>
            <p:ph type="body" idx="1"/>
          </p:nvPr>
        </p:nvSpPr>
        <p:spPr/>
        <p:txBody>
          <a:bodyPr>
            <a:normAutofit/>
          </a:bodyPr>
          <a:lstStyle/>
          <a:p>
            <a:pPr algn="ctr"/>
            <a:r>
              <a:rPr lang="en-US" dirty="0">
                <a:solidFill>
                  <a:schemeClr val="tx1">
                    <a:lumMod val="75000"/>
                    <a:lumOff val="25000"/>
                  </a:schemeClr>
                </a:solidFill>
              </a:rPr>
              <a:t>The purpose of this section is to identify the areas that you intend to serve with your grant application. </a:t>
            </a:r>
          </a:p>
        </p:txBody>
      </p:sp>
    </p:spTree>
    <p:extLst>
      <p:ext uri="{BB962C8B-B14F-4D97-AF65-F5344CB8AC3E}">
        <p14:creationId xmlns:p14="http://schemas.microsoft.com/office/powerpoint/2010/main" val="297339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FBEC1-A5B2-43B1-ADDC-DCFE5AE890BD}"/>
              </a:ext>
            </a:extLst>
          </p:cNvPr>
          <p:cNvSpPr>
            <a:spLocks noGrp="1"/>
          </p:cNvSpPr>
          <p:nvPr>
            <p:ph type="title"/>
          </p:nvPr>
        </p:nvSpPr>
        <p:spPr/>
        <p:txBody>
          <a:bodyPr/>
          <a:lstStyle/>
          <a:p>
            <a:r>
              <a:rPr lang="en-US" dirty="0"/>
              <a:t>Determining Service Areas</a:t>
            </a:r>
          </a:p>
        </p:txBody>
      </p:sp>
      <p:sp>
        <p:nvSpPr>
          <p:cNvPr id="3" name="Content Placeholder 2">
            <a:extLst>
              <a:ext uri="{FF2B5EF4-FFF2-40B4-BE49-F238E27FC236}">
                <a16:creationId xmlns:a16="http://schemas.microsoft.com/office/drawing/2014/main" id="{70BFA38A-EA2D-40E7-AE78-92F9BA8052E3}"/>
              </a:ext>
            </a:extLst>
          </p:cNvPr>
          <p:cNvSpPr>
            <a:spLocks noGrp="1"/>
          </p:cNvSpPr>
          <p:nvPr>
            <p:ph idx="1"/>
          </p:nvPr>
        </p:nvSpPr>
        <p:spPr>
          <a:xfrm>
            <a:off x="838200" y="1428462"/>
            <a:ext cx="10515600" cy="4351338"/>
          </a:xfrm>
        </p:spPr>
        <p:txBody>
          <a:bodyPr/>
          <a:lstStyle/>
          <a:p>
            <a:pPr>
              <a:buFont typeface="Arial" panose="020B0604020202020204" pitchFamily="34" charset="0"/>
              <a:buChar char="•"/>
            </a:pPr>
            <a:r>
              <a:rPr lang="en-US" dirty="0">
                <a:solidFill>
                  <a:schemeClr val="tx1">
                    <a:lumMod val="75000"/>
                    <a:lumOff val="25000"/>
                  </a:schemeClr>
                </a:solidFill>
              </a:rPr>
              <a:t>A service area is defined by counties within the state’s Workforce Development Areas.</a:t>
            </a:r>
            <a:endParaRPr lang="en-US" dirty="0"/>
          </a:p>
          <a:p>
            <a:pPr>
              <a:buFont typeface="Arial" panose="020B0604020202020204" pitchFamily="34" charset="0"/>
              <a:buChar char="•"/>
            </a:pPr>
            <a:r>
              <a:rPr lang="en-US" dirty="0"/>
              <a:t>Using Figure 2 and Table 2, applicants will check the box(es) of the counties you intend to serve.</a:t>
            </a:r>
          </a:p>
          <a:p>
            <a:pPr>
              <a:buFont typeface="Arial" panose="020B0604020202020204" pitchFamily="34" charset="0"/>
              <a:buChar char="•"/>
            </a:pPr>
            <a:r>
              <a:rPr lang="en-US" dirty="0"/>
              <a:t>Applicants may choose to serve multiple counties in multiple Workforce Development Areas. </a:t>
            </a:r>
          </a:p>
          <a:p>
            <a:pPr>
              <a:buFont typeface="Arial" panose="020B0604020202020204" pitchFamily="34" charset="0"/>
              <a:buChar char="•"/>
            </a:pPr>
            <a:r>
              <a:rPr lang="en-US" dirty="0"/>
              <a:t>If more than one applicant requests funding for a particular county, the projected federal provision by county will be allocated between multiple providers through negotiations.</a:t>
            </a:r>
          </a:p>
        </p:txBody>
      </p:sp>
    </p:spTree>
    <p:extLst>
      <p:ext uri="{BB962C8B-B14F-4D97-AF65-F5344CB8AC3E}">
        <p14:creationId xmlns:p14="http://schemas.microsoft.com/office/powerpoint/2010/main" val="169507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for Bidders Conference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Outline the requirements of the grant. </a:t>
            </a:r>
          </a:p>
          <a:p>
            <a:pPr>
              <a:buFont typeface="Arial" panose="020B0604020202020204" pitchFamily="34" charset="0"/>
              <a:buChar char="•"/>
            </a:pPr>
            <a:r>
              <a:rPr lang="en-US" dirty="0"/>
              <a:t>Explain the application components. </a:t>
            </a:r>
          </a:p>
          <a:p>
            <a:pPr>
              <a:buFont typeface="Arial" panose="020B0604020202020204" pitchFamily="34" charset="0"/>
              <a:buChar char="•"/>
            </a:pPr>
            <a:r>
              <a:rPr lang="en-US" dirty="0"/>
              <a:t>Define budget and program requirements. </a:t>
            </a:r>
          </a:p>
          <a:p>
            <a:pPr>
              <a:buFont typeface="Arial" panose="020B0604020202020204" pitchFamily="34" charset="0"/>
              <a:buChar char="•"/>
            </a:pPr>
            <a:r>
              <a:rPr lang="en-US" dirty="0"/>
              <a:t>Provide guidance and answer questions.</a:t>
            </a:r>
          </a:p>
        </p:txBody>
      </p:sp>
    </p:spTree>
    <p:extLst>
      <p:ext uri="{BB962C8B-B14F-4D97-AF65-F5344CB8AC3E}">
        <p14:creationId xmlns:p14="http://schemas.microsoft.com/office/powerpoint/2010/main" val="2087203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C1AE-FC01-499D-8483-50D29C65BABF}"/>
              </a:ext>
            </a:extLst>
          </p:cNvPr>
          <p:cNvSpPr>
            <a:spLocks noGrp="1"/>
          </p:cNvSpPr>
          <p:nvPr>
            <p:ph type="title"/>
          </p:nvPr>
        </p:nvSpPr>
        <p:spPr/>
        <p:txBody>
          <a:bodyPr/>
          <a:lstStyle/>
          <a:p>
            <a:r>
              <a:rPr lang="en-US" dirty="0"/>
              <a:t>Workforce Development Areas</a:t>
            </a:r>
          </a:p>
        </p:txBody>
      </p:sp>
      <p:pic>
        <p:nvPicPr>
          <p:cNvPr id="5" name="Content Placeholder 4">
            <a:extLst>
              <a:ext uri="{FF2B5EF4-FFF2-40B4-BE49-F238E27FC236}">
                <a16:creationId xmlns:a16="http://schemas.microsoft.com/office/drawing/2014/main" id="{49CDB5FC-46A1-4BA8-AA4E-B8FBD2639EDD}"/>
              </a:ext>
            </a:extLst>
          </p:cNvPr>
          <p:cNvPicPr>
            <a:picLocks noGrp="1" noChangeAspect="1"/>
          </p:cNvPicPr>
          <p:nvPr>
            <p:ph idx="1"/>
          </p:nvPr>
        </p:nvPicPr>
        <p:blipFill>
          <a:blip r:embed="rId2"/>
          <a:stretch>
            <a:fillRect/>
          </a:stretch>
        </p:blipFill>
        <p:spPr>
          <a:xfrm>
            <a:off x="2404965" y="1596540"/>
            <a:ext cx="7382070" cy="3856826"/>
          </a:xfrm>
        </p:spPr>
      </p:pic>
    </p:spTree>
    <p:extLst>
      <p:ext uri="{BB962C8B-B14F-4D97-AF65-F5344CB8AC3E}">
        <p14:creationId xmlns:p14="http://schemas.microsoft.com/office/powerpoint/2010/main" val="3852826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A3A4-968A-4E0E-B71C-F00594F2D6F8}"/>
              </a:ext>
            </a:extLst>
          </p:cNvPr>
          <p:cNvSpPr>
            <a:spLocks noGrp="1"/>
          </p:cNvSpPr>
          <p:nvPr>
            <p:ph type="title"/>
          </p:nvPr>
        </p:nvSpPr>
        <p:spPr/>
        <p:txBody>
          <a:bodyPr/>
          <a:lstStyle/>
          <a:p>
            <a:r>
              <a:rPr lang="en-US" dirty="0"/>
              <a:t>Selection of Service Areas</a:t>
            </a:r>
          </a:p>
        </p:txBody>
      </p:sp>
      <p:pic>
        <p:nvPicPr>
          <p:cNvPr id="5" name="Content Placeholder 4">
            <a:extLst>
              <a:ext uri="{FF2B5EF4-FFF2-40B4-BE49-F238E27FC236}">
                <a16:creationId xmlns:a16="http://schemas.microsoft.com/office/drawing/2014/main" id="{75ED452F-DB36-4ECE-B705-A07CA676CF89}"/>
              </a:ext>
            </a:extLst>
          </p:cNvPr>
          <p:cNvPicPr>
            <a:picLocks noGrp="1" noChangeAspect="1"/>
          </p:cNvPicPr>
          <p:nvPr>
            <p:ph idx="1"/>
          </p:nvPr>
        </p:nvPicPr>
        <p:blipFill>
          <a:blip r:embed="rId2"/>
          <a:stretch>
            <a:fillRect/>
          </a:stretch>
        </p:blipFill>
        <p:spPr>
          <a:xfrm>
            <a:off x="838200" y="1449277"/>
            <a:ext cx="5257800" cy="3788573"/>
          </a:xfrm>
        </p:spPr>
      </p:pic>
      <p:pic>
        <p:nvPicPr>
          <p:cNvPr id="7" name="Picture 6">
            <a:extLst>
              <a:ext uri="{FF2B5EF4-FFF2-40B4-BE49-F238E27FC236}">
                <a16:creationId xmlns:a16="http://schemas.microsoft.com/office/drawing/2014/main" id="{F84E77ED-B007-4A22-A646-FECBF4A31FFF}"/>
              </a:ext>
            </a:extLst>
          </p:cNvPr>
          <p:cNvPicPr>
            <a:picLocks noChangeAspect="1"/>
          </p:cNvPicPr>
          <p:nvPr/>
        </p:nvPicPr>
        <p:blipFill>
          <a:blip r:embed="rId3"/>
          <a:stretch>
            <a:fillRect/>
          </a:stretch>
        </p:blipFill>
        <p:spPr>
          <a:xfrm>
            <a:off x="5421433" y="2177136"/>
            <a:ext cx="5521270" cy="1469095"/>
          </a:xfrm>
          <a:prstGeom prst="rect">
            <a:avLst/>
          </a:prstGeom>
        </p:spPr>
      </p:pic>
    </p:spTree>
    <p:extLst>
      <p:ext uri="{BB962C8B-B14F-4D97-AF65-F5344CB8AC3E}">
        <p14:creationId xmlns:p14="http://schemas.microsoft.com/office/powerpoint/2010/main" val="2408777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B33F-0ED7-4F3D-8A50-4675C3CFC673}"/>
              </a:ext>
            </a:extLst>
          </p:cNvPr>
          <p:cNvSpPr>
            <a:spLocks noGrp="1"/>
          </p:cNvSpPr>
          <p:nvPr>
            <p:ph type="title"/>
          </p:nvPr>
        </p:nvSpPr>
        <p:spPr/>
        <p:txBody>
          <a:bodyPr/>
          <a:lstStyle/>
          <a:p>
            <a:pPr algn="ctr"/>
            <a:r>
              <a:rPr lang="en-US" dirty="0"/>
              <a:t>Section Three:</a:t>
            </a:r>
            <a:br>
              <a:rPr lang="en-US" dirty="0"/>
            </a:br>
            <a:r>
              <a:rPr lang="en-US" dirty="0"/>
              <a:t>Application Narrative</a:t>
            </a:r>
          </a:p>
        </p:txBody>
      </p:sp>
      <p:sp>
        <p:nvSpPr>
          <p:cNvPr id="3" name="Text Placeholder 2">
            <a:extLst>
              <a:ext uri="{FF2B5EF4-FFF2-40B4-BE49-F238E27FC236}">
                <a16:creationId xmlns:a16="http://schemas.microsoft.com/office/drawing/2014/main" id="{A642912E-007E-4A49-9B2F-C446568C68E3}"/>
              </a:ext>
            </a:extLst>
          </p:cNvPr>
          <p:cNvSpPr>
            <a:spLocks noGrp="1"/>
          </p:cNvSpPr>
          <p:nvPr>
            <p:ph type="body" idx="1"/>
          </p:nvPr>
        </p:nvSpPr>
        <p:spPr/>
        <p:txBody>
          <a:bodyPr>
            <a:normAutofit lnSpcReduction="10000"/>
          </a:bodyPr>
          <a:lstStyle/>
          <a:p>
            <a:pPr algn="ctr"/>
            <a:r>
              <a:rPr lang="en-US" dirty="0">
                <a:solidFill>
                  <a:schemeClr val="tx1">
                    <a:lumMod val="75000"/>
                    <a:lumOff val="25000"/>
                  </a:schemeClr>
                </a:solidFill>
              </a:rPr>
              <a:t>The purpose of this section is to address the application narrative that addresses WIOA 432 requirements, the Thirteen Considerations, and additional grant requirements for IELCE and Correctional/Institutional Education.</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596645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953E7F-6C72-46F8-B8DA-08E396DA7298}"/>
              </a:ext>
            </a:extLst>
          </p:cNvPr>
          <p:cNvSpPr>
            <a:spLocks noGrp="1"/>
          </p:cNvSpPr>
          <p:nvPr>
            <p:ph type="title"/>
          </p:nvPr>
        </p:nvSpPr>
        <p:spPr/>
        <p:txBody>
          <a:bodyPr/>
          <a:lstStyle/>
          <a:p>
            <a:r>
              <a:rPr lang="en-US" dirty="0"/>
              <a:t>Application Narrative</a:t>
            </a:r>
          </a:p>
        </p:txBody>
      </p:sp>
      <p:sp>
        <p:nvSpPr>
          <p:cNvPr id="5" name="Content Placeholder 4">
            <a:extLst>
              <a:ext uri="{FF2B5EF4-FFF2-40B4-BE49-F238E27FC236}">
                <a16:creationId xmlns:a16="http://schemas.microsoft.com/office/drawing/2014/main" id="{7C38CD41-BA4A-4959-A11B-0D7FFE439BDD}"/>
              </a:ext>
            </a:extLst>
          </p:cNvPr>
          <p:cNvSpPr>
            <a:spLocks noGrp="1"/>
          </p:cNvSpPr>
          <p:nvPr>
            <p:ph idx="1"/>
          </p:nvPr>
        </p:nvSpPr>
        <p:spPr>
          <a:xfrm>
            <a:off x="838200" y="1565566"/>
            <a:ext cx="10515600" cy="4351338"/>
          </a:xfrm>
        </p:spPr>
        <p:txBody>
          <a:bodyPr/>
          <a:lstStyle/>
          <a:p>
            <a:pPr>
              <a:buFont typeface="Arial" panose="020B0604020202020204" pitchFamily="34" charset="0"/>
              <a:buChar char="•"/>
            </a:pPr>
            <a:r>
              <a:rPr lang="en-US" dirty="0"/>
              <a:t>Using the space provided, address the questions.</a:t>
            </a:r>
          </a:p>
          <a:p>
            <a:pPr>
              <a:buFont typeface="Arial" panose="020B0604020202020204" pitchFamily="34" charset="0"/>
              <a:buChar char="•"/>
            </a:pPr>
            <a:r>
              <a:rPr lang="en-US" dirty="0"/>
              <a:t>All questions must be addressed.</a:t>
            </a:r>
          </a:p>
          <a:p>
            <a:pPr>
              <a:buFont typeface="Arial" panose="020B0604020202020204" pitchFamily="34" charset="0"/>
              <a:buChar char="•"/>
            </a:pPr>
            <a:r>
              <a:rPr lang="en-US" dirty="0"/>
              <a:t>Applicants are not expected to fill the entire space. </a:t>
            </a:r>
          </a:p>
          <a:p>
            <a:pPr>
              <a:buFont typeface="Arial" panose="020B0604020202020204" pitchFamily="34" charset="0"/>
              <a:buChar char="•"/>
            </a:pPr>
            <a:r>
              <a:rPr lang="en-US" dirty="0"/>
              <a:t>For reference, you may utilize Figure 3, Figure 4, and the hyperlinks for supplementary information. </a:t>
            </a:r>
          </a:p>
        </p:txBody>
      </p:sp>
    </p:spTree>
    <p:extLst>
      <p:ext uri="{BB962C8B-B14F-4D97-AF65-F5344CB8AC3E}">
        <p14:creationId xmlns:p14="http://schemas.microsoft.com/office/powerpoint/2010/main" val="29168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EBA130-EEF3-4BAA-8E17-B9C4C628C46D}"/>
              </a:ext>
            </a:extLst>
          </p:cNvPr>
          <p:cNvSpPr>
            <a:spLocks noGrp="1"/>
          </p:cNvSpPr>
          <p:nvPr>
            <p:ph type="title"/>
          </p:nvPr>
        </p:nvSpPr>
        <p:spPr/>
        <p:txBody>
          <a:bodyPr/>
          <a:lstStyle/>
          <a:p>
            <a:pPr algn="ctr"/>
            <a:r>
              <a:rPr lang="en-US" dirty="0"/>
              <a:t>Section Four:</a:t>
            </a:r>
            <a:br>
              <a:rPr lang="en-US" dirty="0"/>
            </a:br>
            <a:r>
              <a:rPr lang="en-US" dirty="0"/>
              <a:t>Budget</a:t>
            </a:r>
          </a:p>
        </p:txBody>
      </p:sp>
      <p:sp>
        <p:nvSpPr>
          <p:cNvPr id="5" name="Text Placeholder 4">
            <a:extLst>
              <a:ext uri="{FF2B5EF4-FFF2-40B4-BE49-F238E27FC236}">
                <a16:creationId xmlns:a16="http://schemas.microsoft.com/office/drawing/2014/main" id="{2E62970B-61C5-4C85-A8AD-F9D94D395701}"/>
              </a:ext>
            </a:extLst>
          </p:cNvPr>
          <p:cNvSpPr>
            <a:spLocks noGrp="1"/>
          </p:cNvSpPr>
          <p:nvPr>
            <p:ph type="body" idx="1"/>
          </p:nvPr>
        </p:nvSpPr>
        <p:spPr/>
        <p:txBody>
          <a:bodyPr/>
          <a:lstStyle/>
          <a:p>
            <a:pPr algn="ctr"/>
            <a:r>
              <a:rPr lang="en-US" dirty="0">
                <a:solidFill>
                  <a:schemeClr val="tx1">
                    <a:lumMod val="75000"/>
                    <a:lumOff val="25000"/>
                  </a:schemeClr>
                </a:solidFill>
              </a:rPr>
              <a:t>The purpose of this section is to outline how funding is determined and allocated, provide guidance on determining a budget, and discuss budget narrative.</a:t>
            </a:r>
          </a:p>
        </p:txBody>
      </p:sp>
    </p:spTree>
    <p:extLst>
      <p:ext uri="{BB962C8B-B14F-4D97-AF65-F5344CB8AC3E}">
        <p14:creationId xmlns:p14="http://schemas.microsoft.com/office/powerpoint/2010/main" val="2218481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5786-E190-486C-AE85-9729F5F031B5}"/>
              </a:ext>
            </a:extLst>
          </p:cNvPr>
          <p:cNvSpPr>
            <a:spLocks noGrp="1"/>
          </p:cNvSpPr>
          <p:nvPr>
            <p:ph type="title"/>
          </p:nvPr>
        </p:nvSpPr>
        <p:spPr>
          <a:xfrm>
            <a:off x="838200" y="189636"/>
            <a:ext cx="10515600" cy="1325563"/>
          </a:xfrm>
        </p:spPr>
        <p:txBody>
          <a:bodyPr>
            <a:normAutofit/>
          </a:bodyPr>
          <a:lstStyle/>
          <a:p>
            <a:r>
              <a:rPr lang="en-US" dirty="0"/>
              <a:t>Budget</a:t>
            </a:r>
          </a:p>
        </p:txBody>
      </p:sp>
      <p:sp>
        <p:nvSpPr>
          <p:cNvPr id="3" name="Text Placeholder 2">
            <a:extLst>
              <a:ext uri="{FF2B5EF4-FFF2-40B4-BE49-F238E27FC236}">
                <a16:creationId xmlns:a16="http://schemas.microsoft.com/office/drawing/2014/main" id="{DD581B00-20EF-48F8-9689-D4517834A477}"/>
              </a:ext>
            </a:extLst>
          </p:cNvPr>
          <p:cNvSpPr>
            <a:spLocks noGrp="1"/>
          </p:cNvSpPr>
          <p:nvPr>
            <p:ph idx="1"/>
          </p:nvPr>
        </p:nvSpPr>
        <p:spPr>
          <a:xfrm>
            <a:off x="838200" y="1265386"/>
            <a:ext cx="10515600" cy="4837690"/>
          </a:xfrm>
        </p:spPr>
        <p:txBody>
          <a:bodyPr>
            <a:noAutofit/>
          </a:bodyPr>
          <a:lstStyle/>
          <a:p>
            <a:pPr marL="342900" indent="-342900">
              <a:buFont typeface="Arial" panose="020B0604020202020204" pitchFamily="34" charset="0"/>
              <a:buChar char="•"/>
            </a:pPr>
            <a:r>
              <a:rPr lang="en-US" sz="1900" dirty="0">
                <a:solidFill>
                  <a:schemeClr val="tx1"/>
                </a:solidFill>
              </a:rPr>
              <a:t>Eligible providers will determine a budget for providing services in the Workforce Development Area(s) requested and the ODCTE will evaluate these budgets. </a:t>
            </a:r>
          </a:p>
          <a:p>
            <a:pPr marL="342900" indent="-342900">
              <a:buFont typeface="Arial" panose="020B0604020202020204" pitchFamily="34" charset="0"/>
              <a:buChar char="•"/>
            </a:pPr>
            <a:r>
              <a:rPr lang="en-US" sz="1900" dirty="0">
                <a:solidFill>
                  <a:schemeClr val="tx1"/>
                </a:solidFill>
              </a:rPr>
              <a:t>Budgets should reflect counties which eligible providers plan to serve. </a:t>
            </a:r>
          </a:p>
          <a:p>
            <a:pPr marL="342900" indent="-342900">
              <a:buFont typeface="Arial" panose="020B0604020202020204" pitchFamily="34" charset="0"/>
              <a:buChar char="•"/>
            </a:pPr>
            <a:r>
              <a:rPr lang="en-US" sz="1900" dirty="0">
                <a:solidFill>
                  <a:schemeClr val="tx1"/>
                </a:solidFill>
              </a:rPr>
              <a:t>The ODCTE requires a local match of dollars and/or in-kind donation of 25 percent of state funds received. This match may be direct or in-kind. All match items must meet the same guidelines for allowability and allocability as the federal funds. </a:t>
            </a:r>
          </a:p>
          <a:p>
            <a:pPr marL="342900" indent="-342900">
              <a:buFont typeface="Arial" panose="020B0604020202020204" pitchFamily="34" charset="0"/>
              <a:buChar char="•"/>
            </a:pPr>
            <a:r>
              <a:rPr lang="en-US" sz="1900" dirty="0">
                <a:solidFill>
                  <a:schemeClr val="tx1"/>
                </a:solidFill>
              </a:rPr>
              <a:t>Negotiations will occur when more than one eligible provider is determined for a specific county. </a:t>
            </a:r>
          </a:p>
          <a:p>
            <a:pPr marL="342900" indent="-342900">
              <a:buFont typeface="Arial" panose="020B0604020202020204" pitchFamily="34" charset="0"/>
              <a:buChar char="•"/>
            </a:pPr>
            <a:r>
              <a:rPr lang="en-US" sz="1900" dirty="0">
                <a:solidFill>
                  <a:schemeClr val="tx1"/>
                </a:solidFill>
              </a:rPr>
              <a:t>Awards may be based on multiple factors including reasonableness of the budget relative to the service area, quality of the eligible provider application, past performance including Measurable Skill Gain attainment relative to the state performance target, expected number of individuals to be served, workforce development area board recommendations, previous year allocation, past expenditures, and results from the pre-award risk assessment. </a:t>
            </a:r>
          </a:p>
        </p:txBody>
      </p:sp>
    </p:spTree>
    <p:extLst>
      <p:ext uri="{BB962C8B-B14F-4D97-AF65-F5344CB8AC3E}">
        <p14:creationId xmlns:p14="http://schemas.microsoft.com/office/powerpoint/2010/main" val="2274720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108"/>
            <a:ext cx="10515600" cy="1325563"/>
          </a:xfrm>
        </p:spPr>
        <p:txBody>
          <a:bodyPr/>
          <a:lstStyle/>
          <a:p>
            <a:r>
              <a:rPr lang="en-US" dirty="0"/>
              <a:t>Budget (Continued)</a:t>
            </a:r>
          </a:p>
        </p:txBody>
      </p:sp>
      <p:sp>
        <p:nvSpPr>
          <p:cNvPr id="3" name="TextBox 2"/>
          <p:cNvSpPr txBox="1"/>
          <p:nvPr/>
        </p:nvSpPr>
        <p:spPr>
          <a:xfrm>
            <a:off x="721822" y="1210402"/>
            <a:ext cx="10223269" cy="4154471"/>
          </a:xfrm>
          <a:prstGeom prst="rect">
            <a:avLst/>
          </a:prstGeom>
          <a:noFill/>
        </p:spPr>
        <p:txBody>
          <a:bodyPr wrap="square" rtlCol="0">
            <a:spAutoFit/>
          </a:bodyPr>
          <a:lstStyle/>
          <a:p>
            <a:pPr marL="342900" indent="-342900">
              <a:lnSpc>
                <a:spcPct val="90000"/>
              </a:lnSpc>
              <a:spcBef>
                <a:spcPts val="1000"/>
              </a:spcBef>
              <a:buClr>
                <a:srgbClr val="0066A8"/>
              </a:buClr>
              <a:buFont typeface="Arial" panose="020B0604020202020204" pitchFamily="34" charset="0"/>
              <a:buChar char="•"/>
            </a:pPr>
            <a:r>
              <a:rPr lang="en-US" sz="1900" dirty="0"/>
              <a:t>The amount received by eligible recipients will be held steady for not more than two years.</a:t>
            </a:r>
          </a:p>
          <a:p>
            <a:pPr marL="342900" indent="-342900">
              <a:lnSpc>
                <a:spcPct val="90000"/>
              </a:lnSpc>
              <a:spcBef>
                <a:spcPts val="1000"/>
              </a:spcBef>
              <a:buClr>
                <a:srgbClr val="0066A8"/>
              </a:buClr>
              <a:buFont typeface="Arial" panose="020B0604020202020204" pitchFamily="34" charset="0"/>
              <a:buChar char="•"/>
            </a:pPr>
            <a:r>
              <a:rPr lang="en-US" sz="1900" dirty="0"/>
              <a:t>After the two-year period, allocation amounts for each service provider will be determined using a formula that accounts for the eligible individuals in an ABE service area, performance of the service provider, and provider need. </a:t>
            </a:r>
          </a:p>
          <a:p>
            <a:pPr marL="342900" indent="-342900">
              <a:lnSpc>
                <a:spcPct val="90000"/>
              </a:lnSpc>
              <a:spcBef>
                <a:spcPts val="1000"/>
              </a:spcBef>
              <a:buClr>
                <a:srgbClr val="0066A8"/>
              </a:buClr>
              <a:buFont typeface="Arial" panose="020B0604020202020204" pitchFamily="34" charset="0"/>
              <a:buChar char="•"/>
            </a:pPr>
            <a:r>
              <a:rPr lang="en-US" sz="1900" dirty="0"/>
              <a:t>Service providers not meeting negotiated performance levels may see a reduction in their allocation for the following year(s). Those service providers meeting or exceeding their performance levels may be eligible for an increase in their allocation in their funding for the following year(s) from the pool of funds not allocated to those providers not meeting performance levels. </a:t>
            </a:r>
          </a:p>
          <a:p>
            <a:pPr marL="342900" indent="-342900">
              <a:lnSpc>
                <a:spcPct val="90000"/>
              </a:lnSpc>
              <a:spcBef>
                <a:spcPts val="1000"/>
              </a:spcBef>
              <a:buClr>
                <a:srgbClr val="0066A8"/>
              </a:buClr>
              <a:buFont typeface="Arial" panose="020B0604020202020204" pitchFamily="34" charset="0"/>
              <a:buChar char="•"/>
            </a:pPr>
            <a:r>
              <a:rPr lang="en-US" sz="1900" dirty="0"/>
              <a:t>Performance funding will be based on the average of two years of performance data. </a:t>
            </a:r>
          </a:p>
          <a:p>
            <a:pPr marL="342900" indent="-342900">
              <a:lnSpc>
                <a:spcPct val="90000"/>
              </a:lnSpc>
              <a:spcBef>
                <a:spcPts val="1000"/>
              </a:spcBef>
              <a:buClr>
                <a:srgbClr val="0066A8"/>
              </a:buClr>
              <a:buFont typeface="Arial" panose="020B0604020202020204" pitchFamily="34" charset="0"/>
              <a:buChar char="•"/>
            </a:pPr>
            <a:r>
              <a:rPr lang="en-US" sz="1900" dirty="0"/>
              <a:t>The ODCTE may limit the carryover of an ABE service provider. </a:t>
            </a:r>
          </a:p>
          <a:p>
            <a:pPr marL="342900" indent="-342900">
              <a:lnSpc>
                <a:spcPct val="90000"/>
              </a:lnSpc>
              <a:spcBef>
                <a:spcPts val="1000"/>
              </a:spcBef>
              <a:buClr>
                <a:srgbClr val="0066A8"/>
              </a:buClr>
              <a:buFont typeface="Arial" panose="020B0604020202020204" pitchFamily="34" charset="0"/>
              <a:buChar char="•"/>
            </a:pPr>
            <a:r>
              <a:rPr lang="en-US" sz="1900" dirty="0"/>
              <a:t>The carryover limit may not exceed 25% of their projected allocation for the upcoming year. The overage will then be redistributed to other service providers.</a:t>
            </a:r>
          </a:p>
        </p:txBody>
      </p:sp>
    </p:spTree>
    <p:extLst>
      <p:ext uri="{BB962C8B-B14F-4D97-AF65-F5344CB8AC3E}">
        <p14:creationId xmlns:p14="http://schemas.microsoft.com/office/powerpoint/2010/main" val="2377723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1CC5-6B8A-4090-9774-7A76CDD79275}"/>
              </a:ext>
            </a:extLst>
          </p:cNvPr>
          <p:cNvSpPr>
            <a:spLocks noGrp="1"/>
          </p:cNvSpPr>
          <p:nvPr>
            <p:ph type="title"/>
          </p:nvPr>
        </p:nvSpPr>
        <p:spPr/>
        <p:txBody>
          <a:bodyPr/>
          <a:lstStyle/>
          <a:p>
            <a:r>
              <a:rPr lang="en-US" dirty="0"/>
              <a:t>AEFLA Funds Request</a:t>
            </a:r>
          </a:p>
        </p:txBody>
      </p:sp>
      <p:sp>
        <p:nvSpPr>
          <p:cNvPr id="5" name="Content Placeholder 4">
            <a:extLst>
              <a:ext uri="{FF2B5EF4-FFF2-40B4-BE49-F238E27FC236}">
                <a16:creationId xmlns:a16="http://schemas.microsoft.com/office/drawing/2014/main" id="{5EB67C0F-4C3C-4F3C-B29D-9FCC81D6B611}"/>
              </a:ext>
            </a:extLst>
          </p:cNvPr>
          <p:cNvSpPr>
            <a:spLocks noGrp="1"/>
          </p:cNvSpPr>
          <p:nvPr>
            <p:ph sz="half" idx="1"/>
          </p:nvPr>
        </p:nvSpPr>
        <p:spPr>
          <a:xfrm>
            <a:off x="736560" y="1432453"/>
            <a:ext cx="5283241" cy="4351338"/>
          </a:xfrm>
        </p:spPr>
        <p:txBody>
          <a:bodyPr/>
          <a:lstStyle/>
          <a:p>
            <a:pPr>
              <a:buFont typeface="Arial" panose="020B0604020202020204" pitchFamily="34" charset="0"/>
              <a:buChar char="•"/>
            </a:pPr>
            <a:r>
              <a:rPr lang="en-US" dirty="0"/>
              <a:t>Applicants will be required to submit the AEFLA Funds Request Proposed Budget worksheet.</a:t>
            </a:r>
          </a:p>
          <a:p>
            <a:pPr>
              <a:buFont typeface="Arial" panose="020B0604020202020204" pitchFamily="34" charset="0"/>
              <a:buChar char="•"/>
            </a:pPr>
            <a:r>
              <a:rPr lang="en-US" dirty="0"/>
              <a:t>As line-item amounts are added, they will automatically total at the bottom and top of the page. </a:t>
            </a:r>
          </a:p>
          <a:p>
            <a:pPr>
              <a:buFont typeface="Arial" panose="020B0604020202020204" pitchFamily="34" charset="0"/>
              <a:buChar char="•"/>
            </a:pPr>
            <a:r>
              <a:rPr lang="en-US" dirty="0"/>
              <a:t>For each requested line item, a short description is required.</a:t>
            </a:r>
          </a:p>
        </p:txBody>
      </p:sp>
      <p:pic>
        <p:nvPicPr>
          <p:cNvPr id="4" name="Picture 3">
            <a:extLst>
              <a:ext uri="{FF2B5EF4-FFF2-40B4-BE49-F238E27FC236}">
                <a16:creationId xmlns:a16="http://schemas.microsoft.com/office/drawing/2014/main" id="{F3B75912-A6DF-4739-A566-DC3E30C46D70}"/>
              </a:ext>
            </a:extLst>
          </p:cNvPr>
          <p:cNvPicPr>
            <a:picLocks noChangeAspect="1"/>
          </p:cNvPicPr>
          <p:nvPr/>
        </p:nvPicPr>
        <p:blipFill>
          <a:blip r:embed="rId2"/>
          <a:stretch>
            <a:fillRect/>
          </a:stretch>
        </p:blipFill>
        <p:spPr>
          <a:xfrm>
            <a:off x="6172200" y="1337996"/>
            <a:ext cx="5912460" cy="4187559"/>
          </a:xfrm>
          <a:prstGeom prst="rect">
            <a:avLst/>
          </a:prstGeom>
        </p:spPr>
      </p:pic>
    </p:spTree>
    <p:extLst>
      <p:ext uri="{BB962C8B-B14F-4D97-AF65-F5344CB8AC3E}">
        <p14:creationId xmlns:p14="http://schemas.microsoft.com/office/powerpoint/2010/main" val="227795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Narrative</a:t>
            </a:r>
          </a:p>
        </p:txBody>
      </p:sp>
      <p:sp>
        <p:nvSpPr>
          <p:cNvPr id="3" name="TextBox 2"/>
          <p:cNvSpPr txBox="1"/>
          <p:nvPr/>
        </p:nvSpPr>
        <p:spPr>
          <a:xfrm>
            <a:off x="925945" y="1478251"/>
            <a:ext cx="532245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75000"/>
                    <a:lumOff val="25000"/>
                  </a:schemeClr>
                </a:solidFill>
              </a:rPr>
              <a:t>Using the space provided on the RFP application, applicants will be asked to provide a detailed description for each line item of how awarded funds will be spent consistent with the grant requirements. </a:t>
            </a:r>
          </a:p>
          <a:p>
            <a:pPr marL="285750" indent="-285750">
              <a:buFont typeface="Arial" panose="020B0604020202020204" pitchFamily="34" charset="0"/>
              <a:buChar char="•"/>
            </a:pPr>
            <a:r>
              <a:rPr lang="en-US" sz="2400" dirty="0">
                <a:solidFill>
                  <a:schemeClr val="tx1">
                    <a:lumMod val="75000"/>
                    <a:lumOff val="25000"/>
                  </a:schemeClr>
                </a:solidFill>
              </a:rPr>
              <a:t>Include items such as positions that will be funded by salaries and benefits and specific supplies and the purpose for which they are purchased. </a:t>
            </a:r>
          </a:p>
        </p:txBody>
      </p:sp>
      <p:pic>
        <p:nvPicPr>
          <p:cNvPr id="7" name="Picture 6">
            <a:extLst>
              <a:ext uri="{FF2B5EF4-FFF2-40B4-BE49-F238E27FC236}">
                <a16:creationId xmlns:a16="http://schemas.microsoft.com/office/drawing/2014/main" id="{22142D6D-CF86-4965-8E59-FEC59E2C9454}"/>
              </a:ext>
            </a:extLst>
          </p:cNvPr>
          <p:cNvPicPr>
            <a:picLocks noChangeAspect="1"/>
          </p:cNvPicPr>
          <p:nvPr/>
        </p:nvPicPr>
        <p:blipFill>
          <a:blip r:embed="rId2"/>
          <a:stretch>
            <a:fillRect/>
          </a:stretch>
        </p:blipFill>
        <p:spPr>
          <a:xfrm>
            <a:off x="6253959" y="1933575"/>
            <a:ext cx="5938041" cy="2499485"/>
          </a:xfrm>
          <a:prstGeom prst="rect">
            <a:avLst/>
          </a:prstGeom>
        </p:spPr>
      </p:pic>
    </p:spTree>
    <p:extLst>
      <p:ext uri="{BB962C8B-B14F-4D97-AF65-F5344CB8AC3E}">
        <p14:creationId xmlns:p14="http://schemas.microsoft.com/office/powerpoint/2010/main" val="1647733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Considerations</a:t>
            </a:r>
          </a:p>
        </p:txBody>
      </p:sp>
      <p:sp>
        <p:nvSpPr>
          <p:cNvPr id="9" name="Content Placeholder 8">
            <a:extLst>
              <a:ext uri="{FF2B5EF4-FFF2-40B4-BE49-F238E27FC236}">
                <a16:creationId xmlns:a16="http://schemas.microsoft.com/office/drawing/2014/main" id="{8AE3C398-D5B9-47EE-9477-3C1A43FF404A}"/>
              </a:ext>
            </a:extLst>
          </p:cNvPr>
          <p:cNvSpPr>
            <a:spLocks noGrp="1"/>
          </p:cNvSpPr>
          <p:nvPr>
            <p:ph idx="1"/>
          </p:nvPr>
        </p:nvSpPr>
        <p:spPr>
          <a:xfrm>
            <a:off x="838200" y="1620351"/>
            <a:ext cx="10515600" cy="4351338"/>
          </a:xfrm>
        </p:spPr>
        <p:txBody>
          <a:bodyPr/>
          <a:lstStyle/>
          <a:p>
            <a:pPr marL="0" indent="0">
              <a:buNone/>
            </a:pPr>
            <a:r>
              <a:rPr lang="en-US" dirty="0"/>
              <a:t>Ask yourself:</a:t>
            </a:r>
          </a:p>
          <a:p>
            <a:pPr>
              <a:buFont typeface="Arial" panose="020B0604020202020204" pitchFamily="34" charset="0"/>
              <a:buChar char="•"/>
            </a:pPr>
            <a:r>
              <a:rPr lang="en-US" dirty="0"/>
              <a:t>Is it </a:t>
            </a:r>
            <a:r>
              <a:rPr lang="en-US" b="1" dirty="0"/>
              <a:t>Allowable</a:t>
            </a:r>
            <a:r>
              <a:rPr lang="en-US" dirty="0"/>
              <a:t>?</a:t>
            </a:r>
          </a:p>
          <a:p>
            <a:pPr>
              <a:buFont typeface="Arial" panose="020B0604020202020204" pitchFamily="34" charset="0"/>
              <a:buChar char="•"/>
            </a:pPr>
            <a:r>
              <a:rPr lang="en-US" dirty="0"/>
              <a:t>Is it </a:t>
            </a:r>
            <a:r>
              <a:rPr lang="en-US" b="1" dirty="0"/>
              <a:t>Allocable</a:t>
            </a:r>
            <a:r>
              <a:rPr lang="en-US" dirty="0"/>
              <a:t>?</a:t>
            </a:r>
          </a:p>
          <a:p>
            <a:pPr>
              <a:buFont typeface="Arial" panose="020B0604020202020204" pitchFamily="34" charset="0"/>
              <a:buChar char="•"/>
            </a:pPr>
            <a:r>
              <a:rPr lang="en-US" dirty="0"/>
              <a:t>Is it </a:t>
            </a:r>
            <a:r>
              <a:rPr lang="en-US" b="1" dirty="0"/>
              <a:t>Reasonable</a:t>
            </a:r>
            <a:r>
              <a:rPr lang="en-US" dirty="0"/>
              <a:t>?</a:t>
            </a:r>
          </a:p>
          <a:p>
            <a:pPr>
              <a:buFont typeface="Arial" panose="020B0604020202020204" pitchFamily="34" charset="0"/>
              <a:buChar char="•"/>
            </a:pPr>
            <a:r>
              <a:rPr lang="en-US" dirty="0"/>
              <a:t>Is it </a:t>
            </a:r>
            <a:r>
              <a:rPr lang="en-US" b="1" dirty="0"/>
              <a:t>Necessary</a:t>
            </a:r>
            <a:r>
              <a:rPr lang="en-US" dirty="0"/>
              <a:t>?</a:t>
            </a:r>
          </a:p>
          <a:p>
            <a:endParaRPr lang="en-US" dirty="0"/>
          </a:p>
          <a:p>
            <a:endParaRPr lang="en-US" dirty="0"/>
          </a:p>
        </p:txBody>
      </p:sp>
    </p:spTree>
    <p:extLst>
      <p:ext uri="{BB962C8B-B14F-4D97-AF65-F5344CB8AC3E}">
        <p14:creationId xmlns:p14="http://schemas.microsoft.com/office/powerpoint/2010/main" val="65613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00CF-DE01-4757-9578-EE0049A6C1ED}"/>
              </a:ext>
            </a:extLst>
          </p:cNvPr>
          <p:cNvSpPr>
            <a:spLocks noGrp="1"/>
          </p:cNvSpPr>
          <p:nvPr>
            <p:ph type="title"/>
          </p:nvPr>
        </p:nvSpPr>
        <p:spPr/>
        <p:txBody>
          <a:bodyPr/>
          <a:lstStyle/>
          <a:p>
            <a:pPr algn="ctr"/>
            <a:r>
              <a:rPr lang="en-US" dirty="0"/>
              <a:t>Request for Proposal (RFP)</a:t>
            </a:r>
            <a:br>
              <a:rPr lang="en-US" dirty="0"/>
            </a:br>
            <a:r>
              <a:rPr lang="en-US" dirty="0"/>
              <a:t>General Information</a:t>
            </a:r>
          </a:p>
        </p:txBody>
      </p:sp>
    </p:spTree>
    <p:extLst>
      <p:ext uri="{BB962C8B-B14F-4D97-AF65-F5344CB8AC3E}">
        <p14:creationId xmlns:p14="http://schemas.microsoft.com/office/powerpoint/2010/main" val="21288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F1A7-7394-42B2-86EB-AC8E6EA3673D}"/>
              </a:ext>
            </a:extLst>
          </p:cNvPr>
          <p:cNvSpPr>
            <a:spLocks noGrp="1"/>
          </p:cNvSpPr>
          <p:nvPr>
            <p:ph type="title"/>
          </p:nvPr>
        </p:nvSpPr>
        <p:spPr/>
        <p:txBody>
          <a:bodyPr/>
          <a:lstStyle/>
          <a:p>
            <a:pPr algn="ctr"/>
            <a:r>
              <a:rPr lang="en-US" dirty="0"/>
              <a:t>Application Submission</a:t>
            </a:r>
          </a:p>
        </p:txBody>
      </p:sp>
      <p:sp>
        <p:nvSpPr>
          <p:cNvPr id="4" name="Text Placeholder 3">
            <a:extLst>
              <a:ext uri="{FF2B5EF4-FFF2-40B4-BE49-F238E27FC236}">
                <a16:creationId xmlns:a16="http://schemas.microsoft.com/office/drawing/2014/main" id="{66F91B56-4C96-4280-AA89-D40085BE1C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88649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Proposal Checklist</a:t>
            </a:r>
          </a:p>
        </p:txBody>
      </p:sp>
      <p:sp>
        <p:nvSpPr>
          <p:cNvPr id="5" name="Content Placeholder 4"/>
          <p:cNvSpPr>
            <a:spLocks noGrp="1"/>
          </p:cNvSpPr>
          <p:nvPr>
            <p:ph idx="1"/>
          </p:nvPr>
        </p:nvSpPr>
        <p:spPr>
          <a:xfrm>
            <a:off x="838199" y="1467853"/>
            <a:ext cx="10772163" cy="4709110"/>
          </a:xfrm>
        </p:spPr>
        <p:txBody>
          <a:bodyPr>
            <a:normAutofit/>
          </a:bodyPr>
          <a:lstStyle/>
          <a:p>
            <a:pPr>
              <a:buFont typeface="Wingdings" panose="05000000000000000000" pitchFamily="2" charset="2"/>
              <a:buChar char="q"/>
            </a:pPr>
            <a:r>
              <a:rPr lang="en-US" dirty="0"/>
              <a:t>Provide information to be considered an eligible provider with demonstrated effectiveness, including at least two years of performance data. </a:t>
            </a:r>
          </a:p>
          <a:p>
            <a:pPr>
              <a:buFont typeface="Wingdings" panose="05000000000000000000" pitchFamily="2" charset="2"/>
              <a:buChar char="q"/>
            </a:pPr>
            <a:r>
              <a:rPr lang="en-US" dirty="0"/>
              <a:t>Complete and submit all applicable pages of the application in numerical order. </a:t>
            </a:r>
          </a:p>
          <a:p>
            <a:pPr>
              <a:buFont typeface="Wingdings" panose="05000000000000000000" pitchFamily="2" charset="2"/>
              <a:buChar char="q"/>
            </a:pPr>
            <a:r>
              <a:rPr lang="en-US" dirty="0"/>
              <a:t>Sign RFP application. Certified digital signatures will be accepted. </a:t>
            </a:r>
          </a:p>
          <a:p>
            <a:pPr>
              <a:buFont typeface="Wingdings" panose="05000000000000000000" pitchFamily="2" charset="2"/>
              <a:buChar char="q"/>
            </a:pPr>
            <a:r>
              <a:rPr lang="en-US" sz="2800" dirty="0"/>
              <a:t>All RFP applications MUST be emailed to </a:t>
            </a:r>
            <a:r>
              <a:rPr lang="en-US" sz="2800" dirty="0">
                <a:hlinkClick r:id="rId2"/>
              </a:rPr>
              <a:t>abe@careertech.ok.gov</a:t>
            </a:r>
            <a:r>
              <a:rPr lang="en-US" sz="2800" dirty="0"/>
              <a:t> by_____________</a:t>
            </a: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164412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6565-2AED-4354-8653-B6E7852DD65A}"/>
              </a:ext>
            </a:extLst>
          </p:cNvPr>
          <p:cNvSpPr>
            <a:spLocks noGrp="1"/>
          </p:cNvSpPr>
          <p:nvPr>
            <p:ph type="title"/>
          </p:nvPr>
        </p:nvSpPr>
        <p:spPr/>
        <p:txBody>
          <a:bodyPr/>
          <a:lstStyle/>
          <a:p>
            <a:pPr algn="ctr"/>
            <a:r>
              <a:rPr lang="en-US" dirty="0"/>
              <a:t>Application Considerations</a:t>
            </a:r>
          </a:p>
        </p:txBody>
      </p:sp>
    </p:spTree>
    <p:extLst>
      <p:ext uri="{BB962C8B-B14F-4D97-AF65-F5344CB8AC3E}">
        <p14:creationId xmlns:p14="http://schemas.microsoft.com/office/powerpoint/2010/main" val="340129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Considerations</a:t>
            </a:r>
          </a:p>
        </p:txBody>
      </p:sp>
      <p:sp>
        <p:nvSpPr>
          <p:cNvPr id="3" name="Content Placeholder 2"/>
          <p:cNvSpPr>
            <a:spLocks noGrp="1"/>
          </p:cNvSpPr>
          <p:nvPr>
            <p:ph idx="1"/>
          </p:nvPr>
        </p:nvSpPr>
        <p:spPr/>
        <p:txBody>
          <a:bodyPr/>
          <a:lstStyle/>
          <a:p>
            <a:pPr marL="0" indent="0">
              <a:buNone/>
            </a:pPr>
            <a:r>
              <a:rPr lang="en-US" dirty="0"/>
              <a:t>ODCTE is seeking applications that can demonstrate collaboration and innovation by rethinking adult education and literacy skills in Oklahoma.  Responses will score well that can demonstrate how:</a:t>
            </a:r>
          </a:p>
          <a:p>
            <a:pPr lvl="1"/>
            <a:r>
              <a:rPr lang="en-US" dirty="0"/>
              <a:t>Adults learn anytime, anywhere, at their own pace, and can earn credentials faster.</a:t>
            </a:r>
          </a:p>
          <a:p>
            <a:pPr lvl="1"/>
            <a:r>
              <a:rPr lang="en-US" dirty="0"/>
              <a:t>IELCE Applicants: Integrated education and training programs are the rule, NOT the exception.</a:t>
            </a:r>
          </a:p>
          <a:p>
            <a:pPr lvl="1"/>
            <a:r>
              <a:rPr lang="en-US" dirty="0"/>
              <a:t>Opportunities for English language learners is not too limiting and prepares them for successful careers. </a:t>
            </a:r>
          </a:p>
        </p:txBody>
      </p:sp>
    </p:spTree>
    <p:extLst>
      <p:ext uri="{BB962C8B-B14F-4D97-AF65-F5344CB8AC3E}">
        <p14:creationId xmlns:p14="http://schemas.microsoft.com/office/powerpoint/2010/main" val="475548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endParaRPr lang="en-US" dirty="0"/>
          </a:p>
        </p:txBody>
      </p:sp>
      <p:sp>
        <p:nvSpPr>
          <p:cNvPr id="3" name="Content Placeholder 2"/>
          <p:cNvSpPr>
            <a:spLocks noGrp="1"/>
          </p:cNvSpPr>
          <p:nvPr>
            <p:ph idx="1"/>
          </p:nvPr>
        </p:nvSpPr>
        <p:spPr>
          <a:xfrm>
            <a:off x="838200" y="1027906"/>
            <a:ext cx="10515600" cy="4351338"/>
          </a:xfrm>
        </p:spPr>
        <p:txBody>
          <a:bodyPr>
            <a:normAutofit fontScale="85000" lnSpcReduction="20000"/>
          </a:bodyPr>
          <a:lstStyle/>
          <a:p>
            <a:pPr>
              <a:buFont typeface="Arial" panose="020B0604020202020204" pitchFamily="34" charset="0"/>
              <a:buChar char="•"/>
            </a:pPr>
            <a:r>
              <a:rPr lang="en-US" sz="2800" dirty="0"/>
              <a:t>All correspondence related to the grant competition </a:t>
            </a:r>
            <a:r>
              <a:rPr lang="en-US" sz="2800" b="1" dirty="0"/>
              <a:t>MUST</a:t>
            </a:r>
            <a:r>
              <a:rPr lang="en-US" sz="2800" dirty="0"/>
              <a:t> be emailed to </a:t>
            </a:r>
            <a:r>
              <a:rPr lang="en-US" sz="2800" dirty="0">
                <a:hlinkClick r:id="rId2"/>
              </a:rPr>
              <a:t>abe@careertech.ok.gov</a:t>
            </a:r>
            <a:r>
              <a:rPr lang="en-US" sz="2800" dirty="0"/>
              <a:t>. </a:t>
            </a:r>
          </a:p>
          <a:p>
            <a:pPr>
              <a:buFont typeface="Arial" panose="020B0604020202020204" pitchFamily="34" charset="0"/>
              <a:buChar char="•"/>
            </a:pPr>
            <a:r>
              <a:rPr lang="en-US" dirty="0"/>
              <a:t>The recorded presentation will be posted to the </a:t>
            </a:r>
            <a:r>
              <a:rPr lang="en-US" dirty="0">
                <a:hlinkClick r:id="rId3"/>
              </a:rPr>
              <a:t>ODCTE ABE Grant Competitions webpage</a:t>
            </a:r>
            <a:r>
              <a:rPr lang="en-US" dirty="0"/>
              <a:t> shortly after conference.</a:t>
            </a:r>
          </a:p>
          <a:p>
            <a:pPr>
              <a:buFont typeface="Arial" panose="020B0604020202020204" pitchFamily="34" charset="0"/>
              <a:buChar char="•"/>
            </a:pPr>
            <a:r>
              <a:rPr lang="en-US" dirty="0"/>
              <a:t>All questions submitted to the chat box will be addressed in the Q&amp;A document on the webpage </a:t>
            </a:r>
            <a:r>
              <a:rPr lang="en-US"/>
              <a:t>by ________.</a:t>
            </a:r>
            <a:endParaRPr lang="en-US" dirty="0"/>
          </a:p>
          <a:p>
            <a:pPr>
              <a:buFont typeface="Arial" panose="020B0604020202020204" pitchFamily="34" charset="0"/>
              <a:buChar char="•"/>
            </a:pPr>
            <a:r>
              <a:rPr lang="en-US" dirty="0"/>
              <a:t>All future grant information will be posted via the webpage.</a:t>
            </a:r>
          </a:p>
          <a:p>
            <a:pPr>
              <a:buFont typeface="Arial" panose="020B0604020202020204" pitchFamily="34" charset="0"/>
              <a:buChar char="•"/>
            </a:pPr>
            <a:endParaRPr lang="en-US" dirty="0"/>
          </a:p>
          <a:p>
            <a:pPr marL="0" indent="0">
              <a:buNone/>
            </a:pPr>
            <a:endParaRPr lang="en-US" dirty="0"/>
          </a:p>
          <a:p>
            <a:pPr marL="0" indent="0" algn="ctr">
              <a:buNone/>
            </a:pPr>
            <a:r>
              <a:rPr lang="en-US" dirty="0"/>
              <a:t>Letha </a:t>
            </a:r>
            <a:r>
              <a:rPr lang="en-US" dirty="0" err="1"/>
              <a:t>Bauter</a:t>
            </a:r>
            <a:r>
              <a:rPr lang="en-US" dirty="0"/>
              <a:t>, ODCTE Federal Programs Manager</a:t>
            </a:r>
          </a:p>
          <a:p>
            <a:pPr marL="0" indent="0" algn="ctr">
              <a:buNone/>
            </a:pPr>
            <a:r>
              <a:rPr lang="en-US" dirty="0">
                <a:hlinkClick r:id="rId4"/>
              </a:rPr>
              <a:t>Letha.bauter@careertech.ok.gov</a:t>
            </a:r>
            <a:endParaRPr lang="en-US" dirty="0"/>
          </a:p>
          <a:p>
            <a:pPr marL="0" indent="0" algn="ctr">
              <a:buNone/>
            </a:pPr>
            <a:r>
              <a:rPr lang="en-US" dirty="0"/>
              <a:t>(405)743-5569</a:t>
            </a:r>
          </a:p>
          <a:p>
            <a:pPr>
              <a:buFont typeface="Arial" panose="020B0604020202020204" pitchFamily="34" charset="0"/>
              <a:buChar char="•"/>
            </a:pPr>
            <a:endParaRPr lang="en-US" sz="2800" dirty="0"/>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84944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77" y="247679"/>
            <a:ext cx="10515600" cy="1325563"/>
          </a:xfrm>
        </p:spPr>
        <p:txBody>
          <a:bodyPr/>
          <a:lstStyle/>
          <a:p>
            <a:r>
              <a:rPr lang="en-US" dirty="0"/>
              <a:t>Request for Proposal (RFP) Information</a:t>
            </a:r>
          </a:p>
        </p:txBody>
      </p:sp>
      <p:sp>
        <p:nvSpPr>
          <p:cNvPr id="3" name="Content Placeholder 2"/>
          <p:cNvSpPr>
            <a:spLocks noGrp="1"/>
          </p:cNvSpPr>
          <p:nvPr>
            <p:ph idx="1"/>
          </p:nvPr>
        </p:nvSpPr>
        <p:spPr>
          <a:xfrm>
            <a:off x="838200" y="1409600"/>
            <a:ext cx="10515600" cy="4351338"/>
          </a:xfrm>
        </p:spPr>
        <p:txBody>
          <a:bodyPr>
            <a:normAutofit/>
          </a:bodyPr>
          <a:lstStyle/>
          <a:p>
            <a:pPr>
              <a:buFont typeface="Arial" panose="020B0604020202020204" pitchFamily="34" charset="0"/>
              <a:buChar char="•"/>
            </a:pPr>
            <a:r>
              <a:rPr lang="en-US" sz="2400" dirty="0"/>
              <a:t>ODCTE will host three separate grant competitions if needed.</a:t>
            </a:r>
          </a:p>
          <a:p>
            <a:pPr>
              <a:buFont typeface="Arial" panose="020B0604020202020204" pitchFamily="34" charset="0"/>
              <a:buChar char="•"/>
            </a:pPr>
            <a:r>
              <a:rPr lang="en-US" sz="2400" dirty="0"/>
              <a:t>Instructions, scoring rubrics, and supplementary documents will be included.</a:t>
            </a:r>
          </a:p>
          <a:p>
            <a:pPr>
              <a:buFont typeface="Arial" panose="020B0604020202020204" pitchFamily="34" charset="0"/>
              <a:buChar char="•"/>
            </a:pPr>
            <a:r>
              <a:rPr lang="en-US" sz="2400" dirty="0"/>
              <a:t>Applications are fillable PDF documents. </a:t>
            </a:r>
          </a:p>
          <a:p>
            <a:pPr>
              <a:buFont typeface="Arial" panose="020B0604020202020204" pitchFamily="34" charset="0"/>
              <a:buChar char="•"/>
            </a:pPr>
            <a:r>
              <a:rPr lang="en-US" sz="2400" dirty="0"/>
              <a:t>All grant-related information, including the RFP applications, are located on the </a:t>
            </a:r>
            <a:r>
              <a:rPr lang="en-US" sz="2400" dirty="0">
                <a:hlinkClick r:id="rId2"/>
              </a:rPr>
              <a:t>ODCTE ABE Grant Competitions webpage</a:t>
            </a:r>
            <a:r>
              <a:rPr lang="en-US" sz="2400" dirty="0"/>
              <a:t>.</a:t>
            </a:r>
          </a:p>
          <a:p>
            <a:pPr>
              <a:buFont typeface="Arial" panose="020B0604020202020204" pitchFamily="34" charset="0"/>
              <a:buChar char="•"/>
            </a:pPr>
            <a:r>
              <a:rPr lang="en-US" sz="2400" dirty="0"/>
              <a:t>All correspondence related to the grant competition must be emailed to </a:t>
            </a:r>
            <a:r>
              <a:rPr lang="en-US" sz="2400" dirty="0">
                <a:hlinkClick r:id="rId3"/>
              </a:rPr>
              <a:t>abe@careertech.ok.gov</a:t>
            </a:r>
            <a:r>
              <a:rPr lang="en-US" sz="2400" dirty="0"/>
              <a:t>. </a:t>
            </a:r>
          </a:p>
        </p:txBody>
      </p:sp>
    </p:spTree>
    <p:extLst>
      <p:ext uri="{BB962C8B-B14F-4D97-AF65-F5344CB8AC3E}">
        <p14:creationId xmlns:p14="http://schemas.microsoft.com/office/powerpoint/2010/main" val="240679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44AF-3DC5-4FBA-AE2D-FF84D2811CF0}"/>
              </a:ext>
            </a:extLst>
          </p:cNvPr>
          <p:cNvSpPr>
            <a:spLocks noGrp="1"/>
          </p:cNvSpPr>
          <p:nvPr>
            <p:ph type="title"/>
          </p:nvPr>
        </p:nvSpPr>
        <p:spPr/>
        <p:txBody>
          <a:bodyPr/>
          <a:lstStyle/>
          <a:p>
            <a:r>
              <a:rPr lang="en-US" dirty="0"/>
              <a:t>Grant Award Periods</a:t>
            </a:r>
          </a:p>
        </p:txBody>
      </p:sp>
      <p:sp>
        <p:nvSpPr>
          <p:cNvPr id="3" name="Content Placeholder 2">
            <a:extLst>
              <a:ext uri="{FF2B5EF4-FFF2-40B4-BE49-F238E27FC236}">
                <a16:creationId xmlns:a16="http://schemas.microsoft.com/office/drawing/2014/main" id="{90F2F107-C876-433F-9A1D-5758C1F2FA27}"/>
              </a:ext>
            </a:extLst>
          </p:cNvPr>
          <p:cNvSpPr>
            <a:spLocks noGrp="1"/>
          </p:cNvSpPr>
          <p:nvPr>
            <p:ph idx="1"/>
          </p:nvPr>
        </p:nvSpPr>
        <p:spPr>
          <a:xfrm>
            <a:off x="838200" y="1523621"/>
            <a:ext cx="10515600" cy="4351338"/>
          </a:xfrm>
        </p:spPr>
        <p:txBody>
          <a:bodyPr/>
          <a:lstStyle/>
          <a:p>
            <a:pPr>
              <a:buFont typeface="Arial" panose="020B0604020202020204" pitchFamily="34" charset="0"/>
              <a:buChar char="•"/>
            </a:pPr>
            <a:r>
              <a:rPr lang="en-US" dirty="0"/>
              <a:t>Initial Period of Performance 2024 to 2026.</a:t>
            </a:r>
          </a:p>
          <a:p>
            <a:pPr>
              <a:buFont typeface="Arial" panose="020B0604020202020204" pitchFamily="34" charset="0"/>
              <a:buChar char="•"/>
            </a:pPr>
            <a:r>
              <a:rPr lang="en-US" dirty="0"/>
              <a:t>Annual Renewals</a:t>
            </a:r>
          </a:p>
          <a:p>
            <a:pPr lvl="1">
              <a:buFont typeface="Wingdings" panose="05000000000000000000" pitchFamily="2" charset="2"/>
              <a:buChar char="§"/>
            </a:pPr>
            <a:r>
              <a:rPr lang="en-US" dirty="0"/>
              <a:t>Renewal Period  July 1, 2024, to June 30, 2025</a:t>
            </a:r>
          </a:p>
          <a:p>
            <a:pPr lvl="1">
              <a:buFont typeface="Wingdings" panose="05000000000000000000" pitchFamily="2" charset="2"/>
              <a:buChar char="§"/>
            </a:pPr>
            <a:r>
              <a:rPr lang="en-US" dirty="0"/>
              <a:t>Renewal Period  July 1, 2025, to June 30, 2026</a:t>
            </a:r>
          </a:p>
          <a:p>
            <a:pPr marL="342900" indent="-342900">
              <a:buFont typeface="Arial" panose="020B0604020202020204" pitchFamily="34" charset="0"/>
              <a:buChar char="•"/>
            </a:pPr>
            <a:r>
              <a:rPr lang="en-US" sz="2400" dirty="0"/>
              <a:t>The amount received by eligible recipients will be held steady for not more than two years.</a:t>
            </a:r>
          </a:p>
          <a:p>
            <a:pPr marL="0" indent="0">
              <a:buNone/>
            </a:pPr>
            <a:endParaRPr lang="en-US" dirty="0"/>
          </a:p>
        </p:txBody>
      </p:sp>
    </p:spTree>
    <p:extLst>
      <p:ext uri="{BB962C8B-B14F-4D97-AF65-F5344CB8AC3E}">
        <p14:creationId xmlns:p14="http://schemas.microsoft.com/office/powerpoint/2010/main" val="365319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of Funding</a:t>
            </a:r>
          </a:p>
        </p:txBody>
      </p:sp>
      <p:sp>
        <p:nvSpPr>
          <p:cNvPr id="3" name="Content Placeholder 2"/>
          <p:cNvSpPr>
            <a:spLocks noGrp="1"/>
          </p:cNvSpPr>
          <p:nvPr>
            <p:ph idx="1"/>
          </p:nvPr>
        </p:nvSpPr>
        <p:spPr>
          <a:xfrm>
            <a:off x="838200" y="1498454"/>
            <a:ext cx="10515600" cy="4351338"/>
          </a:xfrm>
        </p:spPr>
        <p:txBody>
          <a:bodyPr/>
          <a:lstStyle/>
          <a:p>
            <a:pPr marL="0" indent="0">
              <a:buNone/>
            </a:pPr>
            <a:r>
              <a:rPr lang="en-US" dirty="0"/>
              <a:t>As required by WIOA, funding is prioritized for the following applicants: </a:t>
            </a:r>
          </a:p>
          <a:p>
            <a:pPr>
              <a:buFont typeface="Arial" panose="020B0604020202020204" pitchFamily="34" charset="0"/>
              <a:buChar char="•"/>
            </a:pPr>
            <a:r>
              <a:rPr lang="en-US" dirty="0"/>
              <a:t>Who have demonstrated effectiveness in improving the literacy of eligible individuals, especially with respect to eligible individuals who have low levels of literacy;</a:t>
            </a:r>
          </a:p>
          <a:p>
            <a:pPr>
              <a:buFont typeface="Arial" panose="020B0604020202020204" pitchFamily="34" charset="0"/>
              <a:buChar char="•"/>
            </a:pPr>
            <a:r>
              <a:rPr lang="en-US" dirty="0"/>
              <a:t>Whose services are aligned with local workforce strategies, priorities, and partners; and</a:t>
            </a:r>
          </a:p>
          <a:p>
            <a:pPr>
              <a:buFont typeface="Arial" panose="020B0604020202020204" pitchFamily="34" charset="0"/>
              <a:buChar char="•"/>
            </a:pPr>
            <a:r>
              <a:rPr lang="en-US" dirty="0"/>
              <a:t>Whose services are responsive to the needs of persons with barriers to employment.</a:t>
            </a:r>
          </a:p>
        </p:txBody>
      </p:sp>
    </p:spTree>
    <p:extLst>
      <p:ext uri="{BB962C8B-B14F-4D97-AF65-F5344CB8AC3E}">
        <p14:creationId xmlns:p14="http://schemas.microsoft.com/office/powerpoint/2010/main" val="106778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227B-5C24-400E-A225-BBA992554D14}"/>
              </a:ext>
            </a:extLst>
          </p:cNvPr>
          <p:cNvSpPr>
            <a:spLocks noGrp="1"/>
          </p:cNvSpPr>
          <p:nvPr>
            <p:ph type="title"/>
          </p:nvPr>
        </p:nvSpPr>
        <p:spPr>
          <a:xfrm>
            <a:off x="838199" y="107950"/>
            <a:ext cx="10515600" cy="1325563"/>
          </a:xfrm>
        </p:spPr>
        <p:txBody>
          <a:bodyPr/>
          <a:lstStyle/>
          <a:p>
            <a:r>
              <a:rPr lang="en-US" dirty="0"/>
              <a:t>Timeline</a:t>
            </a:r>
          </a:p>
        </p:txBody>
      </p:sp>
      <p:graphicFrame>
        <p:nvGraphicFramePr>
          <p:cNvPr id="5" name="Table 5">
            <a:extLst>
              <a:ext uri="{FF2B5EF4-FFF2-40B4-BE49-F238E27FC236}">
                <a16:creationId xmlns:a16="http://schemas.microsoft.com/office/drawing/2014/main" id="{D4F6D032-08A3-457B-B6E5-E49D15B31948}"/>
              </a:ext>
            </a:extLst>
          </p:cNvPr>
          <p:cNvGraphicFramePr>
            <a:graphicFrameLocks noGrp="1"/>
          </p:cNvGraphicFramePr>
          <p:nvPr>
            <p:ph idx="1"/>
            <p:extLst>
              <p:ext uri="{D42A27DB-BD31-4B8C-83A1-F6EECF244321}">
                <p14:modId xmlns:p14="http://schemas.microsoft.com/office/powerpoint/2010/main" val="94047837"/>
              </p:ext>
            </p:extLst>
          </p:nvPr>
        </p:nvGraphicFramePr>
        <p:xfrm>
          <a:off x="838199" y="1132573"/>
          <a:ext cx="10044114" cy="4851816"/>
        </p:xfrm>
        <a:graphic>
          <a:graphicData uri="http://schemas.openxmlformats.org/drawingml/2006/table">
            <a:tbl>
              <a:tblPr firstRow="1" bandRow="1">
                <a:tableStyleId>{5C22544A-7EE6-4342-B048-85BDC9FD1C3A}</a:tableStyleId>
              </a:tblPr>
              <a:tblGrid>
                <a:gridCol w="2169414">
                  <a:extLst>
                    <a:ext uri="{9D8B030D-6E8A-4147-A177-3AD203B41FA5}">
                      <a16:colId xmlns:a16="http://schemas.microsoft.com/office/drawing/2014/main" val="3619863639"/>
                    </a:ext>
                  </a:extLst>
                </a:gridCol>
                <a:gridCol w="7874700">
                  <a:extLst>
                    <a:ext uri="{9D8B030D-6E8A-4147-A177-3AD203B41FA5}">
                      <a16:colId xmlns:a16="http://schemas.microsoft.com/office/drawing/2014/main" val="3769331129"/>
                    </a:ext>
                  </a:extLst>
                </a:gridCol>
              </a:tblGrid>
              <a:tr h="346293">
                <a:tc>
                  <a:txBody>
                    <a:bodyPr/>
                    <a:lstStyle/>
                    <a:p>
                      <a:endParaRPr lang="en-US" dirty="0"/>
                    </a:p>
                  </a:txBody>
                  <a:tcPr>
                    <a:solidFill>
                      <a:srgbClr val="0066A8"/>
                    </a:solidFill>
                  </a:tcPr>
                </a:tc>
                <a:tc>
                  <a:txBody>
                    <a:bodyPr/>
                    <a:lstStyle/>
                    <a:p>
                      <a:endParaRPr lang="en-US" dirty="0"/>
                    </a:p>
                  </a:txBody>
                  <a:tcPr>
                    <a:solidFill>
                      <a:srgbClr val="0066A8"/>
                    </a:solidFill>
                  </a:tcPr>
                </a:tc>
                <a:extLst>
                  <a:ext uri="{0D108BD9-81ED-4DB2-BD59-A6C34878D82A}">
                    <a16:rowId xmlns:a16="http://schemas.microsoft.com/office/drawing/2014/main" val="1255382226"/>
                  </a:ext>
                </a:extLst>
              </a:tr>
              <a:tr h="538489">
                <a:tc>
                  <a:txBody>
                    <a:bodyPr/>
                    <a:lstStyle/>
                    <a:p>
                      <a:r>
                        <a:rPr lang="en-US" dirty="0"/>
                        <a:t>October 28, 2024</a:t>
                      </a:r>
                    </a:p>
                  </a:txBody>
                  <a:tcPr/>
                </a:tc>
                <a:tc>
                  <a:txBody>
                    <a:bodyPr/>
                    <a:lstStyle/>
                    <a:p>
                      <a:r>
                        <a:rPr lang="en-US" dirty="0"/>
                        <a:t>Bidder’s Conference</a:t>
                      </a:r>
                    </a:p>
                  </a:txBody>
                  <a:tcPr/>
                </a:tc>
                <a:extLst>
                  <a:ext uri="{0D108BD9-81ED-4DB2-BD59-A6C34878D82A}">
                    <a16:rowId xmlns:a16="http://schemas.microsoft.com/office/drawing/2014/main" val="3882637159"/>
                  </a:ext>
                </a:extLst>
              </a:tr>
              <a:tr h="538489">
                <a:tc>
                  <a:txBody>
                    <a:bodyPr/>
                    <a:lstStyle/>
                    <a:p>
                      <a:r>
                        <a:rPr lang="en-US" dirty="0"/>
                        <a:t>November 4, 2024</a:t>
                      </a:r>
                    </a:p>
                  </a:txBody>
                  <a:tcPr/>
                </a:tc>
                <a:tc>
                  <a:txBody>
                    <a:bodyPr/>
                    <a:lstStyle/>
                    <a:p>
                      <a:r>
                        <a:rPr lang="en-US" dirty="0"/>
                        <a:t>ODCTE begins accepting</a:t>
                      </a:r>
                      <a:r>
                        <a:rPr lang="en-US" baseline="0" dirty="0"/>
                        <a:t> proposal for funding applications.</a:t>
                      </a:r>
                      <a:endParaRPr lang="en-US" dirty="0"/>
                    </a:p>
                  </a:txBody>
                  <a:tcPr/>
                </a:tc>
                <a:extLst>
                  <a:ext uri="{0D108BD9-81ED-4DB2-BD59-A6C34878D82A}">
                    <a16:rowId xmlns:a16="http://schemas.microsoft.com/office/drawing/2014/main" val="1598057800"/>
                  </a:ext>
                </a:extLst>
              </a:tr>
              <a:tr h="548298">
                <a:tc>
                  <a:txBody>
                    <a:bodyPr/>
                    <a:lstStyle/>
                    <a:p>
                      <a:r>
                        <a:rPr lang="en-US" sz="1600" dirty="0"/>
                        <a:t>December 4, 2024</a:t>
                      </a:r>
                    </a:p>
                  </a:txBody>
                  <a:tcPr/>
                </a:tc>
                <a:tc>
                  <a:txBody>
                    <a:bodyPr/>
                    <a:lstStyle/>
                    <a:p>
                      <a:r>
                        <a:rPr lang="en-US" dirty="0"/>
                        <a:t>Grant RFP applications may be submitted to ODCTE via </a:t>
                      </a:r>
                      <a:r>
                        <a:rPr lang="en-US" dirty="0">
                          <a:hlinkClick r:id="rId2"/>
                        </a:rPr>
                        <a:t>abe@careertech.ok.gov</a:t>
                      </a:r>
                      <a:r>
                        <a:rPr lang="en-US" dirty="0"/>
                        <a:t>.</a:t>
                      </a:r>
                    </a:p>
                  </a:txBody>
                  <a:tcPr/>
                </a:tc>
                <a:extLst>
                  <a:ext uri="{0D108BD9-81ED-4DB2-BD59-A6C34878D82A}">
                    <a16:rowId xmlns:a16="http://schemas.microsoft.com/office/drawing/2014/main" val="2754828688"/>
                  </a:ext>
                </a:extLst>
              </a:tr>
              <a:tr h="625232">
                <a:tc>
                  <a:txBody>
                    <a:bodyPr/>
                    <a:lstStyle/>
                    <a:p>
                      <a:r>
                        <a:rPr lang="en-US" dirty="0"/>
                        <a:t>December 4, 2024</a:t>
                      </a:r>
                    </a:p>
                  </a:txBody>
                  <a:tcPr/>
                </a:tc>
                <a:tc>
                  <a:txBody>
                    <a:bodyPr/>
                    <a:lstStyle/>
                    <a:p>
                      <a:r>
                        <a:rPr lang="en-US" dirty="0"/>
                        <a:t>Deadline to</a:t>
                      </a:r>
                      <a:r>
                        <a:rPr lang="en-US" baseline="0" dirty="0"/>
                        <a:t> submit applications.</a:t>
                      </a:r>
                      <a:endParaRPr lang="en-US" dirty="0"/>
                    </a:p>
                  </a:txBody>
                  <a:tcPr/>
                </a:tc>
                <a:extLst>
                  <a:ext uri="{0D108BD9-81ED-4DB2-BD59-A6C34878D82A}">
                    <a16:rowId xmlns:a16="http://schemas.microsoft.com/office/drawing/2014/main" val="2576491960"/>
                  </a:ext>
                </a:extLst>
              </a:tr>
              <a:tr h="1697059">
                <a:tc>
                  <a:txBody>
                    <a:bodyPr/>
                    <a:lstStyle/>
                    <a:p>
                      <a:r>
                        <a:rPr lang="en-US" dirty="0"/>
                        <a:t>December 9, 2024- December 13, 2024</a:t>
                      </a:r>
                    </a:p>
                  </a:txBody>
                  <a:tcPr/>
                </a:tc>
                <a:tc>
                  <a:txBody>
                    <a:bodyPr/>
                    <a:lstStyle/>
                    <a:p>
                      <a:r>
                        <a:rPr lang="en-US" dirty="0"/>
                        <a:t>ODCTE conducts a review of the applications, conducts a pre-award risk assessment, and makes the final determination of who will receive an award during 2022-2026. Local workforce development area boards will review applications to determine alignment of the applications with their local plans and provide recommendations to the ODCTE.</a:t>
                      </a:r>
                    </a:p>
                  </a:txBody>
                  <a:tcPr/>
                </a:tc>
                <a:extLst>
                  <a:ext uri="{0D108BD9-81ED-4DB2-BD59-A6C34878D82A}">
                    <a16:rowId xmlns:a16="http://schemas.microsoft.com/office/drawing/2014/main" val="846932589"/>
                  </a:ext>
                </a:extLst>
              </a:tr>
              <a:tr h="538489">
                <a:tc>
                  <a:txBody>
                    <a:bodyPr/>
                    <a:lstStyle/>
                    <a:p>
                      <a:r>
                        <a:rPr lang="en-US" dirty="0"/>
                        <a:t>January 6, 2024</a:t>
                      </a:r>
                    </a:p>
                  </a:txBody>
                  <a:tcPr/>
                </a:tc>
                <a:tc>
                  <a:txBody>
                    <a:bodyPr/>
                    <a:lstStyle/>
                    <a:p>
                      <a:r>
                        <a:rPr lang="en-US" dirty="0"/>
                        <a:t>Applicants will be notified of award recipient status via email.</a:t>
                      </a:r>
                    </a:p>
                  </a:txBody>
                  <a:tcPr/>
                </a:tc>
                <a:extLst>
                  <a:ext uri="{0D108BD9-81ED-4DB2-BD59-A6C34878D82A}">
                    <a16:rowId xmlns:a16="http://schemas.microsoft.com/office/drawing/2014/main" val="2266906080"/>
                  </a:ext>
                </a:extLst>
              </a:tr>
            </a:tbl>
          </a:graphicData>
        </a:graphic>
      </p:graphicFrame>
    </p:spTree>
    <p:extLst>
      <p:ext uri="{BB962C8B-B14F-4D97-AF65-F5344CB8AC3E}">
        <p14:creationId xmlns:p14="http://schemas.microsoft.com/office/powerpoint/2010/main" val="331490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and Equitable Access</a:t>
            </a:r>
          </a:p>
        </p:txBody>
      </p:sp>
      <p:sp>
        <p:nvSpPr>
          <p:cNvPr id="3" name="Content Placeholder 2"/>
          <p:cNvSpPr>
            <a:spLocks noGrp="1"/>
          </p:cNvSpPr>
          <p:nvPr>
            <p:ph idx="1"/>
          </p:nvPr>
        </p:nvSpPr>
        <p:spPr>
          <a:xfrm>
            <a:off x="838200" y="1481676"/>
            <a:ext cx="10515600" cy="4351338"/>
          </a:xfrm>
        </p:spPr>
        <p:txBody>
          <a:bodyPr/>
          <a:lstStyle/>
          <a:p>
            <a:pPr marL="0" indent="0">
              <a:buNone/>
            </a:pPr>
            <a:r>
              <a:rPr lang="en-US" dirty="0"/>
              <a:t>The competitive grant process ensures: </a:t>
            </a:r>
          </a:p>
          <a:p>
            <a:pPr>
              <a:buFont typeface="Arial" panose="020B0604020202020204" pitchFamily="34" charset="0"/>
              <a:buChar char="•"/>
            </a:pPr>
            <a:r>
              <a:rPr lang="en-US" sz="2400" dirty="0"/>
              <a:t>All eligible providers will have direct and equitable access to apply and compete for grants;</a:t>
            </a:r>
          </a:p>
          <a:p>
            <a:pPr>
              <a:buFont typeface="Arial" panose="020B0604020202020204" pitchFamily="34" charset="0"/>
              <a:buChar char="•"/>
            </a:pPr>
            <a:r>
              <a:rPr lang="en-US" sz="2400" dirty="0"/>
              <a:t>The same grant announcement and application processes are used for all eligible applicants in the State; and</a:t>
            </a:r>
          </a:p>
          <a:p>
            <a:pPr>
              <a:buFont typeface="Arial" panose="020B0604020202020204" pitchFamily="34" charset="0"/>
              <a:buChar char="•"/>
            </a:pPr>
            <a:r>
              <a:rPr lang="en-US" sz="2400" dirty="0"/>
              <a:t>All applicants must respond to the same thirteen (13) federal considerations. </a:t>
            </a:r>
          </a:p>
        </p:txBody>
      </p:sp>
    </p:spTree>
    <p:extLst>
      <p:ext uri="{BB962C8B-B14F-4D97-AF65-F5344CB8AC3E}">
        <p14:creationId xmlns:p14="http://schemas.microsoft.com/office/powerpoint/2010/main" val="139947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EF678E3D270240A3D9B3FBAD5BA8E0" ma:contentTypeVersion="15" ma:contentTypeDescription="Create a new document." ma:contentTypeScope="" ma:versionID="224d977c065c07f9ad681f33715a35e0">
  <xsd:schema xmlns:xsd="http://www.w3.org/2001/XMLSchema" xmlns:xs="http://www.w3.org/2001/XMLSchema" xmlns:p="http://schemas.microsoft.com/office/2006/metadata/properties" xmlns:ns1="http://schemas.microsoft.com/sharepoint/v3" xmlns:ns3="72ce90df-7865-43ee-99a4-c86cd392b499" xmlns:ns4="2c8b7ba0-46ed-42ef-82d2-26cdd84f4fc6" targetNamespace="http://schemas.microsoft.com/office/2006/metadata/properties" ma:root="true" ma:fieldsID="4920021350649c443d108d77b75bd313" ns1:_="" ns3:_="" ns4:_="">
    <xsd:import namespace="http://schemas.microsoft.com/sharepoint/v3"/>
    <xsd:import namespace="72ce90df-7865-43ee-99a4-c86cd392b499"/>
    <xsd:import namespace="2c8b7ba0-46ed-42ef-82d2-26cdd84f4fc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ce90df-7865-43ee-99a4-c86cd392b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8b7ba0-46ed-42ef-82d2-26cdd84f4fc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78A3F35-969D-4DFE-840A-9D684C93C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2ce90df-7865-43ee-99a4-c86cd392b499"/>
    <ds:schemaRef ds:uri="2c8b7ba0-46ed-42ef-82d2-26cdd84f4f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5D3DAE-D082-4FAA-AA55-804D7C22966F}">
  <ds:schemaRefs>
    <ds:schemaRef ds:uri="http://schemas.microsoft.com/sharepoint/v3/contenttype/forms"/>
  </ds:schemaRefs>
</ds:datastoreItem>
</file>

<file path=customXml/itemProps3.xml><?xml version="1.0" encoding="utf-8"?>
<ds:datastoreItem xmlns:ds="http://schemas.openxmlformats.org/officeDocument/2006/customXml" ds:itemID="{779D9884-F52D-4852-9D88-5D7BCDCC90F0}">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2c8b7ba0-46ed-42ef-82d2-26cdd84f4fc6"/>
    <ds:schemaRef ds:uri="72ce90df-7865-43ee-99a4-c86cd392b499"/>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1543</TotalTime>
  <Words>3150</Words>
  <Application>Microsoft Macintosh PowerPoint</Application>
  <PresentationFormat>Widescreen</PresentationFormat>
  <Paragraphs>201</Paragraphs>
  <Slides>44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Wingdings</vt:lpstr>
      <vt:lpstr>Office Theme</vt:lpstr>
      <vt:lpstr>Bidders Conference</vt:lpstr>
      <vt:lpstr>Welcome</vt:lpstr>
      <vt:lpstr>Objectives for Bidders Conference</vt:lpstr>
      <vt:lpstr>Request for Proposal (RFP) General Information</vt:lpstr>
      <vt:lpstr>Request for Proposal (RFP) Information</vt:lpstr>
      <vt:lpstr>Grant Award Periods</vt:lpstr>
      <vt:lpstr>Priorities of Funding</vt:lpstr>
      <vt:lpstr>Timeline</vt:lpstr>
      <vt:lpstr>Direct and Equitable Access</vt:lpstr>
      <vt:lpstr>Legislation and Policies</vt:lpstr>
      <vt:lpstr>Workforce Innovation and Opportunity Act (WIOA), 2014</vt:lpstr>
      <vt:lpstr>Four Titles Under WIOA</vt:lpstr>
      <vt:lpstr>Allowable Activities</vt:lpstr>
      <vt:lpstr>Allowable Activities (Continued)</vt:lpstr>
      <vt:lpstr>Grant Competition Opportunities</vt:lpstr>
      <vt:lpstr>Grant Competition Opportunities</vt:lpstr>
      <vt:lpstr>Adult Education &amp; Family Literacy</vt:lpstr>
      <vt:lpstr>Adult Education &amp; Family Literacy (Continued)</vt:lpstr>
      <vt:lpstr>Correctional/Institutional Education (C/I)</vt:lpstr>
      <vt:lpstr>Integrated English Literacy &amp; Civics Education (IELCE)</vt:lpstr>
      <vt:lpstr>IELCE Components</vt:lpstr>
      <vt:lpstr>Section One:  Eligibility</vt:lpstr>
      <vt:lpstr>Section One Overview</vt:lpstr>
      <vt:lpstr>Eligible Provider Types</vt:lpstr>
      <vt:lpstr>Demonstrated Effectiveness in Serving Eligible Individuals</vt:lpstr>
      <vt:lpstr>Previously Funded</vt:lpstr>
      <vt:lpstr>Not Previously Funded</vt:lpstr>
      <vt:lpstr>Section Two:  Determining Service Area</vt:lpstr>
      <vt:lpstr>Determining Service Areas</vt:lpstr>
      <vt:lpstr>Workforce Development Areas</vt:lpstr>
      <vt:lpstr>Selection of Service Areas</vt:lpstr>
      <vt:lpstr>Section Three: Application Narrative</vt:lpstr>
      <vt:lpstr>Application Narrative</vt:lpstr>
      <vt:lpstr>Section Four: Budget</vt:lpstr>
      <vt:lpstr>Budget</vt:lpstr>
      <vt:lpstr>Budget (Continued)</vt:lpstr>
      <vt:lpstr>AEFLA Funds Request</vt:lpstr>
      <vt:lpstr>Budget Narrative</vt:lpstr>
      <vt:lpstr>Budget Considerations</vt:lpstr>
      <vt:lpstr>Application Submission</vt:lpstr>
      <vt:lpstr>Proposal Checklist</vt:lpstr>
      <vt:lpstr>Application Considerations</vt:lpstr>
      <vt:lpstr>Application Considerations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Karen Hart</cp:lastModifiedBy>
  <cp:revision>74</cp:revision>
  <cp:lastPrinted>2021-12-06T23:24:06Z</cp:lastPrinted>
  <dcterms:created xsi:type="dcterms:W3CDTF">2020-07-06T17:50:26Z</dcterms:created>
  <dcterms:modified xsi:type="dcterms:W3CDTF">2024-11-05T14:39:04Z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0x01010071EF678E3D270240A3D9B3FBAD5BA8E0</vt:lpwstr>
  </property>
</Properties>
</file>