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315" r:id="rId5"/>
    <p:sldId id="452" r:id="rId6"/>
    <p:sldId id="519" r:id="rId7"/>
    <p:sldId id="520" r:id="rId8"/>
    <p:sldId id="257" r:id="rId9"/>
    <p:sldId id="480" r:id="rId10"/>
    <p:sldId id="521" r:id="rId11"/>
    <p:sldId id="518" r:id="rId12"/>
    <p:sldId id="270" r:id="rId13"/>
    <p:sldId id="446" r:id="rId14"/>
    <p:sldId id="522"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ay 1 - Introductions" id="{3D58D528-FF19-4C14-A50A-5934672966B1}">
          <p14:sldIdLst>
            <p14:sldId id="315"/>
            <p14:sldId id="452"/>
            <p14:sldId id="519"/>
            <p14:sldId id="520"/>
            <p14:sldId id="257"/>
            <p14:sldId id="480"/>
            <p14:sldId id="521"/>
            <p14:sldId id="518"/>
            <p14:sldId id="270"/>
            <p14:sldId id="446"/>
            <p14:sldId id="5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ill Reavis" initials="JR" lastIdx="26" clrIdx="0">
    <p:extLst>
      <p:ext uri="{19B8F6BF-5375-455C-9EA6-DF929625EA0E}">
        <p15:presenceInfo xmlns:p15="http://schemas.microsoft.com/office/powerpoint/2012/main" userId="S::Jill.Reavis@careertech.ok.gov::0bbd1802-b260-4f13-ae37-8e255adacb3c" providerId="AD"/>
      </p:ext>
    </p:extLst>
  </p:cmAuthor>
  <p:cmAuthor id="2" name="Sharon Baker" initials="SB" lastIdx="39" clrIdx="1">
    <p:extLst>
      <p:ext uri="{19B8F6BF-5375-455C-9EA6-DF929625EA0E}">
        <p15:presenceInfo xmlns:p15="http://schemas.microsoft.com/office/powerpoint/2012/main" userId="S::Sharon.Baker@careertech.ok.gov::5e21f6b7-7ab6-4844-a381-ea0496e196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A8"/>
    <a:srgbClr val="DE9028"/>
    <a:srgbClr val="679B41"/>
    <a:srgbClr val="D15520"/>
    <a:srgbClr val="924115"/>
    <a:srgbClr val="316821"/>
    <a:srgbClr val="004E99"/>
    <a:srgbClr val="AA6728"/>
    <a:srgbClr val="1AA6DF"/>
    <a:srgbClr val="679B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00B8B-64E2-4E95-AC9E-92ED50CF3753}" v="17" dt="2022-06-16T14:20:31.457"/>
    <p1510:client id="{2781C96E-FE9D-401B-A8EA-EE832073E80F}" v="198" dt="2022-06-15T15:22:01.9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29" autoAdjust="0"/>
    <p:restoredTop sz="89769" autoAdjust="0"/>
  </p:normalViewPr>
  <p:slideViewPr>
    <p:cSldViewPr snapToGrid="0">
      <p:cViewPr varScale="1">
        <p:scale>
          <a:sx n="90" d="100"/>
          <a:sy n="90" d="100"/>
        </p:scale>
        <p:origin x="84" y="198"/>
      </p:cViewPr>
      <p:guideLst/>
    </p:cSldViewPr>
  </p:slideViewPr>
  <p:notesTextViewPr>
    <p:cViewPr>
      <p:scale>
        <a:sx n="1" d="1"/>
        <a:sy n="1" d="1"/>
      </p:scale>
      <p:origin x="0" y="0"/>
    </p:cViewPr>
  </p:notesTextViewPr>
  <p:notesViewPr>
    <p:cSldViewPr snapToGrid="0">
      <p:cViewPr varScale="1">
        <p:scale>
          <a:sx n="87" d="100"/>
          <a:sy n="87" d="100"/>
        </p:scale>
        <p:origin x="298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E240C3-4A34-4640-B6F6-00E8B4744729}"/>
              </a:ext>
            </a:extLst>
          </p:cNvPr>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a:extLst>
              <a:ext uri="{FF2B5EF4-FFF2-40B4-BE49-F238E27FC236}">
                <a16:creationId xmlns:a16="http://schemas.microsoft.com/office/drawing/2014/main" id="{E5B259A8-74EB-440B-8DD8-76C99666106B}"/>
              </a:ext>
            </a:extLst>
          </p:cNvPr>
          <p:cNvSpPr>
            <a:spLocks noGrp="1"/>
          </p:cNvSpPr>
          <p:nvPr>
            <p:ph type="dt" sz="quarter" idx="1"/>
          </p:nvPr>
        </p:nvSpPr>
        <p:spPr>
          <a:xfrm>
            <a:off x="3970939" y="0"/>
            <a:ext cx="3037840" cy="466435"/>
          </a:xfrm>
          <a:prstGeom prst="rect">
            <a:avLst/>
          </a:prstGeom>
        </p:spPr>
        <p:txBody>
          <a:bodyPr vert="horz" lIns="93175" tIns="46587" rIns="93175" bIns="46587" rtlCol="0"/>
          <a:lstStyle>
            <a:lvl1pPr algn="r">
              <a:defRPr sz="1200"/>
            </a:lvl1pPr>
          </a:lstStyle>
          <a:p>
            <a:fld id="{D3436472-7FC8-4193-82A0-C65DC4EA1699}" type="datetimeFigureOut">
              <a:rPr lang="en-US" smtClean="0"/>
              <a:t>3/25/2024</a:t>
            </a:fld>
            <a:endParaRPr lang="en-US"/>
          </a:p>
        </p:txBody>
      </p:sp>
      <p:sp>
        <p:nvSpPr>
          <p:cNvPr id="4" name="Footer Placeholder 3">
            <a:extLst>
              <a:ext uri="{FF2B5EF4-FFF2-40B4-BE49-F238E27FC236}">
                <a16:creationId xmlns:a16="http://schemas.microsoft.com/office/drawing/2014/main" id="{281532CF-3B20-4A6D-91BE-AC7470A4D00D}"/>
              </a:ext>
            </a:extLst>
          </p:cNvPr>
          <p:cNvSpPr>
            <a:spLocks noGrp="1"/>
          </p:cNvSpPr>
          <p:nvPr>
            <p:ph type="ftr" sz="quarter" idx="2"/>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95DEA9-B4BB-460F-B81F-34804A14C4D4}"/>
              </a:ext>
            </a:extLst>
          </p:cNvPr>
          <p:cNvSpPr>
            <a:spLocks noGrp="1"/>
          </p:cNvSpPr>
          <p:nvPr>
            <p:ph type="sldNum" sz="quarter" idx="3"/>
          </p:nvPr>
        </p:nvSpPr>
        <p:spPr>
          <a:xfrm>
            <a:off x="3970939" y="8829968"/>
            <a:ext cx="3037840" cy="466434"/>
          </a:xfrm>
          <a:prstGeom prst="rect">
            <a:avLst/>
          </a:prstGeom>
        </p:spPr>
        <p:txBody>
          <a:bodyPr vert="horz" lIns="93175" tIns="46587" rIns="93175" bIns="46587" rtlCol="0" anchor="b"/>
          <a:lstStyle>
            <a:lvl1pPr algn="r">
              <a:defRPr sz="1200"/>
            </a:lvl1pPr>
          </a:lstStyle>
          <a:p>
            <a:fld id="{BE23F80E-613E-4926-9675-E763F36FAB37}" type="slidenum">
              <a:rPr lang="en-US" smtClean="0"/>
              <a:t>‹#›</a:t>
            </a:fld>
            <a:endParaRPr lang="en-US"/>
          </a:p>
        </p:txBody>
      </p:sp>
    </p:spTree>
    <p:extLst>
      <p:ext uri="{BB962C8B-B14F-4D97-AF65-F5344CB8AC3E}">
        <p14:creationId xmlns:p14="http://schemas.microsoft.com/office/powerpoint/2010/main" val="4256515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735" cy="466088"/>
          </a:xfrm>
          <a:prstGeom prst="rect">
            <a:avLst/>
          </a:prstGeom>
        </p:spPr>
        <p:txBody>
          <a:bodyPr vert="horz" lIns="91294" tIns="45647" rIns="91294" bIns="45647" rtlCol="0"/>
          <a:lstStyle>
            <a:lvl1pPr algn="l">
              <a:defRPr sz="1200"/>
            </a:lvl1pPr>
          </a:lstStyle>
          <a:p>
            <a:endParaRPr lang="en-US"/>
          </a:p>
        </p:txBody>
      </p:sp>
      <p:sp>
        <p:nvSpPr>
          <p:cNvPr id="3" name="Date Placeholder 2"/>
          <p:cNvSpPr>
            <a:spLocks noGrp="1"/>
          </p:cNvSpPr>
          <p:nvPr>
            <p:ph type="dt" idx="1"/>
          </p:nvPr>
        </p:nvSpPr>
        <p:spPr>
          <a:xfrm>
            <a:off x="3971081" y="1"/>
            <a:ext cx="3037735" cy="466088"/>
          </a:xfrm>
          <a:prstGeom prst="rect">
            <a:avLst/>
          </a:prstGeom>
        </p:spPr>
        <p:txBody>
          <a:bodyPr vert="horz" lIns="91294" tIns="45647" rIns="91294" bIns="45647" rtlCol="0"/>
          <a:lstStyle>
            <a:lvl1pPr algn="r">
              <a:defRPr sz="1200"/>
            </a:lvl1pPr>
          </a:lstStyle>
          <a:p>
            <a:fld id="{7413E99E-8C7D-4FFB-AF41-628FE74520E0}" type="datetimeFigureOut">
              <a:rPr lang="en-US" smtClean="0"/>
              <a:t>3/25/2024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294" tIns="45647" rIns="91294" bIns="45647" rtlCol="0" anchor="ctr"/>
          <a:lstStyle/>
          <a:p>
            <a:endParaRPr lang="en-US"/>
          </a:p>
        </p:txBody>
      </p:sp>
      <p:sp>
        <p:nvSpPr>
          <p:cNvPr id="5" name="Notes Placeholder 4"/>
          <p:cNvSpPr>
            <a:spLocks noGrp="1"/>
          </p:cNvSpPr>
          <p:nvPr>
            <p:ph type="body" sz="quarter" idx="3"/>
          </p:nvPr>
        </p:nvSpPr>
        <p:spPr>
          <a:xfrm>
            <a:off x="700406" y="4473813"/>
            <a:ext cx="5609588" cy="3660537"/>
          </a:xfrm>
          <a:prstGeom prst="rect">
            <a:avLst/>
          </a:prstGeom>
        </p:spPr>
        <p:txBody>
          <a:bodyPr vert="horz" lIns="91294" tIns="45647" rIns="91294" bIns="456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312"/>
            <a:ext cx="3037735" cy="466088"/>
          </a:xfrm>
          <a:prstGeom prst="rect">
            <a:avLst/>
          </a:prstGeom>
        </p:spPr>
        <p:txBody>
          <a:bodyPr vert="horz" lIns="91294" tIns="45647" rIns="91294" bIns="45647" rtlCol="0" anchor="b"/>
          <a:lstStyle>
            <a:lvl1pPr algn="l">
              <a:defRPr sz="1200"/>
            </a:lvl1pPr>
          </a:lstStyle>
          <a:p>
            <a:endParaRPr lang="en-US"/>
          </a:p>
        </p:txBody>
      </p:sp>
      <p:sp>
        <p:nvSpPr>
          <p:cNvPr id="7" name="Slide Number Placeholder 6"/>
          <p:cNvSpPr>
            <a:spLocks noGrp="1"/>
          </p:cNvSpPr>
          <p:nvPr>
            <p:ph type="sldNum" sz="quarter" idx="5"/>
          </p:nvPr>
        </p:nvSpPr>
        <p:spPr>
          <a:xfrm>
            <a:off x="3971081" y="8830312"/>
            <a:ext cx="3037735" cy="466088"/>
          </a:xfrm>
          <a:prstGeom prst="rect">
            <a:avLst/>
          </a:prstGeom>
        </p:spPr>
        <p:txBody>
          <a:bodyPr vert="horz" lIns="91294" tIns="45647" rIns="91294" bIns="45647" rtlCol="0" anchor="b"/>
          <a:lstStyle>
            <a:lvl1pPr algn="r">
              <a:defRPr sz="1200"/>
            </a:lvl1pPr>
          </a:lstStyle>
          <a:p>
            <a:fld id="{BE58D6CB-CB46-422E-9A91-344D73A568B6}" type="slidenum">
              <a:rPr lang="en-US" smtClean="0"/>
              <a:t>‹#›</a:t>
            </a:fld>
            <a:endParaRPr lang="en-US"/>
          </a:p>
        </p:txBody>
      </p:sp>
    </p:spTree>
    <p:extLst>
      <p:ext uri="{BB962C8B-B14F-4D97-AF65-F5344CB8AC3E}">
        <p14:creationId xmlns:p14="http://schemas.microsoft.com/office/powerpoint/2010/main" val="305095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the Oklahoma Adult Education and Family Literacy FERPA Training. FERPA stands for the Family Educational Rights and Privacy ACT. It is a federal law that protects the privacy of student education records.</a:t>
            </a:r>
          </a:p>
          <a:p>
            <a:endParaRPr lang="en-US" dirty="0"/>
          </a:p>
        </p:txBody>
      </p:sp>
      <p:sp>
        <p:nvSpPr>
          <p:cNvPr id="4" name="Slide Number Placeholder 3"/>
          <p:cNvSpPr>
            <a:spLocks noGrp="1"/>
          </p:cNvSpPr>
          <p:nvPr>
            <p:ph type="sldNum" sz="quarter" idx="5"/>
          </p:nvPr>
        </p:nvSpPr>
        <p:spPr/>
        <p:txBody>
          <a:bodyPr/>
          <a:lstStyle/>
          <a:p>
            <a:fld id="{BE58D6CB-CB46-422E-9A91-344D73A568B6}" type="slidenum">
              <a:rPr lang="en-US" smtClean="0"/>
              <a:t>1</a:t>
            </a:fld>
            <a:endParaRPr lang="en-US"/>
          </a:p>
        </p:txBody>
      </p:sp>
    </p:spTree>
    <p:extLst>
      <p:ext uri="{BB962C8B-B14F-4D97-AF65-F5344CB8AC3E}">
        <p14:creationId xmlns:p14="http://schemas.microsoft.com/office/powerpoint/2010/main" val="2738707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Thank you for attending the Oklahoma Department of Career and Technology Education’s AEFL FERPA Training.</a:t>
            </a:r>
          </a:p>
          <a:p>
            <a:endParaRPr lang="en-US" dirty="0"/>
          </a:p>
        </p:txBody>
      </p:sp>
      <p:sp>
        <p:nvSpPr>
          <p:cNvPr id="4" name="Slide Number Placeholder 3"/>
          <p:cNvSpPr>
            <a:spLocks noGrp="1"/>
          </p:cNvSpPr>
          <p:nvPr>
            <p:ph type="sldNum" sz="quarter" idx="5"/>
          </p:nvPr>
        </p:nvSpPr>
        <p:spPr/>
        <p:txBody>
          <a:bodyPr/>
          <a:lstStyle/>
          <a:p>
            <a:fld id="{BE58D6CB-CB46-422E-9A91-344D73A568B6}" type="slidenum">
              <a:rPr lang="en-US" smtClean="0"/>
              <a:t>10</a:t>
            </a:fld>
            <a:endParaRPr lang="en-US"/>
          </a:p>
        </p:txBody>
      </p:sp>
    </p:spTree>
    <p:extLst>
      <p:ext uri="{BB962C8B-B14F-4D97-AF65-F5344CB8AC3E}">
        <p14:creationId xmlns:p14="http://schemas.microsoft.com/office/powerpoint/2010/main" val="3340221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FERPA applies to any educational agency that receives federal funding, including adult education. Under FERPA students have the right to review their educational records, request amendments to their records, and control the release of their education information to outside agencies and individuals.</a:t>
            </a:r>
          </a:p>
          <a:p>
            <a:endParaRPr lang="en-US" dirty="0"/>
          </a:p>
        </p:txBody>
      </p:sp>
      <p:sp>
        <p:nvSpPr>
          <p:cNvPr id="4" name="Slide Number Placeholder 3"/>
          <p:cNvSpPr>
            <a:spLocks noGrp="1"/>
          </p:cNvSpPr>
          <p:nvPr>
            <p:ph type="sldNum" sz="quarter" idx="5"/>
          </p:nvPr>
        </p:nvSpPr>
        <p:spPr/>
        <p:txBody>
          <a:bodyPr/>
          <a:lstStyle/>
          <a:p>
            <a:fld id="{BE58D6CB-CB46-422E-9A91-344D73A568B6}" type="slidenum">
              <a:rPr lang="en-US" smtClean="0"/>
              <a:t>2</a:t>
            </a:fld>
            <a:endParaRPr lang="en-US"/>
          </a:p>
        </p:txBody>
      </p:sp>
    </p:spTree>
    <p:extLst>
      <p:ext uri="{BB962C8B-B14F-4D97-AF65-F5344CB8AC3E}">
        <p14:creationId xmlns:p14="http://schemas.microsoft.com/office/powerpoint/2010/main" val="1944831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Educational records include those records, files, documents and other materials which contain information directly related to a student and are maintained by the adult education program. Keep in mind, a student’s health-related records that are maintained by an AEFL program may qualify as education records, also.</a:t>
            </a:r>
          </a:p>
          <a:p>
            <a:endParaRPr lang="en-US" dirty="0"/>
          </a:p>
        </p:txBody>
      </p:sp>
      <p:sp>
        <p:nvSpPr>
          <p:cNvPr id="4" name="Slide Number Placeholder 3"/>
          <p:cNvSpPr>
            <a:spLocks noGrp="1"/>
          </p:cNvSpPr>
          <p:nvPr>
            <p:ph type="sldNum" sz="quarter" idx="5"/>
          </p:nvPr>
        </p:nvSpPr>
        <p:spPr/>
        <p:txBody>
          <a:bodyPr/>
          <a:lstStyle/>
          <a:p>
            <a:fld id="{BE58D6CB-CB46-422E-9A91-344D73A568B6}" type="slidenum">
              <a:rPr lang="en-US" smtClean="0"/>
              <a:t>3</a:t>
            </a:fld>
            <a:endParaRPr lang="en-US"/>
          </a:p>
        </p:txBody>
      </p:sp>
    </p:spTree>
    <p:extLst>
      <p:ext uri="{BB962C8B-B14F-4D97-AF65-F5344CB8AC3E}">
        <p14:creationId xmlns:p14="http://schemas.microsoft.com/office/powerpoint/2010/main" val="113515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Directory information can be shared if the information was provided in an annual notice. A student can decide to opt out within the specified time in the directory notice. For example, a school provides a FERPA notice with directory information in their handbook. They include the list of graduates for their adult education program in their annual notice. If a student didn’t want their name included in the graduation program, they would opt out within the specified time included in the notice.</a:t>
            </a:r>
          </a:p>
          <a:p>
            <a:endParaRPr lang="en-US" dirty="0"/>
          </a:p>
        </p:txBody>
      </p:sp>
      <p:sp>
        <p:nvSpPr>
          <p:cNvPr id="4" name="Slide Number Placeholder 3"/>
          <p:cNvSpPr>
            <a:spLocks noGrp="1"/>
          </p:cNvSpPr>
          <p:nvPr>
            <p:ph type="sldNum" sz="quarter" idx="5"/>
          </p:nvPr>
        </p:nvSpPr>
        <p:spPr/>
        <p:txBody>
          <a:bodyPr/>
          <a:lstStyle/>
          <a:p>
            <a:fld id="{BE58D6CB-CB46-422E-9A91-344D73A568B6}" type="slidenum">
              <a:rPr lang="en-US" smtClean="0"/>
              <a:t>4</a:t>
            </a:fld>
            <a:endParaRPr lang="en-US"/>
          </a:p>
        </p:txBody>
      </p:sp>
    </p:spTree>
    <p:extLst>
      <p:ext uri="{BB962C8B-B14F-4D97-AF65-F5344CB8AC3E}">
        <p14:creationId xmlns:p14="http://schemas.microsoft.com/office/powerpoint/2010/main" val="422060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Within adult education, the most important consideration with respect to FERPA is confidentiality. As an AEFL teacher or staff member, you have a legal responsibility under FERPA to protect the confidentiality of student records and information. All student records must be maintained in a secure location and only essential personnel should have access to those records. Also, it’s important to pay close attention to student age. If you’re working with an adult student, you need that student’s written permission to provide others with their education information, including their parents. If the student is 16 or 17, you would need consent from the parent to release information. Oklahoma AEFL programs must have a signed consent to disclose personally identifiable information.</a:t>
            </a:r>
          </a:p>
          <a:p>
            <a:endParaRPr lang="en-US" dirty="0"/>
          </a:p>
        </p:txBody>
      </p:sp>
      <p:sp>
        <p:nvSpPr>
          <p:cNvPr id="4" name="Slide Number Placeholder 3"/>
          <p:cNvSpPr>
            <a:spLocks noGrp="1"/>
          </p:cNvSpPr>
          <p:nvPr>
            <p:ph type="sldNum" sz="quarter" idx="5"/>
          </p:nvPr>
        </p:nvSpPr>
        <p:spPr/>
        <p:txBody>
          <a:bodyPr/>
          <a:lstStyle/>
          <a:p>
            <a:fld id="{BE58D6CB-CB46-422E-9A91-344D73A568B6}" type="slidenum">
              <a:rPr lang="en-US" smtClean="0"/>
              <a:t>5</a:t>
            </a:fld>
            <a:endParaRPr lang="en-US"/>
          </a:p>
        </p:txBody>
      </p:sp>
    </p:spTree>
    <p:extLst>
      <p:ext uri="{BB962C8B-B14F-4D97-AF65-F5344CB8AC3E}">
        <p14:creationId xmlns:p14="http://schemas.microsoft.com/office/powerpoint/2010/main" val="358544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Personally identifiable information includes but is not limited to the student’s name, the name of the student’s parent or family members, the address of the student or the student’s family. A personal identifier such as the student’s social security number or student number, a list of personal characteristics that would make that student’s identity easily traceable or other information that would make that student’s identity easily traceable.</a:t>
            </a:r>
          </a:p>
          <a:p>
            <a:endParaRPr lang="en-US" dirty="0"/>
          </a:p>
        </p:txBody>
      </p:sp>
      <p:sp>
        <p:nvSpPr>
          <p:cNvPr id="4" name="Slide Number Placeholder 3"/>
          <p:cNvSpPr>
            <a:spLocks noGrp="1"/>
          </p:cNvSpPr>
          <p:nvPr>
            <p:ph type="sldNum" sz="quarter" idx="5"/>
          </p:nvPr>
        </p:nvSpPr>
        <p:spPr/>
        <p:txBody>
          <a:bodyPr/>
          <a:lstStyle/>
          <a:p>
            <a:fld id="{BE58D6CB-CB46-422E-9A91-344D73A568B6}" type="slidenum">
              <a:rPr lang="en-US" smtClean="0"/>
              <a:t>6</a:t>
            </a:fld>
            <a:endParaRPr lang="en-US"/>
          </a:p>
        </p:txBody>
      </p:sp>
    </p:spTree>
    <p:extLst>
      <p:ext uri="{BB962C8B-B14F-4D97-AF65-F5344CB8AC3E}">
        <p14:creationId xmlns:p14="http://schemas.microsoft.com/office/powerpoint/2010/main" val="2234324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Typically, confidentiality is discussed during the intake process. It is important to establish trust and reassure the student that their information is kept confidential unless they want their information released. Students must sign a release before information is shared with other agencies or individuals, if it is not included in the annual FERPA notice as directory information. </a:t>
            </a:r>
          </a:p>
          <a:p>
            <a:endParaRPr lang="en-US" dirty="0"/>
          </a:p>
        </p:txBody>
      </p:sp>
      <p:sp>
        <p:nvSpPr>
          <p:cNvPr id="4" name="Slide Number Placeholder 3"/>
          <p:cNvSpPr>
            <a:spLocks noGrp="1"/>
          </p:cNvSpPr>
          <p:nvPr>
            <p:ph type="sldNum" sz="quarter" idx="5"/>
          </p:nvPr>
        </p:nvSpPr>
        <p:spPr/>
        <p:txBody>
          <a:bodyPr/>
          <a:lstStyle/>
          <a:p>
            <a:fld id="{BE58D6CB-CB46-422E-9A91-344D73A568B6}" type="slidenum">
              <a:rPr lang="en-US" smtClean="0"/>
              <a:t>7</a:t>
            </a:fld>
            <a:endParaRPr lang="en-US"/>
          </a:p>
        </p:txBody>
      </p:sp>
    </p:spTree>
    <p:extLst>
      <p:ext uri="{BB962C8B-B14F-4D97-AF65-F5344CB8AC3E}">
        <p14:creationId xmlns:p14="http://schemas.microsoft.com/office/powerpoint/2010/main" val="26455184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Remember, you have a legal obligation to keep student information and records confidential. Some people are curious and may ask questions about a student. Do not disclose information verbally or provide them with written information unless you have a signed release form or they are a staff member that needs the information to work with the student.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E58D6CB-CB46-422E-9A91-344D73A568B6}" type="slidenum">
              <a:rPr lang="en-US" smtClean="0"/>
              <a:t>8</a:t>
            </a:fld>
            <a:endParaRPr lang="en-US"/>
          </a:p>
        </p:txBody>
      </p:sp>
    </p:spTree>
    <p:extLst>
      <p:ext uri="{BB962C8B-B14F-4D97-AF65-F5344CB8AC3E}">
        <p14:creationId xmlns:p14="http://schemas.microsoft.com/office/powerpoint/2010/main" val="57059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you have questions about FERPA, please reach out to Oklahoma AEFL state staff for assistance. </a:t>
            </a:r>
            <a:endParaRPr lang="en-US" dirty="0"/>
          </a:p>
        </p:txBody>
      </p:sp>
      <p:sp>
        <p:nvSpPr>
          <p:cNvPr id="4" name="Slide Number Placeholder 3"/>
          <p:cNvSpPr>
            <a:spLocks noGrp="1"/>
          </p:cNvSpPr>
          <p:nvPr>
            <p:ph type="sldNum" sz="quarter" idx="5"/>
          </p:nvPr>
        </p:nvSpPr>
        <p:spPr/>
        <p:txBody>
          <a:bodyPr/>
          <a:lstStyle/>
          <a:p>
            <a:fld id="{BE58D6CB-CB46-422E-9A91-344D73A568B6}" type="slidenum">
              <a:rPr lang="en-US" smtClean="0"/>
              <a:t>9</a:t>
            </a:fld>
            <a:endParaRPr lang="en-US"/>
          </a:p>
        </p:txBody>
      </p:sp>
    </p:spTree>
    <p:extLst>
      <p:ext uri="{BB962C8B-B14F-4D97-AF65-F5344CB8AC3E}">
        <p14:creationId xmlns:p14="http://schemas.microsoft.com/office/powerpoint/2010/main" val="639617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2E20A82-3756-4DBE-969B-2BAFCB84C32E}"/>
              </a:ext>
            </a:extLst>
          </p:cNvPr>
          <p:cNvSpPr/>
          <p:nvPr userDrawn="1"/>
        </p:nvSpPr>
        <p:spPr>
          <a:xfrm>
            <a:off x="0" y="0"/>
            <a:ext cx="12192000" cy="881064"/>
          </a:xfrm>
          <a:prstGeom prst="rect">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C9053A-30A4-439C-83FB-897660F85F36}"/>
              </a:ext>
            </a:extLst>
          </p:cNvPr>
          <p:cNvSpPr>
            <a:spLocks noGrp="1"/>
          </p:cNvSpPr>
          <p:nvPr>
            <p:ph type="ctrTitle"/>
          </p:nvPr>
        </p:nvSpPr>
        <p:spPr>
          <a:xfrm>
            <a:off x="1524000" y="1122363"/>
            <a:ext cx="9144000" cy="2387600"/>
          </a:xfrm>
        </p:spPr>
        <p:txBody>
          <a:bodyPr anchor="b"/>
          <a:lstStyle>
            <a:lvl1pPr algn="ctr">
              <a:defRPr sz="6000" b="1">
                <a:solidFill>
                  <a:srgbClr val="0066A8"/>
                </a:solidFill>
              </a:defRPr>
            </a:lvl1pPr>
          </a:lstStyle>
          <a:p>
            <a:r>
              <a:rPr lang="en-US" dirty="0"/>
              <a:t>Click to edit Master title style</a:t>
            </a:r>
          </a:p>
        </p:txBody>
      </p:sp>
      <p:sp>
        <p:nvSpPr>
          <p:cNvPr id="3" name="Subtitle 2">
            <a:extLst>
              <a:ext uri="{FF2B5EF4-FFF2-40B4-BE49-F238E27FC236}">
                <a16:creationId xmlns:a16="http://schemas.microsoft.com/office/drawing/2014/main" id="{C3111BA9-0CDB-4FCB-8749-CAB20B09965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28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6EF995D-35D3-412E-A0EB-229F6F3D7429}"/>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3/25/2024</a:t>
            </a:fld>
            <a:endParaRPr lang="en-US" dirty="0"/>
          </a:p>
        </p:txBody>
      </p:sp>
      <p:sp>
        <p:nvSpPr>
          <p:cNvPr id="5" name="Footer Placeholder 4">
            <a:extLst>
              <a:ext uri="{FF2B5EF4-FFF2-40B4-BE49-F238E27FC236}">
                <a16:creationId xmlns:a16="http://schemas.microsoft.com/office/drawing/2014/main" id="{681D2E6D-2EDE-4638-B5F3-EAE7A8E674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7DB45E-31B2-498D-A38C-941A2533055A}"/>
              </a:ext>
            </a:extLst>
          </p:cNvPr>
          <p:cNvSpPr>
            <a:spLocks noGrp="1"/>
          </p:cNvSpPr>
          <p:nvPr>
            <p:ph type="sldNum" sz="quarter" idx="12"/>
          </p:nvPr>
        </p:nvSpPr>
        <p:spPr/>
        <p:txBody>
          <a:bodyPr/>
          <a:lstStyle>
            <a:lvl1pPr>
              <a:defRPr>
                <a:solidFill>
                  <a:schemeClr val="bg1">
                    <a:lumMod val="50000"/>
                  </a:schemeClr>
                </a:solidFill>
              </a:defRPr>
            </a:lvl1pPr>
          </a:lstStyle>
          <a:p>
            <a:fld id="{6A5D9758-F717-40A5-A5A2-7DB12EC6A1C9}" type="slidenum">
              <a:rPr lang="en-US" smtClean="0"/>
              <a:pPr/>
              <a:t>‹#›</a:t>
            </a:fld>
            <a:endParaRPr lang="en-US" dirty="0"/>
          </a:p>
        </p:txBody>
      </p:sp>
      <p:pic>
        <p:nvPicPr>
          <p:cNvPr id="19" name="Picture 18" descr="A close up of a sign&#10;&#10;Description automatically generated">
            <a:extLst>
              <a:ext uri="{FF2B5EF4-FFF2-40B4-BE49-F238E27FC236}">
                <a16:creationId xmlns:a16="http://schemas.microsoft.com/office/drawing/2014/main" id="{6A3A30BE-D9CE-4652-8176-E064AE10B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0" y="4941057"/>
            <a:ext cx="3531010" cy="1211334"/>
          </a:xfrm>
          <a:prstGeom prst="rect">
            <a:avLst/>
          </a:prstGeom>
        </p:spPr>
      </p:pic>
      <p:sp>
        <p:nvSpPr>
          <p:cNvPr id="25" name="Isosceles Triangle 24">
            <a:extLst>
              <a:ext uri="{FF2B5EF4-FFF2-40B4-BE49-F238E27FC236}">
                <a16:creationId xmlns:a16="http://schemas.microsoft.com/office/drawing/2014/main" id="{C409F019-1EF3-41D2-9798-EC95EA3F7F8B}"/>
              </a:ext>
            </a:extLst>
          </p:cNvPr>
          <p:cNvSpPr/>
          <p:nvPr userDrawn="1"/>
        </p:nvSpPr>
        <p:spPr>
          <a:xfrm rot="10800000">
            <a:off x="9525" y="0"/>
            <a:ext cx="1143000" cy="881064"/>
          </a:xfrm>
          <a:prstGeom prst="triangle">
            <a:avLst>
              <a:gd name="adj" fmla="val 51399"/>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637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3">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3/25/2024</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spTree>
    <p:extLst>
      <p:ext uri="{BB962C8B-B14F-4D97-AF65-F5344CB8AC3E}">
        <p14:creationId xmlns:p14="http://schemas.microsoft.com/office/powerpoint/2010/main" val="384198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D0EB1B1-0323-498C-B113-BBEB11D8AEEF}"/>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71F40BAB-710E-472B-AAE5-3512347DF4BC}"/>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75B4C6-ADD2-420C-B166-25CBF223AC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B0BCFD-6323-4244-9481-889D1722C2B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A3007D6-FA56-442D-AAAE-E794C8D694F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5043F-31C9-4DD9-9AC9-79C43869B15F}"/>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3/25/2024</a:t>
            </a:fld>
            <a:endParaRPr lang="en-US" dirty="0"/>
          </a:p>
        </p:txBody>
      </p:sp>
      <p:sp>
        <p:nvSpPr>
          <p:cNvPr id="6" name="Footer Placeholder 5">
            <a:extLst>
              <a:ext uri="{FF2B5EF4-FFF2-40B4-BE49-F238E27FC236}">
                <a16:creationId xmlns:a16="http://schemas.microsoft.com/office/drawing/2014/main" id="{B74E4BE9-DE9B-47EC-90DB-D8B8BCB252D5}"/>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2AA2F56D-BA5A-454B-8E46-FE1FD5938185}"/>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10" name="Picture 9" descr="A close up of a sign&#10;&#10;Description automatically generated">
            <a:extLst>
              <a:ext uri="{FF2B5EF4-FFF2-40B4-BE49-F238E27FC236}">
                <a16:creationId xmlns:a16="http://schemas.microsoft.com/office/drawing/2014/main" id="{FBCDD844-4BDB-4BB4-94FC-46F11F57E94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901234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2F83565-AC13-4689-87CD-5359AF5396B8}"/>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9">
            <a:extLst>
              <a:ext uri="{FF2B5EF4-FFF2-40B4-BE49-F238E27FC236}">
                <a16:creationId xmlns:a16="http://schemas.microsoft.com/office/drawing/2014/main" id="{E305CF96-0131-4FE3-842F-1382CD4EE40E}"/>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FA614A-F2DE-4C29-B2EA-759C095C7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D63314-E9A2-4123-872D-9A870F79A6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6094FA-4650-4D2A-A572-EB7B644E33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9DEAA-849E-4F36-9213-80063747D2A9}"/>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3/25/2024</a:t>
            </a:fld>
            <a:endParaRPr lang="en-US" dirty="0"/>
          </a:p>
        </p:txBody>
      </p:sp>
      <p:sp>
        <p:nvSpPr>
          <p:cNvPr id="6" name="Footer Placeholder 5">
            <a:extLst>
              <a:ext uri="{FF2B5EF4-FFF2-40B4-BE49-F238E27FC236}">
                <a16:creationId xmlns:a16="http://schemas.microsoft.com/office/drawing/2014/main" id="{7706D784-90F8-44E6-BA08-3AD085DB17BC}"/>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6AC92FC4-41B0-4AFD-9CF7-7471FF395B3F}"/>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4AB8D95B-DFBC-4F18-972B-DCB01FF37D5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2334222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C62D-8ED6-4D1A-A863-4F92915AB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5E6371-8C9F-4C89-B781-79BC7135D67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D307D8-8370-4A52-B0C7-7C816564087E}"/>
              </a:ext>
            </a:extLst>
          </p:cNvPr>
          <p:cNvSpPr>
            <a:spLocks noGrp="1"/>
          </p:cNvSpPr>
          <p:nvPr>
            <p:ph type="dt" sz="half" idx="10"/>
          </p:nvPr>
        </p:nvSpPr>
        <p:spPr/>
        <p:txBody>
          <a:bodyPr/>
          <a:lstStyle/>
          <a:p>
            <a:fld id="{2053334D-C731-4501-A5C8-C610FB6C1AE8}" type="datetimeFigureOut">
              <a:rPr lang="en-US" smtClean="0"/>
              <a:t>3/25/2024</a:t>
            </a:fld>
            <a:endParaRPr lang="en-US"/>
          </a:p>
        </p:txBody>
      </p:sp>
      <p:sp>
        <p:nvSpPr>
          <p:cNvPr id="5" name="Footer Placeholder 4">
            <a:extLst>
              <a:ext uri="{FF2B5EF4-FFF2-40B4-BE49-F238E27FC236}">
                <a16:creationId xmlns:a16="http://schemas.microsoft.com/office/drawing/2014/main" id="{77C50E87-CDFF-460F-B317-4D0A1B679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6C431C-85A5-4B9F-B314-B79C045E2448}"/>
              </a:ext>
            </a:extLst>
          </p:cNvPr>
          <p:cNvSpPr>
            <a:spLocks noGrp="1"/>
          </p:cNvSpPr>
          <p:nvPr>
            <p:ph type="sldNum" sz="quarter" idx="12"/>
          </p:nvPr>
        </p:nvSpPr>
        <p:spPr/>
        <p:txBody>
          <a:bodyPr/>
          <a:lstStyle/>
          <a:p>
            <a:fld id="{6A5D9758-F717-40A5-A5A2-7DB12EC6A1C9}" type="slidenum">
              <a:rPr lang="en-US" smtClean="0"/>
              <a:t>‹#›</a:t>
            </a:fld>
            <a:endParaRPr lang="en-US"/>
          </a:p>
        </p:txBody>
      </p:sp>
    </p:spTree>
    <p:extLst>
      <p:ext uri="{BB962C8B-B14F-4D97-AF65-F5344CB8AC3E}">
        <p14:creationId xmlns:p14="http://schemas.microsoft.com/office/powerpoint/2010/main" val="1568202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20D2DF-4D7B-46EB-BA00-3B430FB4E5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12E2C1-B9EB-479B-AACF-DF9B31AB0DD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8917B-7D9E-49AA-A4A2-74BF61C89E02}"/>
              </a:ext>
            </a:extLst>
          </p:cNvPr>
          <p:cNvSpPr>
            <a:spLocks noGrp="1"/>
          </p:cNvSpPr>
          <p:nvPr>
            <p:ph type="dt" sz="half" idx="10"/>
          </p:nvPr>
        </p:nvSpPr>
        <p:spPr/>
        <p:txBody>
          <a:bodyPr/>
          <a:lstStyle/>
          <a:p>
            <a:fld id="{2053334D-C731-4501-A5C8-C610FB6C1AE8}" type="datetimeFigureOut">
              <a:rPr lang="en-US" smtClean="0"/>
              <a:t>3/25/2024</a:t>
            </a:fld>
            <a:endParaRPr lang="en-US"/>
          </a:p>
        </p:txBody>
      </p:sp>
      <p:sp>
        <p:nvSpPr>
          <p:cNvPr id="5" name="Footer Placeholder 4">
            <a:extLst>
              <a:ext uri="{FF2B5EF4-FFF2-40B4-BE49-F238E27FC236}">
                <a16:creationId xmlns:a16="http://schemas.microsoft.com/office/drawing/2014/main" id="{4F324D3D-1B39-4B00-8592-76A2AA73F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954B4-AB1A-4184-BFA6-7348BEBE1A5F}"/>
              </a:ext>
            </a:extLst>
          </p:cNvPr>
          <p:cNvSpPr>
            <a:spLocks noGrp="1"/>
          </p:cNvSpPr>
          <p:nvPr>
            <p:ph type="sldNum" sz="quarter" idx="12"/>
          </p:nvPr>
        </p:nvSpPr>
        <p:spPr/>
        <p:txBody>
          <a:bodyPr/>
          <a:lstStyle/>
          <a:p>
            <a:fld id="{6A5D9758-F717-40A5-A5A2-7DB12EC6A1C9}" type="slidenum">
              <a:rPr lang="en-US" smtClean="0"/>
              <a:t>‹#›</a:t>
            </a:fld>
            <a:endParaRPr lang="en-US"/>
          </a:p>
        </p:txBody>
      </p:sp>
    </p:spTree>
    <p:extLst>
      <p:ext uri="{BB962C8B-B14F-4D97-AF65-F5344CB8AC3E}">
        <p14:creationId xmlns:p14="http://schemas.microsoft.com/office/powerpoint/2010/main" val="4149103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7498D-2B4F-4638-B21E-552379A5DE30}"/>
              </a:ext>
            </a:extLst>
          </p:cNvPr>
          <p:cNvSpPr>
            <a:spLocks noGrp="1"/>
          </p:cNvSpPr>
          <p:nvPr>
            <p:ph type="title"/>
          </p:nvPr>
        </p:nvSpPr>
        <p:spPr/>
        <p:txBody>
          <a:bodyPr/>
          <a:lstStyle>
            <a:lvl1pPr>
              <a:defRPr b="1">
                <a:solidFill>
                  <a:srgbClr val="0066A8"/>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DCB4562-3CFF-4DA9-953B-BCB9B4F9D7DD}"/>
              </a:ext>
            </a:extLst>
          </p:cNvPr>
          <p:cNvSpPr>
            <a:spLocks noGrp="1"/>
          </p:cNvSpPr>
          <p:nvPr>
            <p:ph idx="1"/>
          </p:nvPr>
        </p:nvSpPr>
        <p:spPr>
          <a:xfrm>
            <a:off x="838200" y="1825625"/>
            <a:ext cx="10515600" cy="4351338"/>
          </a:xfrm>
          <a:prstGeom prst="rect">
            <a:avLst/>
          </a:prstGeom>
        </p:spPr>
        <p:txBody>
          <a:bodyPr/>
          <a:lstStyle>
            <a:lvl1pPr marL="228600" indent="-228600">
              <a:buClr>
                <a:srgbClr val="0066A8"/>
              </a:buClr>
              <a:buFont typeface="Arial" panose="020B0604020202020204" pitchFamily="34" charset="0"/>
              <a:buChar char="&gt;"/>
              <a:defRPr>
                <a:solidFill>
                  <a:schemeClr val="tx1">
                    <a:lumMod val="75000"/>
                    <a:lumOff val="25000"/>
                  </a:schemeClr>
                </a:solidFill>
              </a:defRPr>
            </a:lvl1pPr>
            <a:lvl2pPr>
              <a:buClr>
                <a:srgbClr val="0066A8"/>
              </a:buClr>
              <a:buSzPct val="120000"/>
              <a:defRPr>
                <a:solidFill>
                  <a:schemeClr val="tx1">
                    <a:lumMod val="75000"/>
                    <a:lumOff val="25000"/>
                  </a:schemeClr>
                </a:solidFill>
              </a:defRPr>
            </a:lvl2pPr>
            <a:lvl3pPr marL="1143000" indent="-228600">
              <a:buClr>
                <a:srgbClr val="0066A8"/>
              </a:buClr>
              <a:buFont typeface="Wingdings" panose="05000000000000000000" pitchFamily="2" charset="2"/>
              <a:buChar char="ü"/>
              <a:defRPr>
                <a:solidFill>
                  <a:schemeClr val="tx1">
                    <a:lumMod val="75000"/>
                    <a:lumOff val="25000"/>
                  </a:schemeClr>
                </a:solidFill>
              </a:defRPr>
            </a:lvl3pPr>
            <a:lvl4pPr marL="1657350" indent="-285750">
              <a:buClr>
                <a:srgbClr val="0066A8"/>
              </a:buClr>
              <a:buFont typeface="Wingdings" panose="05000000000000000000" pitchFamily="2" charset="2"/>
              <a:buChar char="§"/>
              <a:defRPr>
                <a:solidFill>
                  <a:schemeClr val="tx1">
                    <a:lumMod val="75000"/>
                    <a:lumOff val="25000"/>
                  </a:schemeClr>
                </a:solidFill>
              </a:defRPr>
            </a:lvl4pPr>
            <a:lvl5pPr>
              <a:buClr>
                <a:srgbClr val="0066A8"/>
              </a:buCl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501328-93AD-49F4-86EA-07525CB5A0D1}"/>
              </a:ext>
            </a:extLst>
          </p:cNvPr>
          <p:cNvSpPr>
            <a:spLocks noGrp="1"/>
          </p:cNvSpPr>
          <p:nvPr>
            <p:ph type="dt" sz="half" idx="10"/>
          </p:nvPr>
        </p:nvSpPr>
        <p:spPr/>
        <p:txBody>
          <a:bodyPr/>
          <a:lstStyle/>
          <a:p>
            <a:fld id="{2053334D-C731-4501-A5C8-C610FB6C1AE8}" type="datetimeFigureOut">
              <a:rPr lang="en-US" smtClean="0"/>
              <a:t>3/25/2024</a:t>
            </a:fld>
            <a:endParaRPr lang="en-US"/>
          </a:p>
        </p:txBody>
      </p:sp>
      <p:sp>
        <p:nvSpPr>
          <p:cNvPr id="5" name="Footer Placeholder 4">
            <a:extLst>
              <a:ext uri="{FF2B5EF4-FFF2-40B4-BE49-F238E27FC236}">
                <a16:creationId xmlns:a16="http://schemas.microsoft.com/office/drawing/2014/main" id="{AA0650BD-7963-4709-B4FF-1D902620EF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06590D-FD28-4F1A-B2F9-188C17222E39}"/>
              </a:ext>
            </a:extLst>
          </p:cNvPr>
          <p:cNvSpPr>
            <a:spLocks noGrp="1"/>
          </p:cNvSpPr>
          <p:nvPr>
            <p:ph type="sldNum" sz="quarter" idx="12"/>
          </p:nvPr>
        </p:nvSpPr>
        <p:spPr/>
        <p:txBody>
          <a:bodyPr/>
          <a:lstStyle/>
          <a:p>
            <a:fld id="{6A5D9758-F717-40A5-A5A2-7DB12EC6A1C9}" type="slidenum">
              <a:rPr lang="en-US" smtClean="0"/>
              <a:t>‹#›</a:t>
            </a:fld>
            <a:endParaRPr lang="en-US"/>
          </a:p>
        </p:txBody>
      </p:sp>
      <p:pic>
        <p:nvPicPr>
          <p:cNvPr id="15" name="Picture 14" descr="A close up of a sign&#10;&#10;Description automatically generated">
            <a:extLst>
              <a:ext uri="{FF2B5EF4-FFF2-40B4-BE49-F238E27FC236}">
                <a16:creationId xmlns:a16="http://schemas.microsoft.com/office/drawing/2014/main" id="{A22C6E59-57E0-4A54-B601-54BCABB13AD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pic>
        <p:nvPicPr>
          <p:cNvPr id="10" name="Picture 9" descr="A close up of a logo&#10;&#10;Description automatically generated">
            <a:extLst>
              <a:ext uri="{FF2B5EF4-FFF2-40B4-BE49-F238E27FC236}">
                <a16:creationId xmlns:a16="http://schemas.microsoft.com/office/drawing/2014/main" id="{BA3DEC58-DD0D-489E-89D7-48B520FAF310}"/>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0401300" y="5502"/>
            <a:ext cx="1790700" cy="6852498"/>
          </a:xfrm>
          <a:prstGeom prst="rect">
            <a:avLst/>
          </a:prstGeom>
        </p:spPr>
      </p:pic>
    </p:spTree>
    <p:extLst>
      <p:ext uri="{BB962C8B-B14F-4D97-AF65-F5344CB8AC3E}">
        <p14:creationId xmlns:p14="http://schemas.microsoft.com/office/powerpoint/2010/main" val="325099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BA77D3D-EB6C-470B-88D7-E88D973FCE77}"/>
              </a:ext>
            </a:extLst>
          </p:cNvPr>
          <p:cNvSpPr/>
          <p:nvPr userDrawn="1"/>
        </p:nvSpPr>
        <p:spPr>
          <a:xfrm>
            <a:off x="-3" y="6176964"/>
            <a:ext cx="12192003" cy="681036"/>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Isosceles Triangle 23">
            <a:extLst>
              <a:ext uri="{FF2B5EF4-FFF2-40B4-BE49-F238E27FC236}">
                <a16:creationId xmlns:a16="http://schemas.microsoft.com/office/drawing/2014/main" id="{700E5B01-C69C-4201-9620-A4CEFAA25C48}"/>
              </a:ext>
            </a:extLst>
          </p:cNvPr>
          <p:cNvSpPr/>
          <p:nvPr userDrawn="1"/>
        </p:nvSpPr>
        <p:spPr>
          <a:xfrm rot="5400000">
            <a:off x="-75805" y="6262289"/>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7498D-2B4F-4638-B21E-552379A5DE30}"/>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FDCB4562-3CFF-4DA9-953B-BCB9B4F9D7D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01328-93AD-49F4-86EA-07525CB5A0D1}"/>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3/25/2024</a:t>
            </a:fld>
            <a:endParaRPr lang="en-US" dirty="0"/>
          </a:p>
        </p:txBody>
      </p:sp>
      <p:sp>
        <p:nvSpPr>
          <p:cNvPr id="5" name="Footer Placeholder 4">
            <a:extLst>
              <a:ext uri="{FF2B5EF4-FFF2-40B4-BE49-F238E27FC236}">
                <a16:creationId xmlns:a16="http://schemas.microsoft.com/office/drawing/2014/main" id="{AA0650BD-7963-4709-B4FF-1D902620EFC4}"/>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AB06590D-FD28-4F1A-B2F9-188C17222E39}"/>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22" name="Picture 21" descr="A close up of a sign&#10;&#10;Description automatically generated">
            <a:extLst>
              <a:ext uri="{FF2B5EF4-FFF2-40B4-BE49-F238E27FC236}">
                <a16:creationId xmlns:a16="http://schemas.microsoft.com/office/drawing/2014/main" id="{64E26A8A-3861-44FA-9F25-5209F3A55E7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249870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48BE7-7E0D-4FE6-9A09-A01974DED0BA}"/>
              </a:ext>
            </a:extLst>
          </p:cNvPr>
          <p:cNvSpPr>
            <a:spLocks noGrp="1"/>
          </p:cNvSpPr>
          <p:nvPr>
            <p:ph type="title"/>
          </p:nvPr>
        </p:nvSpPr>
        <p:spPr>
          <a:xfrm>
            <a:off x="831850" y="1709739"/>
            <a:ext cx="10515600" cy="2386012"/>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34287E38-21AB-44A5-933E-BBDB29530E10}"/>
              </a:ext>
            </a:extLst>
          </p:cNvPr>
          <p:cNvSpPr>
            <a:spLocks noGrp="1"/>
          </p:cNvSpPr>
          <p:nvPr>
            <p:ph type="body" idx="1"/>
          </p:nvPr>
        </p:nvSpPr>
        <p:spPr>
          <a:xfrm>
            <a:off x="831849" y="4190048"/>
            <a:ext cx="10515600" cy="105822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1198DB-E2E2-4621-86F0-491A9102F687}"/>
              </a:ext>
            </a:extLst>
          </p:cNvPr>
          <p:cNvSpPr>
            <a:spLocks noGrp="1"/>
          </p:cNvSpPr>
          <p:nvPr>
            <p:ph type="dt" sz="half" idx="10"/>
          </p:nvPr>
        </p:nvSpPr>
        <p:spPr/>
        <p:txBody>
          <a:bodyPr/>
          <a:lstStyle/>
          <a:p>
            <a:fld id="{2053334D-C731-4501-A5C8-C610FB6C1AE8}" type="datetimeFigureOut">
              <a:rPr lang="en-US" smtClean="0"/>
              <a:t>3/25/2024</a:t>
            </a:fld>
            <a:endParaRPr lang="en-US"/>
          </a:p>
        </p:txBody>
      </p:sp>
      <p:sp>
        <p:nvSpPr>
          <p:cNvPr id="5" name="Footer Placeholder 4">
            <a:extLst>
              <a:ext uri="{FF2B5EF4-FFF2-40B4-BE49-F238E27FC236}">
                <a16:creationId xmlns:a16="http://schemas.microsoft.com/office/drawing/2014/main" id="{0EFFFFA3-C11C-4784-B241-ED40C58438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5D06F7-64FC-4E16-A6F2-A838E8CF765C}"/>
              </a:ext>
            </a:extLst>
          </p:cNvPr>
          <p:cNvSpPr>
            <a:spLocks noGrp="1"/>
          </p:cNvSpPr>
          <p:nvPr>
            <p:ph type="sldNum" sz="quarter" idx="12"/>
          </p:nvPr>
        </p:nvSpPr>
        <p:spPr/>
        <p:txBody>
          <a:bodyPr/>
          <a:lstStyle/>
          <a:p>
            <a:fld id="{6A5D9758-F717-40A5-A5A2-7DB12EC6A1C9}"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776BB167-5223-4787-9D40-C427FEF4A05E}"/>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4420369" y="0"/>
            <a:ext cx="3338561" cy="1368565"/>
          </a:xfrm>
          <a:prstGeom prst="rect">
            <a:avLst/>
          </a:prstGeom>
        </p:spPr>
      </p:pic>
      <p:pic>
        <p:nvPicPr>
          <p:cNvPr id="11" name="Picture 10" descr="A close up of a sign&#10;&#10;Description automatically generated">
            <a:extLst>
              <a:ext uri="{FF2B5EF4-FFF2-40B4-BE49-F238E27FC236}">
                <a16:creationId xmlns:a16="http://schemas.microsoft.com/office/drawing/2014/main" id="{98853A46-355B-43D4-AC0B-EC581D05475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3090604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0AE6B6-E4D9-430F-A1A6-2FD90BB2AEAD}"/>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2FE54030-734F-4867-A425-FD781025C882}"/>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DD910D-BE99-49D0-8285-41FF41AECA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C8C7A0-022A-4F99-A0C2-33276644F6F7}"/>
              </a:ext>
            </a:extLst>
          </p:cNvPr>
          <p:cNvSpPr>
            <a:spLocks noGrp="1"/>
          </p:cNvSpPr>
          <p:nvPr>
            <p:ph sz="half" idx="1"/>
          </p:nvPr>
        </p:nvSpPr>
        <p:spPr>
          <a:xfrm>
            <a:off x="838200" y="1825625"/>
            <a:ext cx="5181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79EB2EE-35C0-4F6A-9A88-19585A48BD1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BC444E-BC3C-48DD-B0EE-5AD82E9EA438}"/>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3/25/2024</a:t>
            </a:fld>
            <a:endParaRPr lang="en-US" dirty="0"/>
          </a:p>
        </p:txBody>
      </p:sp>
      <p:sp>
        <p:nvSpPr>
          <p:cNvPr id="6" name="Footer Placeholder 5">
            <a:extLst>
              <a:ext uri="{FF2B5EF4-FFF2-40B4-BE49-F238E27FC236}">
                <a16:creationId xmlns:a16="http://schemas.microsoft.com/office/drawing/2014/main" id="{4391A159-06B3-45AE-B20D-1B94E9EAE17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749C28A2-40C2-45AC-8284-24CC7B83F1AE}"/>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9" name="Picture 8" descr="A close up of a sign&#10;&#10;Description automatically generated">
            <a:extLst>
              <a:ext uri="{FF2B5EF4-FFF2-40B4-BE49-F238E27FC236}">
                <a16:creationId xmlns:a16="http://schemas.microsoft.com/office/drawing/2014/main" id="{17921164-5862-485A-98FF-85D0E315554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1827697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3FAD79-29E3-4606-991C-B67D06E2C72D}"/>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Isosceles Triangle 14">
            <a:extLst>
              <a:ext uri="{FF2B5EF4-FFF2-40B4-BE49-F238E27FC236}">
                <a16:creationId xmlns:a16="http://schemas.microsoft.com/office/drawing/2014/main" id="{31A0194A-5D0E-40C4-AB4F-F7E74CABE9F2}"/>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554EA-2EC4-4F72-973B-F9628F6B16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1874CF-1970-4A3C-8FE6-7A04D221F2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678CE7-604B-4F86-9B5D-3FAA07816B8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87FC8D-397D-4F30-A188-8C060553CCE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399E2-8ED9-413C-8F81-E15355195F1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9164-105F-4A8D-9C1C-9C575EFEF1D8}"/>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3/25/2024</a:t>
            </a:fld>
            <a:endParaRPr lang="en-US" dirty="0"/>
          </a:p>
        </p:txBody>
      </p:sp>
      <p:sp>
        <p:nvSpPr>
          <p:cNvPr id="8" name="Footer Placeholder 7">
            <a:extLst>
              <a:ext uri="{FF2B5EF4-FFF2-40B4-BE49-F238E27FC236}">
                <a16:creationId xmlns:a16="http://schemas.microsoft.com/office/drawing/2014/main" id="{CB985673-20F2-4420-9492-E849EF41C6B2}"/>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3E3BC90F-0DC6-446A-A477-E6BFD973BEDB}"/>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13" name="Picture 12" descr="A close up of a sign&#10;&#10;Description automatically generated">
            <a:extLst>
              <a:ext uri="{FF2B5EF4-FFF2-40B4-BE49-F238E27FC236}">
                <a16:creationId xmlns:a16="http://schemas.microsoft.com/office/drawing/2014/main" id="{E2359358-A04A-41A6-BB3E-72D0DCDBD9E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689914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9351E6-0B77-487D-AF4C-37DD96BAC2D9}"/>
              </a:ext>
            </a:extLst>
          </p:cNvPr>
          <p:cNvSpPr/>
          <p:nvPr userDrawn="1"/>
        </p:nvSpPr>
        <p:spPr>
          <a:xfrm>
            <a:off x="-3" y="6176964"/>
            <a:ext cx="12192003" cy="675480"/>
          </a:xfrm>
          <a:prstGeom prst="rect">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97CFE111-BCB3-481A-85D0-0F57E88EBC2C}"/>
              </a:ext>
            </a:extLst>
          </p:cNvPr>
          <p:cNvSpPr/>
          <p:nvPr userDrawn="1"/>
        </p:nvSpPr>
        <p:spPr>
          <a:xfrm rot="5400000">
            <a:off x="-75805" y="6252764"/>
            <a:ext cx="675481" cy="523877"/>
          </a:xfrm>
          <a:prstGeom prst="triangle">
            <a:avLst>
              <a:gd name="adj" fmla="val 51399"/>
            </a:avLst>
          </a:prstGeom>
          <a:solidFill>
            <a:srgbClr val="006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BE492-D277-4B57-B7FD-702527F0B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CB0850-9FFE-4966-BD90-DB06F7853CE2}"/>
              </a:ext>
            </a:extLst>
          </p:cNvPr>
          <p:cNvSpPr>
            <a:spLocks noGrp="1"/>
          </p:cNvSpPr>
          <p:nvPr>
            <p:ph type="dt" sz="half" idx="10"/>
          </p:nvPr>
        </p:nvSpPr>
        <p:spPr/>
        <p:txBody>
          <a:bodyPr/>
          <a:lstStyle>
            <a:lvl1pPr>
              <a:defRPr>
                <a:solidFill>
                  <a:schemeClr val="bg1"/>
                </a:solidFill>
              </a:defRPr>
            </a:lvl1pPr>
          </a:lstStyle>
          <a:p>
            <a:fld id="{2053334D-C731-4501-A5C8-C610FB6C1AE8}" type="datetimeFigureOut">
              <a:rPr lang="en-US" smtClean="0"/>
              <a:pPr/>
              <a:t>3/25/2024</a:t>
            </a:fld>
            <a:endParaRPr lang="en-US" dirty="0"/>
          </a:p>
        </p:txBody>
      </p:sp>
      <p:sp>
        <p:nvSpPr>
          <p:cNvPr id="4" name="Footer Placeholder 3">
            <a:extLst>
              <a:ext uri="{FF2B5EF4-FFF2-40B4-BE49-F238E27FC236}">
                <a16:creationId xmlns:a16="http://schemas.microsoft.com/office/drawing/2014/main" id="{D489B77C-9C12-494F-A87E-7517CBD7AD4A}"/>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3DAAC97F-B8D0-4433-B69C-3E0C16228BA7}"/>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2A5EAC9B-387B-4DD3-9C4A-E3BF2B9AAA6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358082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pic>
        <p:nvPicPr>
          <p:cNvPr id="6" name="Picture 5" descr="A picture containing bird&#10;&#10;Description automatically generated">
            <a:extLst>
              <a:ext uri="{FF2B5EF4-FFF2-40B4-BE49-F238E27FC236}">
                <a16:creationId xmlns:a16="http://schemas.microsoft.com/office/drawing/2014/main" id="{B933FC99-1097-4018-8B3C-56B4DCF03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7206" y="0"/>
            <a:ext cx="1944793" cy="6857999"/>
          </a:xfrm>
          <a:prstGeom prst="rect">
            <a:avLst/>
          </a:prstGeom>
        </p:spPr>
      </p:pic>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3/25/2024</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B91BBBBF-C7E9-446C-9E28-AD702799372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
        <p:nvSpPr>
          <p:cNvPr id="10" name="Isosceles Triangle 9">
            <a:extLst>
              <a:ext uri="{FF2B5EF4-FFF2-40B4-BE49-F238E27FC236}">
                <a16:creationId xmlns:a16="http://schemas.microsoft.com/office/drawing/2014/main" id="{9560B2B0-E84F-48DB-B6CA-EE6B1DD34A63}"/>
              </a:ext>
            </a:extLst>
          </p:cNvPr>
          <p:cNvSpPr/>
          <p:nvPr userDrawn="1"/>
        </p:nvSpPr>
        <p:spPr>
          <a:xfrm rot="16200000">
            <a:off x="7790603" y="2456602"/>
            <a:ext cx="6857999" cy="1944792"/>
          </a:xfrm>
          <a:prstGeom prst="triangle">
            <a:avLst>
              <a:gd name="adj" fmla="val 49722"/>
            </a:avLst>
          </a:prstGeom>
          <a:solidFill>
            <a:srgbClr val="1A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59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DA5EE-B82D-44A7-AAA9-E2BF97723D0B}"/>
              </a:ext>
            </a:extLst>
          </p:cNvPr>
          <p:cNvSpPr>
            <a:spLocks noGrp="1"/>
          </p:cNvSpPr>
          <p:nvPr>
            <p:ph type="dt" sz="half" idx="10"/>
          </p:nvPr>
        </p:nvSpPr>
        <p:spPr/>
        <p:txBody>
          <a:bodyPr/>
          <a:lstStyle/>
          <a:p>
            <a:fld id="{2053334D-C731-4501-A5C8-C610FB6C1AE8}" type="datetimeFigureOut">
              <a:rPr lang="en-US" smtClean="0"/>
              <a:t>3/25/2024</a:t>
            </a:fld>
            <a:endParaRPr lang="en-US"/>
          </a:p>
        </p:txBody>
      </p:sp>
      <p:sp>
        <p:nvSpPr>
          <p:cNvPr id="3" name="Footer Placeholder 2">
            <a:extLst>
              <a:ext uri="{FF2B5EF4-FFF2-40B4-BE49-F238E27FC236}">
                <a16:creationId xmlns:a16="http://schemas.microsoft.com/office/drawing/2014/main" id="{4719ACC1-2306-4000-94CA-63A16D177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6C6BF2-43C3-46FE-9124-1F7CE686C072}"/>
              </a:ext>
            </a:extLst>
          </p:cNvPr>
          <p:cNvSpPr>
            <a:spLocks noGrp="1"/>
          </p:cNvSpPr>
          <p:nvPr>
            <p:ph type="sldNum" sz="quarter" idx="12"/>
          </p:nvPr>
        </p:nvSpPr>
        <p:spPr/>
        <p:txBody>
          <a:bodyPr/>
          <a:lstStyle>
            <a:lvl1pPr>
              <a:defRPr>
                <a:solidFill>
                  <a:schemeClr val="bg1"/>
                </a:solidFill>
              </a:defRPr>
            </a:lvl1pPr>
          </a:lstStyle>
          <a:p>
            <a:fld id="{6A5D9758-F717-40A5-A5A2-7DB12EC6A1C9}" type="slidenum">
              <a:rPr lang="en-US" smtClean="0"/>
              <a:pPr/>
              <a:t>‹#›</a:t>
            </a:fld>
            <a:endParaRPr lang="en-US"/>
          </a:p>
        </p:txBody>
      </p:sp>
      <p:pic>
        <p:nvPicPr>
          <p:cNvPr id="7" name="Picture 6" descr="A close up of a sign&#10;&#10;Description automatically generated">
            <a:extLst>
              <a:ext uri="{FF2B5EF4-FFF2-40B4-BE49-F238E27FC236}">
                <a16:creationId xmlns:a16="http://schemas.microsoft.com/office/drawing/2014/main" id="{B91BBBBF-C7E9-446C-9E28-AD702799372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38200" y="5406707"/>
            <a:ext cx="1828800" cy="627381"/>
          </a:xfrm>
          <a:prstGeom prst="rect">
            <a:avLst/>
          </a:prstGeom>
        </p:spPr>
      </p:pic>
    </p:spTree>
    <p:extLst>
      <p:ext uri="{BB962C8B-B14F-4D97-AF65-F5344CB8AC3E}">
        <p14:creationId xmlns:p14="http://schemas.microsoft.com/office/powerpoint/2010/main" val="276013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F8E82A-DEDB-4F57-9C56-785DF1FE35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22110C-DA35-4E5E-AB88-5914338FC5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9BF4E9-9671-423F-B6BB-F2C0642CF4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334D-C731-4501-A5C8-C610FB6C1AE8}" type="datetimeFigureOut">
              <a:rPr lang="en-US" smtClean="0"/>
              <a:t>3/25/2024</a:t>
            </a:fld>
            <a:endParaRPr lang="en-US"/>
          </a:p>
        </p:txBody>
      </p:sp>
      <p:sp>
        <p:nvSpPr>
          <p:cNvPr id="5" name="Footer Placeholder 4">
            <a:extLst>
              <a:ext uri="{FF2B5EF4-FFF2-40B4-BE49-F238E27FC236}">
                <a16:creationId xmlns:a16="http://schemas.microsoft.com/office/drawing/2014/main" id="{9199415B-A953-4A00-BD68-FCEAD64EE8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F757A3-55CA-430A-9473-9543328AA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D9758-F717-40A5-A5A2-7DB12EC6A1C9}" type="slidenum">
              <a:rPr lang="en-US" smtClean="0"/>
              <a:t>‹#›</a:t>
            </a:fld>
            <a:endParaRPr lang="en-US"/>
          </a:p>
        </p:txBody>
      </p:sp>
    </p:spTree>
    <p:extLst>
      <p:ext uri="{BB962C8B-B14F-4D97-AF65-F5344CB8AC3E}">
        <p14:creationId xmlns:p14="http://schemas.microsoft.com/office/powerpoint/2010/main" val="58322808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5" r:id="rId4"/>
    <p:sldLayoutId id="2147483652" r:id="rId5"/>
    <p:sldLayoutId id="2147483653" r:id="rId6"/>
    <p:sldLayoutId id="2147483654" r:id="rId7"/>
    <p:sldLayoutId id="2147483655" r:id="rId8"/>
    <p:sldLayoutId id="2147483666" r:id="rId9"/>
    <p:sldLayoutId id="2147483667"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kern="1200">
          <a:solidFill>
            <a:srgbClr val="0066A8"/>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66A8"/>
        </a:buClr>
        <a:buFont typeface="Arial" panose="020B0604020202020204" pitchFamily="34" charset="0"/>
        <a:buChar char="&gt;"/>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rgbClr val="0066A8"/>
        </a:buClr>
        <a:buSzPct val="12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rgbClr val="0066A8"/>
        </a:buClr>
        <a:buFont typeface="Wingdings" panose="05000000000000000000" pitchFamily="2" charset="2"/>
        <a:buChar char="ü"/>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rgbClr val="0066A8"/>
        </a:buClr>
        <a:buFont typeface="Wingdings" panose="05000000000000000000" pitchFamily="2" charset="2"/>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rgbClr val="0066A8"/>
        </a:buClr>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mailto:lance.allee@careertech.ok.gov" TargetMode="External"/><Relationship Id="rId3" Type="http://schemas.openxmlformats.org/officeDocument/2006/relationships/slideLayout" Target="../slideLayouts/slideLayout5.xml"/><Relationship Id="rId7" Type="http://schemas.openxmlformats.org/officeDocument/2006/relationships/hyperlink" Target="mailto:.bradley@careertech.ok.gov" TargetMode="Externa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hyperlink" Target="mailto:.brown@careertech.ok.gov" TargetMode="External"/><Relationship Id="rId5" Type="http://schemas.openxmlformats.org/officeDocument/2006/relationships/hyperlink" Target="mailto:letha.bauter@careertech.ok.gov" TargetMode="External"/><Relationship Id="rId10" Type="http://schemas.openxmlformats.org/officeDocument/2006/relationships/image" Target="../media/image6.png"/><Relationship Id="rId4" Type="http://schemas.openxmlformats.org/officeDocument/2006/relationships/notesSlide" Target="../notesSlides/notesSlide9.xml"/><Relationship Id="rId9" Type="http://schemas.openxmlformats.org/officeDocument/2006/relationships/hyperlink" Target="mailto:caleb.cummings@careertech.ok.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AE02-A54B-447E-8448-F816636347A0}"/>
              </a:ext>
            </a:extLst>
          </p:cNvPr>
          <p:cNvSpPr>
            <a:spLocks noGrp="1"/>
          </p:cNvSpPr>
          <p:nvPr>
            <p:ph type="title"/>
          </p:nvPr>
        </p:nvSpPr>
        <p:spPr>
          <a:xfrm>
            <a:off x="594360" y="1869898"/>
            <a:ext cx="11027664" cy="4018838"/>
          </a:xfrm>
        </p:spPr>
        <p:txBody>
          <a:bodyPr>
            <a:normAutofit fontScale="90000"/>
          </a:bodyPr>
          <a:lstStyle/>
          <a:p>
            <a:pPr algn="ctr"/>
            <a:r>
              <a:rPr lang="en-US" dirty="0"/>
              <a:t>Adult Education &amp; Family Literacy</a:t>
            </a:r>
            <a:br>
              <a:rPr lang="en-US" dirty="0"/>
            </a:br>
            <a:br>
              <a:rPr lang="en-US" dirty="0"/>
            </a:br>
            <a:r>
              <a:rPr lang="en-US" dirty="0"/>
              <a:t>FERPA Training</a:t>
            </a:r>
            <a:br>
              <a:rPr lang="en-US" sz="6700" dirty="0"/>
            </a:br>
            <a:br>
              <a:rPr lang="en-US" sz="4800" dirty="0"/>
            </a:br>
            <a:r>
              <a:rPr lang="en-US" sz="4400" dirty="0"/>
              <a:t>Family Educational Rights &amp; Privacy Act</a:t>
            </a:r>
            <a:br>
              <a:rPr lang="en-US" sz="4800" dirty="0"/>
            </a:br>
            <a:endParaRPr lang="en-US" sz="4800" dirty="0"/>
          </a:p>
        </p:txBody>
      </p:sp>
      <p:pic>
        <p:nvPicPr>
          <p:cNvPr id="3" name="Slide00">
            <a:hlinkClick r:id="" action="ppaction://media"/>
            <a:extLst>
              <a:ext uri="{FF2B5EF4-FFF2-40B4-BE49-F238E27FC236}">
                <a16:creationId xmlns:a16="http://schemas.microsoft.com/office/drawing/2014/main" id="{9120DE8C-4C09-4550-832F-BA44D06C3A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5575" y="5793486"/>
            <a:ext cx="609600" cy="609600"/>
          </a:xfrm>
          <a:prstGeom prst="rect">
            <a:avLst/>
          </a:prstGeom>
        </p:spPr>
      </p:pic>
    </p:spTree>
    <p:extLst>
      <p:ext uri="{BB962C8B-B14F-4D97-AF65-F5344CB8AC3E}">
        <p14:creationId xmlns:p14="http://schemas.microsoft.com/office/powerpoint/2010/main" val="2379805969"/>
      </p:ext>
    </p:extLst>
  </p:cSld>
  <p:clrMapOvr>
    <a:masterClrMapping/>
  </p:clrMapOvr>
  <p:transition spd="slow" advClick="0" advTm="1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4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CDF546-806F-4636-86F7-26831D0BBB40}"/>
              </a:ext>
            </a:extLst>
          </p:cNvPr>
          <p:cNvSpPr>
            <a:spLocks noGrp="1"/>
          </p:cNvSpPr>
          <p:nvPr>
            <p:ph type="title"/>
          </p:nvPr>
        </p:nvSpPr>
        <p:spPr>
          <a:xfrm>
            <a:off x="838200" y="645602"/>
            <a:ext cx="10515600" cy="4972050"/>
          </a:xfrm>
        </p:spPr>
        <p:txBody>
          <a:bodyPr>
            <a:normAutofit/>
          </a:bodyPr>
          <a:lstStyle/>
          <a:p>
            <a:pPr algn="ctr"/>
            <a:r>
              <a:rPr lang="en-US" sz="5400" dirty="0"/>
              <a:t>Thank you for attending </a:t>
            </a:r>
            <a:br>
              <a:rPr lang="en-US" sz="5400" dirty="0"/>
            </a:br>
            <a:r>
              <a:rPr lang="en-US" sz="5400" dirty="0"/>
              <a:t>the AEFL FERPA Training!</a:t>
            </a:r>
            <a:br>
              <a:rPr lang="en-US" sz="5400" dirty="0"/>
            </a:br>
            <a:br>
              <a:rPr lang="en-US" sz="5400" dirty="0"/>
            </a:br>
            <a:endParaRPr lang="en-US" sz="5400" dirty="0"/>
          </a:p>
        </p:txBody>
      </p:sp>
      <p:pic>
        <p:nvPicPr>
          <p:cNvPr id="2" name="Slide10">
            <a:hlinkClick r:id="" action="ppaction://media"/>
            <a:extLst>
              <a:ext uri="{FF2B5EF4-FFF2-40B4-BE49-F238E27FC236}">
                <a16:creationId xmlns:a16="http://schemas.microsoft.com/office/drawing/2014/main" id="{ED0669F0-599C-4E90-AA83-175FD731A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50549" y="5738157"/>
            <a:ext cx="609600" cy="609600"/>
          </a:xfrm>
          <a:prstGeom prst="rect">
            <a:avLst/>
          </a:prstGeom>
        </p:spPr>
      </p:pic>
    </p:spTree>
    <p:extLst>
      <p:ext uri="{BB962C8B-B14F-4D97-AF65-F5344CB8AC3E}">
        <p14:creationId xmlns:p14="http://schemas.microsoft.com/office/powerpoint/2010/main" val="551108604"/>
      </p:ext>
    </p:extLst>
  </p:cSld>
  <p:clrMapOvr>
    <a:masterClrMapping/>
  </p:clrMapOvr>
  <mc:AlternateContent xmlns:mc="http://schemas.openxmlformats.org/markup-compatibility/2006">
    <mc:Choice xmlns:p14="http://schemas.microsoft.com/office/powerpoint/2010/main" Requires="p14">
      <p:transition p14:dur="10" advClick="0" advTm="4000"/>
    </mc:Choice>
    <mc:Fallback>
      <p:transition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69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332F7A-E4A3-4F9D-95A7-49B2F648BBE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13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FERPA</a:t>
            </a:r>
          </a:p>
        </p:txBody>
      </p:sp>
      <p:sp>
        <p:nvSpPr>
          <p:cNvPr id="3" name="Content Placeholder 2"/>
          <p:cNvSpPr>
            <a:spLocks noGrp="1"/>
          </p:cNvSpPr>
          <p:nvPr>
            <p:ph idx="1"/>
          </p:nvPr>
        </p:nvSpPr>
        <p:spPr>
          <a:xfrm>
            <a:off x="838200" y="1600200"/>
            <a:ext cx="8008088" cy="4576763"/>
          </a:xfrm>
        </p:spPr>
        <p:txBody>
          <a:bodyPr>
            <a:normAutofit/>
          </a:bodyPr>
          <a:lstStyle/>
          <a:p>
            <a:endParaRPr lang="en-US" sz="1000" dirty="0"/>
          </a:p>
          <a:p>
            <a:pPr marL="0" indent="0">
              <a:buNone/>
            </a:pPr>
            <a:r>
              <a:rPr lang="en-US" sz="2400" dirty="0"/>
              <a:t>Students have the rights to:</a:t>
            </a:r>
          </a:p>
          <a:p>
            <a:endParaRPr lang="en-US" sz="1000" dirty="0"/>
          </a:p>
          <a:p>
            <a:pPr lvl="1"/>
            <a:r>
              <a:rPr lang="en-US" dirty="0"/>
              <a:t>Inspect and review their education records</a:t>
            </a:r>
          </a:p>
          <a:p>
            <a:pPr lvl="1"/>
            <a:endParaRPr lang="en-US" sz="1000" dirty="0"/>
          </a:p>
          <a:p>
            <a:pPr lvl="1"/>
            <a:r>
              <a:rPr lang="en-US" dirty="0"/>
              <a:t>Seek to have the records amended</a:t>
            </a:r>
          </a:p>
          <a:p>
            <a:pPr lvl="1"/>
            <a:endParaRPr lang="en-US" sz="1000" dirty="0"/>
          </a:p>
          <a:p>
            <a:pPr lvl="1"/>
            <a:r>
              <a:rPr lang="en-US" dirty="0"/>
              <a:t>Consent to disclose information from the records</a:t>
            </a:r>
          </a:p>
          <a:p>
            <a:pPr marL="457200" lvl="1" indent="0">
              <a:buNone/>
            </a:pPr>
            <a:endParaRPr lang="en-US" sz="1000" dirty="0"/>
          </a:p>
          <a:p>
            <a:pPr marL="0" indent="0">
              <a:buNone/>
            </a:pPr>
            <a:endParaRPr lang="en-US" dirty="0"/>
          </a:p>
        </p:txBody>
      </p:sp>
      <p:pic>
        <p:nvPicPr>
          <p:cNvPr id="5" name="Slide02">
            <a:hlinkClick r:id="" action="ppaction://media"/>
            <a:extLst>
              <a:ext uri="{FF2B5EF4-FFF2-40B4-BE49-F238E27FC236}">
                <a16:creationId xmlns:a16="http://schemas.microsoft.com/office/drawing/2014/main" id="{48F48A77-B234-4E3C-86EA-91F3FB7E86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6115" y="5064461"/>
            <a:ext cx="609600" cy="609600"/>
          </a:xfrm>
          <a:prstGeom prst="rect">
            <a:avLst/>
          </a:prstGeom>
        </p:spPr>
      </p:pic>
    </p:spTree>
    <p:extLst>
      <p:ext uri="{BB962C8B-B14F-4D97-AF65-F5344CB8AC3E}">
        <p14:creationId xmlns:p14="http://schemas.microsoft.com/office/powerpoint/2010/main" val="3584976124"/>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99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6C8A7-D810-4227-80AC-32C721B2E41E}"/>
              </a:ext>
            </a:extLst>
          </p:cNvPr>
          <p:cNvSpPr>
            <a:spLocks noGrp="1"/>
          </p:cNvSpPr>
          <p:nvPr>
            <p:ph type="title"/>
          </p:nvPr>
        </p:nvSpPr>
        <p:spPr/>
        <p:txBody>
          <a:bodyPr/>
          <a:lstStyle/>
          <a:p>
            <a:pPr algn="ctr"/>
            <a:r>
              <a:rPr lang="en-US" dirty="0"/>
              <a:t>Educational Records</a:t>
            </a:r>
          </a:p>
        </p:txBody>
      </p:sp>
      <p:sp>
        <p:nvSpPr>
          <p:cNvPr id="3" name="Content Placeholder 2">
            <a:extLst>
              <a:ext uri="{FF2B5EF4-FFF2-40B4-BE49-F238E27FC236}">
                <a16:creationId xmlns:a16="http://schemas.microsoft.com/office/drawing/2014/main" id="{E5D188D9-0463-4CBA-A757-CE104DC9978E}"/>
              </a:ext>
            </a:extLst>
          </p:cNvPr>
          <p:cNvSpPr>
            <a:spLocks noGrp="1"/>
          </p:cNvSpPr>
          <p:nvPr>
            <p:ph idx="1"/>
          </p:nvPr>
        </p:nvSpPr>
        <p:spPr>
          <a:xfrm>
            <a:off x="838200" y="2011679"/>
            <a:ext cx="9358423" cy="2868665"/>
          </a:xfrm>
        </p:spPr>
        <p:txBody>
          <a:bodyPr>
            <a:normAutofit/>
          </a:bodyPr>
          <a:lstStyle/>
          <a:p>
            <a:pPr marL="0" indent="0">
              <a:buNone/>
            </a:pPr>
            <a:r>
              <a:rPr lang="en-US" sz="2400" dirty="0"/>
              <a:t>Files, documents, and other materials that contain information:</a:t>
            </a:r>
          </a:p>
          <a:p>
            <a:pPr>
              <a:spcBef>
                <a:spcPts val="1800"/>
              </a:spcBef>
              <a:buFont typeface="Arial" panose="020B0604020202020204" pitchFamily="34" charset="0"/>
              <a:buChar char="•"/>
            </a:pPr>
            <a:r>
              <a:rPr lang="en-US" sz="2400" dirty="0"/>
              <a:t>Directly related to a student</a:t>
            </a:r>
          </a:p>
          <a:p>
            <a:pPr>
              <a:buFont typeface="Arial" panose="020B0604020202020204" pitchFamily="34" charset="0"/>
              <a:buChar char="•"/>
            </a:pPr>
            <a:r>
              <a:rPr lang="en-US" sz="2400" dirty="0"/>
              <a:t>Maintained by the adult education program or a party acting on behalf of the adult education program</a:t>
            </a:r>
          </a:p>
          <a:p>
            <a:pPr>
              <a:buFont typeface="Arial" panose="020B0604020202020204" pitchFamily="34" charset="0"/>
              <a:buChar char="•"/>
            </a:pPr>
            <a:r>
              <a:rPr lang="en-US" sz="2400" dirty="0"/>
              <a:t>May include health records maintained by an AEFL program</a:t>
            </a:r>
          </a:p>
        </p:txBody>
      </p:sp>
      <p:pic>
        <p:nvPicPr>
          <p:cNvPr id="5" name="Slide03">
            <a:hlinkClick r:id="" action="ppaction://media"/>
            <a:extLst>
              <a:ext uri="{FF2B5EF4-FFF2-40B4-BE49-F238E27FC236}">
                <a16:creationId xmlns:a16="http://schemas.microsoft.com/office/drawing/2014/main" id="{2309557D-C4EA-499D-AFCD-96457A716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6605" y="5074209"/>
            <a:ext cx="609600" cy="609600"/>
          </a:xfrm>
          <a:prstGeom prst="rect">
            <a:avLst/>
          </a:prstGeom>
        </p:spPr>
      </p:pic>
    </p:spTree>
    <p:extLst>
      <p:ext uri="{BB962C8B-B14F-4D97-AF65-F5344CB8AC3E}">
        <p14:creationId xmlns:p14="http://schemas.microsoft.com/office/powerpoint/2010/main" val="3775395456"/>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00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ACE3-CB26-4333-A74F-C276D3AFEF17}"/>
              </a:ext>
            </a:extLst>
          </p:cNvPr>
          <p:cNvSpPr>
            <a:spLocks noGrp="1"/>
          </p:cNvSpPr>
          <p:nvPr>
            <p:ph type="title"/>
          </p:nvPr>
        </p:nvSpPr>
        <p:spPr/>
        <p:txBody>
          <a:bodyPr/>
          <a:lstStyle/>
          <a:p>
            <a:pPr algn="ctr"/>
            <a:r>
              <a:rPr lang="en-US" dirty="0"/>
              <a:t>Directory Information</a:t>
            </a:r>
          </a:p>
        </p:txBody>
      </p:sp>
      <p:sp>
        <p:nvSpPr>
          <p:cNvPr id="3" name="Content Placeholder 2">
            <a:extLst>
              <a:ext uri="{FF2B5EF4-FFF2-40B4-BE49-F238E27FC236}">
                <a16:creationId xmlns:a16="http://schemas.microsoft.com/office/drawing/2014/main" id="{CD083459-CB19-4652-BCE5-20E3F1330AD3}"/>
              </a:ext>
            </a:extLst>
          </p:cNvPr>
          <p:cNvSpPr>
            <a:spLocks noGrp="1"/>
          </p:cNvSpPr>
          <p:nvPr>
            <p:ph idx="1"/>
          </p:nvPr>
        </p:nvSpPr>
        <p:spPr>
          <a:xfrm>
            <a:off x="838200" y="2258568"/>
            <a:ext cx="10515600" cy="1760540"/>
          </a:xfrm>
        </p:spPr>
        <p:txBody>
          <a:bodyPr>
            <a:normAutofit/>
          </a:bodyPr>
          <a:lstStyle/>
          <a:p>
            <a:r>
              <a:rPr lang="en-US" sz="2400" dirty="0"/>
              <a:t>Can be shared if it was in the annual notice</a:t>
            </a:r>
          </a:p>
          <a:p>
            <a:endParaRPr lang="en-US" sz="2400" dirty="0"/>
          </a:p>
          <a:p>
            <a:r>
              <a:rPr lang="en-US" sz="2400" dirty="0"/>
              <a:t>Students can opt out within the specified time included in the notice</a:t>
            </a:r>
          </a:p>
        </p:txBody>
      </p:sp>
      <p:pic>
        <p:nvPicPr>
          <p:cNvPr id="5" name="Slide04">
            <a:hlinkClick r:id="" action="ppaction://media"/>
            <a:extLst>
              <a:ext uri="{FF2B5EF4-FFF2-40B4-BE49-F238E27FC236}">
                <a16:creationId xmlns:a16="http://schemas.microsoft.com/office/drawing/2014/main" id="{1B800978-7B45-423C-AFD1-786AFA4DF8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5933" y="5074833"/>
            <a:ext cx="609600" cy="609600"/>
          </a:xfrm>
          <a:prstGeom prst="rect">
            <a:avLst/>
          </a:prstGeom>
        </p:spPr>
      </p:pic>
    </p:spTree>
    <p:extLst>
      <p:ext uri="{BB962C8B-B14F-4D97-AF65-F5344CB8AC3E}">
        <p14:creationId xmlns:p14="http://schemas.microsoft.com/office/powerpoint/2010/main" val="3159044259"/>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9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90FE-95A8-4B2C-8FF0-4A06F5792A60}"/>
              </a:ext>
            </a:extLst>
          </p:cNvPr>
          <p:cNvSpPr>
            <a:spLocks noGrp="1"/>
          </p:cNvSpPr>
          <p:nvPr>
            <p:ph type="title"/>
          </p:nvPr>
        </p:nvSpPr>
        <p:spPr>
          <a:xfrm>
            <a:off x="838200" y="365125"/>
            <a:ext cx="10515600" cy="874395"/>
          </a:xfrm>
        </p:spPr>
        <p:txBody>
          <a:bodyPr/>
          <a:lstStyle/>
          <a:p>
            <a:pPr algn="ctr"/>
            <a:r>
              <a:rPr lang="en-US" dirty="0"/>
              <a:t>FERPA</a:t>
            </a:r>
          </a:p>
        </p:txBody>
      </p:sp>
      <p:sp>
        <p:nvSpPr>
          <p:cNvPr id="3" name="Content Placeholder 2">
            <a:extLst>
              <a:ext uri="{FF2B5EF4-FFF2-40B4-BE49-F238E27FC236}">
                <a16:creationId xmlns:a16="http://schemas.microsoft.com/office/drawing/2014/main" id="{7DD703CD-256A-4078-BC2D-346015FF5EDD}"/>
              </a:ext>
            </a:extLst>
          </p:cNvPr>
          <p:cNvSpPr>
            <a:spLocks noGrp="1"/>
          </p:cNvSpPr>
          <p:nvPr>
            <p:ph idx="1"/>
          </p:nvPr>
        </p:nvSpPr>
        <p:spPr>
          <a:xfrm>
            <a:off x="713232" y="1600199"/>
            <a:ext cx="10799064" cy="3664259"/>
          </a:xfrm>
        </p:spPr>
        <p:txBody>
          <a:bodyPr>
            <a:normAutofit lnSpcReduction="10000"/>
          </a:bodyPr>
          <a:lstStyle/>
          <a:p>
            <a:pPr>
              <a:lnSpc>
                <a:spcPct val="110000"/>
              </a:lnSpc>
              <a:spcBef>
                <a:spcPts val="0"/>
              </a:spcBef>
            </a:pPr>
            <a:r>
              <a:rPr lang="en-US" sz="2400" dirty="0">
                <a:solidFill>
                  <a:schemeClr val="bg2">
                    <a:lumMod val="25000"/>
                  </a:schemeClr>
                </a:solidFill>
              </a:rPr>
              <a:t>Protect the confidentiality of student records and information</a:t>
            </a:r>
          </a:p>
          <a:p>
            <a:pPr>
              <a:lnSpc>
                <a:spcPct val="110000"/>
              </a:lnSpc>
              <a:spcBef>
                <a:spcPts val="0"/>
              </a:spcBef>
            </a:pPr>
            <a:endParaRPr lang="en-US" sz="2400" dirty="0">
              <a:solidFill>
                <a:schemeClr val="bg2">
                  <a:lumMod val="25000"/>
                </a:schemeClr>
              </a:solidFill>
            </a:endParaRPr>
          </a:p>
          <a:p>
            <a:pPr>
              <a:lnSpc>
                <a:spcPct val="110000"/>
              </a:lnSpc>
              <a:spcBef>
                <a:spcPts val="0"/>
              </a:spcBef>
            </a:pPr>
            <a:r>
              <a:rPr lang="en-US" sz="2400" dirty="0">
                <a:solidFill>
                  <a:schemeClr val="bg2">
                    <a:lumMod val="25000"/>
                  </a:schemeClr>
                </a:solidFill>
              </a:rPr>
              <a:t>All student records and confidential information must be maintained in a secure location with only essential personnel allowed access</a:t>
            </a:r>
          </a:p>
          <a:p>
            <a:pPr>
              <a:lnSpc>
                <a:spcPct val="110000"/>
              </a:lnSpc>
              <a:spcBef>
                <a:spcPts val="0"/>
              </a:spcBef>
            </a:pPr>
            <a:endParaRPr lang="en-US" sz="1000" dirty="0">
              <a:solidFill>
                <a:schemeClr val="bg2">
                  <a:lumMod val="25000"/>
                </a:schemeClr>
              </a:solidFill>
            </a:endParaRPr>
          </a:p>
          <a:p>
            <a:pPr>
              <a:lnSpc>
                <a:spcPct val="110000"/>
              </a:lnSpc>
              <a:spcBef>
                <a:spcPts val="0"/>
              </a:spcBef>
            </a:pPr>
            <a:endParaRPr lang="en-US" sz="1000" dirty="0">
              <a:solidFill>
                <a:schemeClr val="bg2">
                  <a:lumMod val="25000"/>
                </a:schemeClr>
              </a:solidFill>
            </a:endParaRPr>
          </a:p>
          <a:p>
            <a:pPr>
              <a:lnSpc>
                <a:spcPct val="100000"/>
              </a:lnSpc>
              <a:spcBef>
                <a:spcPts val="0"/>
              </a:spcBef>
            </a:pPr>
            <a:r>
              <a:rPr lang="en-US" sz="2400" dirty="0">
                <a:solidFill>
                  <a:schemeClr val="bg2">
                    <a:lumMod val="25000"/>
                  </a:schemeClr>
                </a:solidFill>
              </a:rPr>
              <a:t>If the student is 16 or 17 the parent has the same rights until the student reaches 18 years of age </a:t>
            </a:r>
          </a:p>
          <a:p>
            <a:pPr>
              <a:lnSpc>
                <a:spcPct val="100000"/>
              </a:lnSpc>
              <a:spcBef>
                <a:spcPts val="0"/>
              </a:spcBef>
            </a:pPr>
            <a:endParaRPr lang="en-US" sz="1000" dirty="0">
              <a:solidFill>
                <a:schemeClr val="bg2">
                  <a:lumMod val="25000"/>
                </a:schemeClr>
              </a:solidFill>
            </a:endParaRPr>
          </a:p>
          <a:p>
            <a:pPr>
              <a:lnSpc>
                <a:spcPct val="100000"/>
              </a:lnSpc>
              <a:spcBef>
                <a:spcPts val="0"/>
              </a:spcBef>
            </a:pPr>
            <a:endParaRPr lang="en-US" sz="1000" dirty="0">
              <a:solidFill>
                <a:schemeClr val="bg2">
                  <a:lumMod val="25000"/>
                </a:schemeClr>
              </a:solidFill>
            </a:endParaRPr>
          </a:p>
          <a:p>
            <a:pPr>
              <a:lnSpc>
                <a:spcPct val="100000"/>
              </a:lnSpc>
              <a:spcBef>
                <a:spcPts val="0"/>
              </a:spcBef>
            </a:pPr>
            <a:r>
              <a:rPr lang="en-US" sz="2400" dirty="0">
                <a:solidFill>
                  <a:schemeClr val="bg2">
                    <a:lumMod val="25000"/>
                  </a:schemeClr>
                </a:solidFill>
              </a:rPr>
              <a:t>Oklahoma AEFL programs must have a signed consent to disclose personally identifiable information</a:t>
            </a:r>
          </a:p>
          <a:p>
            <a:endParaRPr lang="en-US" dirty="0">
              <a:solidFill>
                <a:schemeClr val="bg2">
                  <a:lumMod val="25000"/>
                </a:schemeClr>
              </a:solidFill>
            </a:endParaRPr>
          </a:p>
        </p:txBody>
      </p:sp>
      <p:pic>
        <p:nvPicPr>
          <p:cNvPr id="5" name="Slide05">
            <a:hlinkClick r:id="" action="ppaction://media"/>
            <a:extLst>
              <a:ext uri="{FF2B5EF4-FFF2-40B4-BE49-F238E27FC236}">
                <a16:creationId xmlns:a16="http://schemas.microsoft.com/office/drawing/2014/main" id="{053C6B7A-267F-4951-801A-856023E701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5971" y="5069963"/>
            <a:ext cx="609600" cy="609600"/>
          </a:xfrm>
          <a:prstGeom prst="rect">
            <a:avLst/>
          </a:prstGeom>
        </p:spPr>
      </p:pic>
    </p:spTree>
    <p:extLst>
      <p:ext uri="{BB962C8B-B14F-4D97-AF65-F5344CB8AC3E}">
        <p14:creationId xmlns:p14="http://schemas.microsoft.com/office/powerpoint/2010/main" val="2319520976"/>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511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B6CCF-8936-43D0-9806-3F88F324743A}"/>
              </a:ext>
            </a:extLst>
          </p:cNvPr>
          <p:cNvSpPr>
            <a:spLocks noGrp="1"/>
          </p:cNvSpPr>
          <p:nvPr>
            <p:ph type="title"/>
          </p:nvPr>
        </p:nvSpPr>
        <p:spPr/>
        <p:txBody>
          <a:bodyPr/>
          <a:lstStyle/>
          <a:p>
            <a:pPr algn="ctr"/>
            <a:r>
              <a:rPr lang="en-US" dirty="0"/>
              <a:t>Personally Identifiable Information</a:t>
            </a:r>
          </a:p>
        </p:txBody>
      </p:sp>
      <p:sp>
        <p:nvSpPr>
          <p:cNvPr id="3" name="Content Placeholder 2">
            <a:extLst>
              <a:ext uri="{FF2B5EF4-FFF2-40B4-BE49-F238E27FC236}">
                <a16:creationId xmlns:a16="http://schemas.microsoft.com/office/drawing/2014/main" id="{EB1F23EE-DA59-424F-AC09-BE37BC64130C}"/>
              </a:ext>
            </a:extLst>
          </p:cNvPr>
          <p:cNvSpPr>
            <a:spLocks noGrp="1"/>
          </p:cNvSpPr>
          <p:nvPr>
            <p:ph idx="1"/>
          </p:nvPr>
        </p:nvSpPr>
        <p:spPr>
          <a:xfrm>
            <a:off x="754912" y="1527048"/>
            <a:ext cx="10749516" cy="4649915"/>
          </a:xfrm>
        </p:spPr>
        <p:txBody>
          <a:bodyPr>
            <a:normAutofit/>
          </a:bodyPr>
          <a:lstStyle/>
          <a:p>
            <a:pPr marL="0" indent="0">
              <a:buNone/>
            </a:pPr>
            <a:r>
              <a:rPr lang="en-US" sz="2400" dirty="0"/>
              <a:t>Personally identifiable information is information that includes but is not limited to:</a:t>
            </a:r>
          </a:p>
          <a:p>
            <a:pPr lvl="1">
              <a:spcBef>
                <a:spcPts val="1200"/>
              </a:spcBef>
            </a:pPr>
            <a:r>
              <a:rPr lang="en-US" dirty="0"/>
              <a:t>The student’s name</a:t>
            </a:r>
          </a:p>
          <a:p>
            <a:pPr lvl="1"/>
            <a:r>
              <a:rPr lang="en-US" dirty="0"/>
              <a:t>The name of the student’s parent or other family member</a:t>
            </a:r>
          </a:p>
          <a:p>
            <a:pPr lvl="1"/>
            <a:r>
              <a:rPr lang="en-US" dirty="0"/>
              <a:t>The address of the student or the student’s family</a:t>
            </a:r>
          </a:p>
          <a:p>
            <a:pPr lvl="1"/>
            <a:r>
              <a:rPr lang="en-US" dirty="0"/>
              <a:t>A personal identifier, such as the student’s social security number or student number</a:t>
            </a:r>
          </a:p>
          <a:p>
            <a:pPr lvl="1"/>
            <a:r>
              <a:rPr lang="en-US" dirty="0"/>
              <a:t>A list of personal characteristics that would make the student’s identity easily traceable, or </a:t>
            </a:r>
          </a:p>
          <a:p>
            <a:pPr lvl="1"/>
            <a:r>
              <a:rPr lang="en-US" dirty="0"/>
              <a:t>Other information that would make the student’s identity easily traceable</a:t>
            </a:r>
          </a:p>
        </p:txBody>
      </p:sp>
      <p:pic>
        <p:nvPicPr>
          <p:cNvPr id="8" name="Slide06">
            <a:hlinkClick r:id="" action="ppaction://media"/>
            <a:extLst>
              <a:ext uri="{FF2B5EF4-FFF2-40B4-BE49-F238E27FC236}">
                <a16:creationId xmlns:a16="http://schemas.microsoft.com/office/drawing/2014/main" id="{DA88CE2A-D7CE-4A03-BF08-F28A9FD169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35341" y="5068684"/>
            <a:ext cx="609600" cy="609600"/>
          </a:xfrm>
          <a:prstGeom prst="rect">
            <a:avLst/>
          </a:prstGeom>
        </p:spPr>
      </p:pic>
    </p:spTree>
    <p:extLst>
      <p:ext uri="{BB962C8B-B14F-4D97-AF65-F5344CB8AC3E}">
        <p14:creationId xmlns:p14="http://schemas.microsoft.com/office/powerpoint/2010/main" val="3736883543"/>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60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5D89-DFA6-4FEC-85EE-B57B683B0203}"/>
              </a:ext>
            </a:extLst>
          </p:cNvPr>
          <p:cNvSpPr>
            <a:spLocks noGrp="1"/>
          </p:cNvSpPr>
          <p:nvPr>
            <p:ph type="title"/>
          </p:nvPr>
        </p:nvSpPr>
        <p:spPr/>
        <p:txBody>
          <a:bodyPr/>
          <a:lstStyle/>
          <a:p>
            <a:pPr algn="ctr"/>
            <a:r>
              <a:rPr lang="en-US" dirty="0"/>
              <a:t>Confidentiality Discussion</a:t>
            </a:r>
          </a:p>
        </p:txBody>
      </p:sp>
      <p:sp>
        <p:nvSpPr>
          <p:cNvPr id="3" name="Content Placeholder 2">
            <a:extLst>
              <a:ext uri="{FF2B5EF4-FFF2-40B4-BE49-F238E27FC236}">
                <a16:creationId xmlns:a16="http://schemas.microsoft.com/office/drawing/2014/main" id="{23DA37BC-45D4-4A1B-AB20-41F93ED23682}"/>
              </a:ext>
            </a:extLst>
          </p:cNvPr>
          <p:cNvSpPr>
            <a:spLocks noGrp="1"/>
          </p:cNvSpPr>
          <p:nvPr>
            <p:ph idx="1"/>
          </p:nvPr>
        </p:nvSpPr>
        <p:spPr/>
        <p:txBody>
          <a:bodyPr/>
          <a:lstStyle/>
          <a:p>
            <a:r>
              <a:rPr lang="en-US" dirty="0"/>
              <a:t>Discuss during the intake process</a:t>
            </a:r>
          </a:p>
          <a:p>
            <a:endParaRPr lang="en-US" dirty="0"/>
          </a:p>
          <a:p>
            <a:r>
              <a:rPr lang="en-US" dirty="0"/>
              <a:t>Reassure the student that their information is kept confidential</a:t>
            </a:r>
          </a:p>
          <a:p>
            <a:endParaRPr lang="en-US" dirty="0"/>
          </a:p>
          <a:p>
            <a:r>
              <a:rPr lang="en-US" dirty="0"/>
              <a:t>Students must sign a release before information is shared, if is not included in the annual notice</a:t>
            </a:r>
          </a:p>
          <a:p>
            <a:endParaRPr lang="en-US" dirty="0"/>
          </a:p>
        </p:txBody>
      </p:sp>
      <p:pic>
        <p:nvPicPr>
          <p:cNvPr id="6" name="Slide07">
            <a:hlinkClick r:id="" action="ppaction://media"/>
            <a:extLst>
              <a:ext uri="{FF2B5EF4-FFF2-40B4-BE49-F238E27FC236}">
                <a16:creationId xmlns:a16="http://schemas.microsoft.com/office/drawing/2014/main" id="{456CFB3E-A32C-4D84-9509-8836A3229B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6937" y="5074507"/>
            <a:ext cx="609600" cy="609600"/>
          </a:xfrm>
          <a:prstGeom prst="rect">
            <a:avLst/>
          </a:prstGeom>
        </p:spPr>
      </p:pic>
    </p:spTree>
    <p:extLst>
      <p:ext uri="{BB962C8B-B14F-4D97-AF65-F5344CB8AC3E}">
        <p14:creationId xmlns:p14="http://schemas.microsoft.com/office/powerpoint/2010/main" val="125815159"/>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Reminders</a:t>
            </a:r>
          </a:p>
        </p:txBody>
      </p:sp>
      <p:sp>
        <p:nvSpPr>
          <p:cNvPr id="3" name="Content Placeholder 2"/>
          <p:cNvSpPr>
            <a:spLocks noGrp="1"/>
          </p:cNvSpPr>
          <p:nvPr>
            <p:ph idx="1"/>
          </p:nvPr>
        </p:nvSpPr>
        <p:spPr>
          <a:xfrm>
            <a:off x="838200" y="1965959"/>
            <a:ext cx="10515600" cy="4211003"/>
          </a:xfrm>
        </p:spPr>
        <p:txBody>
          <a:bodyPr/>
          <a:lstStyle/>
          <a:p>
            <a:r>
              <a:rPr lang="en-US" sz="2400" dirty="0">
                <a:solidFill>
                  <a:schemeClr val="tx1"/>
                </a:solidFill>
              </a:rPr>
              <a:t>All educational records must be kept confidential</a:t>
            </a:r>
          </a:p>
          <a:p>
            <a:endParaRPr lang="en-US" sz="1000" dirty="0">
              <a:solidFill>
                <a:schemeClr val="tx1"/>
              </a:solidFill>
            </a:endParaRPr>
          </a:p>
          <a:p>
            <a:r>
              <a:rPr lang="en-US" sz="2400" dirty="0">
                <a:solidFill>
                  <a:schemeClr val="tx1"/>
                </a:solidFill>
              </a:rPr>
              <a:t>All records should be kept in a secure location</a:t>
            </a:r>
          </a:p>
          <a:p>
            <a:endParaRPr lang="en-US" sz="1000" dirty="0">
              <a:solidFill>
                <a:schemeClr val="tx1"/>
              </a:solidFill>
            </a:endParaRPr>
          </a:p>
          <a:p>
            <a:r>
              <a:rPr lang="en-US" sz="2400" dirty="0">
                <a:solidFill>
                  <a:schemeClr val="tx1"/>
                </a:solidFill>
              </a:rPr>
              <a:t>Students must sign a release before information is shared with others, if it is not included in the annual FERPA notice as directory information</a:t>
            </a:r>
            <a:endParaRPr lang="en-US" sz="2400" dirty="0"/>
          </a:p>
          <a:p>
            <a:endParaRPr lang="en-US" dirty="0">
              <a:solidFill>
                <a:schemeClr val="tx1"/>
              </a:solidFill>
              <a:highlight>
                <a:srgbClr val="FFFF00"/>
              </a:highlight>
            </a:endParaRPr>
          </a:p>
          <a:p>
            <a:endParaRPr lang="en-US" dirty="0">
              <a:solidFill>
                <a:srgbClr val="FF0000"/>
              </a:solidFill>
            </a:endParaRPr>
          </a:p>
          <a:p>
            <a:endParaRPr lang="en-US" dirty="0"/>
          </a:p>
        </p:txBody>
      </p:sp>
      <p:pic>
        <p:nvPicPr>
          <p:cNvPr id="4" name="Slide08">
            <a:hlinkClick r:id="" action="ppaction://media"/>
            <a:extLst>
              <a:ext uri="{FF2B5EF4-FFF2-40B4-BE49-F238E27FC236}">
                <a16:creationId xmlns:a16="http://schemas.microsoft.com/office/drawing/2014/main" id="{22C02CCC-AF3B-43D3-9E07-D1C0374720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1696" y="5069962"/>
            <a:ext cx="609600" cy="609600"/>
          </a:xfrm>
          <a:prstGeom prst="rect">
            <a:avLst/>
          </a:prstGeom>
        </p:spPr>
      </p:pic>
    </p:spTree>
    <p:extLst>
      <p:ext uri="{BB962C8B-B14F-4D97-AF65-F5344CB8AC3E}">
        <p14:creationId xmlns:p14="http://schemas.microsoft.com/office/powerpoint/2010/main" val="707264176"/>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1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dirty="0"/>
              <a:t>AEFL State Staff Contact Information</a:t>
            </a:r>
          </a:p>
        </p:txBody>
      </p:sp>
      <p:sp>
        <p:nvSpPr>
          <p:cNvPr id="7" name="Content Placeholder 6"/>
          <p:cNvSpPr>
            <a:spLocks noGrp="1"/>
          </p:cNvSpPr>
          <p:nvPr>
            <p:ph sz="half" idx="1"/>
          </p:nvPr>
        </p:nvSpPr>
        <p:spPr/>
        <p:txBody>
          <a:bodyPr/>
          <a:lstStyle/>
          <a:p>
            <a:r>
              <a:rPr lang="en-US" sz="2400" dirty="0"/>
              <a:t>Letha </a:t>
            </a:r>
            <a:r>
              <a:rPr lang="en-US" sz="2400" dirty="0" err="1"/>
              <a:t>Bauter</a:t>
            </a:r>
            <a:r>
              <a:rPr lang="en-US" sz="2400" dirty="0"/>
              <a:t> </a:t>
            </a:r>
            <a:r>
              <a:rPr lang="en-US" sz="2400" dirty="0">
                <a:hlinkClick r:id="rId5"/>
              </a:rPr>
              <a:t>letha.bauter@careertech.ok.gov</a:t>
            </a:r>
            <a:endParaRPr lang="en-US" sz="2400" dirty="0"/>
          </a:p>
          <a:p>
            <a:endParaRPr lang="en-US" sz="1000" dirty="0"/>
          </a:p>
          <a:p>
            <a:r>
              <a:rPr lang="en-US" sz="2400" dirty="0"/>
              <a:t>Abbie Brown </a:t>
            </a:r>
            <a:r>
              <a:rPr lang="en-US" sz="2400" u="sng" dirty="0">
                <a:solidFill>
                  <a:srgbClr val="0066A8"/>
                </a:solidFill>
              </a:rPr>
              <a:t>abbie</a:t>
            </a:r>
            <a:r>
              <a:rPr lang="en-US" sz="2400" u="sng" dirty="0">
                <a:solidFill>
                  <a:srgbClr val="0066A8"/>
                </a:solidFill>
                <a:hlinkClick r:id="rId6">
                  <a:extLst>
                    <a:ext uri="{A12FA001-AC4F-418D-AE19-62706E023703}">
                      <ahyp:hlinkClr xmlns:ahyp="http://schemas.microsoft.com/office/drawing/2018/hyperlinkcolor" val="tx"/>
                    </a:ext>
                  </a:extLst>
                </a:hlinkClick>
              </a:rPr>
              <a:t>.</a:t>
            </a:r>
            <a:r>
              <a:rPr lang="en-US" sz="2400" dirty="0">
                <a:solidFill>
                  <a:srgbClr val="0563C1"/>
                </a:solidFill>
                <a:hlinkClick r:id="rId6">
                  <a:extLst>
                    <a:ext uri="{A12FA001-AC4F-418D-AE19-62706E023703}">
                      <ahyp:hlinkClr xmlns:ahyp="http://schemas.microsoft.com/office/drawing/2018/hyperlinkcolor" val="tx"/>
                    </a:ext>
                  </a:extLst>
                </a:hlinkClick>
              </a:rPr>
              <a:t>brown@careertech.ok.gov</a:t>
            </a:r>
            <a:endParaRPr lang="en-US" sz="2400" dirty="0"/>
          </a:p>
          <a:p>
            <a:endParaRPr lang="en-US" sz="1000" dirty="0"/>
          </a:p>
          <a:p>
            <a:r>
              <a:rPr lang="en-US" sz="2400" dirty="0"/>
              <a:t>Hannah Bradley </a:t>
            </a:r>
            <a:r>
              <a:rPr lang="en-US" sz="2400" u="sng" dirty="0">
                <a:solidFill>
                  <a:srgbClr val="0066A8"/>
                </a:solidFill>
              </a:rPr>
              <a:t>hannah</a:t>
            </a:r>
            <a:r>
              <a:rPr lang="en-US" sz="2400" dirty="0">
                <a:hlinkClick r:id="rId7"/>
              </a:rPr>
              <a:t>.bradley@careertech.ok.gov</a:t>
            </a:r>
            <a:endParaRPr lang="en-US" sz="2400" dirty="0"/>
          </a:p>
          <a:p>
            <a:endParaRPr lang="en-US" dirty="0"/>
          </a:p>
          <a:p>
            <a:pPr marL="0" indent="0">
              <a:buNone/>
            </a:pPr>
            <a:endParaRPr lang="en-US" dirty="0"/>
          </a:p>
        </p:txBody>
      </p:sp>
      <p:sp>
        <p:nvSpPr>
          <p:cNvPr id="8" name="Content Placeholder 7"/>
          <p:cNvSpPr>
            <a:spLocks noGrp="1"/>
          </p:cNvSpPr>
          <p:nvPr>
            <p:ph sz="half" idx="2"/>
          </p:nvPr>
        </p:nvSpPr>
        <p:spPr>
          <a:xfrm>
            <a:off x="6172199" y="1825625"/>
            <a:ext cx="5731625" cy="4351338"/>
          </a:xfrm>
        </p:spPr>
        <p:txBody>
          <a:bodyPr/>
          <a:lstStyle/>
          <a:p>
            <a:r>
              <a:rPr lang="en-US" sz="2400" dirty="0"/>
              <a:t>Lance Allee </a:t>
            </a:r>
            <a:r>
              <a:rPr lang="en-US" sz="2400" dirty="0">
                <a:hlinkClick r:id="rId8"/>
              </a:rPr>
              <a:t>    lance.allee@careertech.ok.gov</a:t>
            </a:r>
            <a:endParaRPr lang="en-US" sz="2400" dirty="0"/>
          </a:p>
          <a:p>
            <a:endParaRPr lang="en-US" sz="1000" dirty="0"/>
          </a:p>
          <a:p>
            <a:r>
              <a:rPr lang="en-US" sz="2400" dirty="0"/>
              <a:t>Caleb Cummings </a:t>
            </a:r>
            <a:r>
              <a:rPr lang="en-US" sz="2400" dirty="0">
                <a:hlinkClick r:id="rId9"/>
              </a:rPr>
              <a:t>caleb.cummings@careertech.ok.gov</a:t>
            </a:r>
            <a:endParaRPr lang="en-US" sz="2400" dirty="0"/>
          </a:p>
          <a:p>
            <a:endParaRPr lang="en-US" dirty="0"/>
          </a:p>
          <a:p>
            <a:endParaRPr lang="en-US" dirty="0"/>
          </a:p>
        </p:txBody>
      </p:sp>
      <p:pic>
        <p:nvPicPr>
          <p:cNvPr id="2" name="Slide09">
            <a:hlinkClick r:id="" action="ppaction://media"/>
            <a:extLst>
              <a:ext uri="{FF2B5EF4-FFF2-40B4-BE49-F238E27FC236}">
                <a16:creationId xmlns:a16="http://schemas.microsoft.com/office/drawing/2014/main" id="{D6199980-4C0E-4AD1-929D-AC5385397A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150554" y="5069965"/>
            <a:ext cx="609600" cy="609600"/>
          </a:xfrm>
          <a:prstGeom prst="rect">
            <a:avLst/>
          </a:prstGeom>
        </p:spPr>
      </p:pic>
    </p:spTree>
    <p:extLst>
      <p:ext uri="{BB962C8B-B14F-4D97-AF65-F5344CB8AC3E}">
        <p14:creationId xmlns:p14="http://schemas.microsoft.com/office/powerpoint/2010/main" val="1059719390"/>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69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0C2DA609EF2B2419E824A52CE151980" ma:contentTypeVersion="13" ma:contentTypeDescription="Create a new document." ma:contentTypeScope="" ma:versionID="f41089368c9745a7a3b3fdd35bfc8e10">
  <xsd:schema xmlns:xsd="http://www.w3.org/2001/XMLSchema" xmlns:xs="http://www.w3.org/2001/XMLSchema" xmlns:p="http://schemas.microsoft.com/office/2006/metadata/properties" xmlns:ns1="http://schemas.microsoft.com/sharepoint/v3" xmlns:ns3="bdc32801-864b-493b-96db-7ea36ca23694" xmlns:ns4="c0175d40-5756-4482-923d-4f81b4f61f8e" targetNamespace="http://schemas.microsoft.com/office/2006/metadata/properties" ma:root="true" ma:fieldsID="0cb56b6d1fdc6adbd5e3b0059dd8a07d" ns1:_="" ns3:_="" ns4:_="">
    <xsd:import namespace="http://schemas.microsoft.com/sharepoint/v3"/>
    <xsd:import namespace="bdc32801-864b-493b-96db-7ea36ca23694"/>
    <xsd:import namespace="c0175d40-5756-4482-923d-4f81b4f61f8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1:_ip_UnifiedCompliancePolicyProperties" minOccurs="0"/>
                <xsd:element ref="ns1:_ip_UnifiedCompliancePolicyUIAction" minOccurs="0"/>
                <xsd:element ref="ns4:MediaServiceDateTaken" minOccurs="0"/>
                <xsd:element ref="ns4:MediaServiceAutoTags"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c32801-864b-493b-96db-7ea36ca2369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175d40-5756-4482-923d-4f81b4f61f8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MediaServiceAutoTags" ma:internalName="MediaServiceAutoTags"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33ACDD-99DA-474F-99DB-22F79E995A1C}">
  <ds:schemaRefs>
    <ds:schemaRef ds:uri="http://schemas.microsoft.com/sharepoint/v3/contenttype/forms"/>
  </ds:schemaRefs>
</ds:datastoreItem>
</file>

<file path=customXml/itemProps2.xml><?xml version="1.0" encoding="utf-8"?>
<ds:datastoreItem xmlns:ds="http://schemas.openxmlformats.org/officeDocument/2006/customXml" ds:itemID="{457A03BD-BB6E-44D7-996E-1E4A27802D77}">
  <ds:schemaRefs>
    <ds:schemaRef ds:uri="http://purl.org/dc/terms/"/>
    <ds:schemaRef ds:uri="http://schemas.microsoft.com/office/2006/documentManagement/types"/>
    <ds:schemaRef ds:uri="http://schemas.microsoft.com/office/2006/metadata/properties"/>
    <ds:schemaRef ds:uri="http://purl.org/dc/elements/1.1/"/>
    <ds:schemaRef ds:uri="c0175d40-5756-4482-923d-4f81b4f61f8e"/>
    <ds:schemaRef ds:uri="http://schemas.openxmlformats.org/package/2006/metadata/core-properties"/>
    <ds:schemaRef ds:uri="http://schemas.microsoft.com/office/infopath/2007/PartnerControls"/>
    <ds:schemaRef ds:uri="bdc32801-864b-493b-96db-7ea36ca23694"/>
    <ds:schemaRef ds:uri="http://schemas.microsoft.com/sharepoint/v3"/>
    <ds:schemaRef ds:uri="http://www.w3.org/XML/1998/namespace"/>
    <ds:schemaRef ds:uri="http://purl.org/dc/dcmitype/"/>
  </ds:schemaRefs>
</ds:datastoreItem>
</file>

<file path=customXml/itemProps3.xml><?xml version="1.0" encoding="utf-8"?>
<ds:datastoreItem xmlns:ds="http://schemas.openxmlformats.org/officeDocument/2006/customXml" ds:itemID="{71BC6F76-1774-44BF-BB0B-B4E64D9687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dc32801-864b-493b-96db-7ea36ca23694"/>
    <ds:schemaRef ds:uri="c0175d40-5756-4482-923d-4f81b4f61f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9758</TotalTime>
  <Words>995</Words>
  <Application>Microsoft Office PowerPoint</Application>
  <PresentationFormat>Widescreen</PresentationFormat>
  <Paragraphs>80</Paragraphs>
  <Slides>11</Slides>
  <Notes>10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Times New Roman</vt:lpstr>
      <vt:lpstr>Wingdings</vt:lpstr>
      <vt:lpstr>Office Theme</vt:lpstr>
      <vt:lpstr>Adult Education &amp; Family Literacy  FERPA Training  Family Educational Rights &amp; Privacy Act </vt:lpstr>
      <vt:lpstr>FERPA</vt:lpstr>
      <vt:lpstr>Educational Records</vt:lpstr>
      <vt:lpstr>Directory Information</vt:lpstr>
      <vt:lpstr>FERPA</vt:lpstr>
      <vt:lpstr>Personally Identifiable Information</vt:lpstr>
      <vt:lpstr>Confidentiality Discussion</vt:lpstr>
      <vt:lpstr>Reminders</vt:lpstr>
      <vt:lpstr>AEFL State Staff Contact Information</vt:lpstr>
      <vt:lpstr>Thank you for attending  the AEFL FERPA Training!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Margi Cooper</dc:creator>
  <cp:lastModifiedBy>Margi Cooper</cp:lastModifiedBy>
  <cp:revision>388</cp:revision>
  <cp:lastPrinted>2023-06-08T17:00:12Z</cp:lastPrinted>
  <dcterms:created xsi:type="dcterms:W3CDTF">2020-07-06T17:50:26Z</dcterms:created>
  <dcterms:modified xsi:type="dcterms:W3CDTF">2024-03-26T13:36:24Z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0x01010070C2DA609EF2B2419E824A52CE151980</vt:lpwstr>
  </property>
</Properties>
</file>