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8" autoAdjust="0"/>
    <p:restoredTop sz="94694"/>
  </p:normalViewPr>
  <p:slideViewPr>
    <p:cSldViewPr snapToGrid="0">
      <p:cViewPr varScale="1">
        <p:scale>
          <a:sx n="96" d="100"/>
          <a:sy n="96" d="100"/>
        </p:scale>
        <p:origin x="16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D7C0F-9A89-4F5D-8FC5-C4EBC0BC0EA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9E2C82-4524-4A04-AD29-E7B4707FCA77}">
      <dgm:prSet/>
      <dgm:spPr/>
      <dgm:t>
        <a:bodyPr/>
        <a:lstStyle/>
        <a:p>
          <a:r>
            <a:rPr lang="en-US" dirty="0"/>
            <a:t>Developing an online, accreditation-worthy program can take up to 6 months from start to finish</a:t>
          </a:r>
        </a:p>
      </dgm:t>
    </dgm:pt>
    <dgm:pt modelId="{13C4B8A0-3A53-454F-BA6C-291339459414}" type="parTrans" cxnId="{5F3DEC54-7D3C-431D-B25C-C1C58464850E}">
      <dgm:prSet/>
      <dgm:spPr/>
      <dgm:t>
        <a:bodyPr/>
        <a:lstStyle/>
        <a:p>
          <a:endParaRPr lang="en-US"/>
        </a:p>
      </dgm:t>
    </dgm:pt>
    <dgm:pt modelId="{896A1C9C-83B4-4654-B77B-AEB9710AC3C7}" type="sibTrans" cxnId="{5F3DEC54-7D3C-431D-B25C-C1C58464850E}">
      <dgm:prSet/>
      <dgm:spPr/>
      <dgm:t>
        <a:bodyPr/>
        <a:lstStyle/>
        <a:p>
          <a:endParaRPr lang="en-US"/>
        </a:p>
      </dgm:t>
    </dgm:pt>
    <dgm:pt modelId="{5803A361-3F57-4D98-BE12-A0E652D40A86}">
      <dgm:prSet custT="1"/>
      <dgm:spPr/>
      <dgm:t>
        <a:bodyPr/>
        <a:lstStyle/>
        <a:p>
          <a:r>
            <a:rPr lang="en-US" sz="2200" dirty="0"/>
            <a:t>Up to 2,080 hours per workshop for design, accreditation approval, and online deployment</a:t>
          </a:r>
        </a:p>
      </dgm:t>
    </dgm:pt>
    <dgm:pt modelId="{A204B2CB-C4E1-4470-8B92-356D21DC8B2C}" type="parTrans" cxnId="{367FC7B3-C6CD-40DB-9762-E01EDB1B0E9D}">
      <dgm:prSet/>
      <dgm:spPr/>
      <dgm:t>
        <a:bodyPr/>
        <a:lstStyle/>
        <a:p>
          <a:endParaRPr lang="en-US"/>
        </a:p>
      </dgm:t>
    </dgm:pt>
    <dgm:pt modelId="{268D3ECC-1DB7-4DA5-A15D-B4D5CCEE4EEC}" type="sibTrans" cxnId="{367FC7B3-C6CD-40DB-9762-E01EDB1B0E9D}">
      <dgm:prSet/>
      <dgm:spPr/>
      <dgm:t>
        <a:bodyPr/>
        <a:lstStyle/>
        <a:p>
          <a:endParaRPr lang="en-US"/>
        </a:p>
      </dgm:t>
    </dgm:pt>
    <dgm:pt modelId="{D1EC83BC-C0D6-4267-8E3E-1E0A07953F2D}">
      <dgm:prSet custT="1"/>
      <dgm:spPr/>
      <dgm:t>
        <a:bodyPr/>
        <a:lstStyle/>
        <a:p>
          <a:r>
            <a:rPr lang="en-US" sz="2200" dirty="0"/>
            <a:t>Current contract rates for developers = $100,000 per FTE</a:t>
          </a:r>
        </a:p>
      </dgm:t>
    </dgm:pt>
    <dgm:pt modelId="{705B5D7D-1A1A-4714-AE96-497FE901920D}" type="parTrans" cxnId="{2D0FADB0-4DAB-440F-AD16-4B7A16156318}">
      <dgm:prSet/>
      <dgm:spPr/>
      <dgm:t>
        <a:bodyPr/>
        <a:lstStyle/>
        <a:p>
          <a:endParaRPr lang="en-US"/>
        </a:p>
      </dgm:t>
    </dgm:pt>
    <dgm:pt modelId="{515EAF41-A057-4BEE-BCB0-7396923D4B9F}" type="sibTrans" cxnId="{2D0FADB0-4DAB-440F-AD16-4B7A16156318}">
      <dgm:prSet/>
      <dgm:spPr/>
      <dgm:t>
        <a:bodyPr/>
        <a:lstStyle/>
        <a:p>
          <a:endParaRPr lang="en-US"/>
        </a:p>
      </dgm:t>
    </dgm:pt>
    <dgm:pt modelId="{BC160AB3-3752-4949-AA28-5E621B9B775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$450,000 total for the request</a:t>
          </a:r>
        </a:p>
      </dgm:t>
    </dgm:pt>
    <dgm:pt modelId="{F0EED828-5876-421B-A245-081F543A5232}" type="parTrans" cxnId="{F6105CE3-2189-4C5D-B927-E6264FBE1AB5}">
      <dgm:prSet/>
      <dgm:spPr/>
      <dgm:t>
        <a:bodyPr/>
        <a:lstStyle/>
        <a:p>
          <a:endParaRPr lang="en-US"/>
        </a:p>
      </dgm:t>
    </dgm:pt>
    <dgm:pt modelId="{FDC324F3-CA2D-49E1-B060-38FC2B18E898}" type="sibTrans" cxnId="{F6105CE3-2189-4C5D-B927-E6264FBE1AB5}">
      <dgm:prSet/>
      <dgm:spPr/>
      <dgm:t>
        <a:bodyPr/>
        <a:lstStyle/>
        <a:p>
          <a:endParaRPr lang="en-US"/>
        </a:p>
      </dgm:t>
    </dgm:pt>
    <dgm:pt modelId="{32D28019-753B-46D1-9165-92B093F956DE}">
      <dgm:prSet custT="1"/>
      <dgm:spPr/>
      <dgm:t>
        <a:bodyPr/>
        <a:lstStyle/>
        <a:p>
          <a:r>
            <a:rPr lang="en-US" sz="2200" dirty="0"/>
            <a:t>2, maybe 3, workshops in one year</a:t>
          </a:r>
        </a:p>
      </dgm:t>
    </dgm:pt>
    <dgm:pt modelId="{EEE3311C-5C4B-49AE-80A6-BE6296D417F5}" type="parTrans" cxnId="{D9E5A0F3-4825-4D05-A0D0-0C9C23B4DB50}">
      <dgm:prSet/>
      <dgm:spPr/>
      <dgm:t>
        <a:bodyPr/>
        <a:lstStyle/>
        <a:p>
          <a:endParaRPr lang="en-US"/>
        </a:p>
      </dgm:t>
    </dgm:pt>
    <dgm:pt modelId="{BB517609-7444-4FC6-AA13-FDDD068A2C9D}" type="sibTrans" cxnId="{D9E5A0F3-4825-4D05-A0D0-0C9C23B4DB50}">
      <dgm:prSet/>
      <dgm:spPr/>
      <dgm:t>
        <a:bodyPr/>
        <a:lstStyle/>
        <a:p>
          <a:endParaRPr lang="en-US"/>
        </a:p>
      </dgm:t>
    </dgm:pt>
    <dgm:pt modelId="{6B181B02-69AE-4019-8FBD-EC24D803BD15}">
      <dgm:prSet custT="1"/>
      <dgm:spPr/>
      <dgm:t>
        <a:bodyPr/>
        <a:lstStyle/>
        <a:p>
          <a:r>
            <a:rPr lang="en-US" sz="2200" dirty="0"/>
            <a:t>$300,000 in FTEs for online presentation platforms, meet accreditation standards.</a:t>
          </a:r>
        </a:p>
      </dgm:t>
    </dgm:pt>
    <dgm:pt modelId="{B2216B84-ED3A-467C-99D0-1E88B050A1DA}" type="parTrans" cxnId="{BAB4DD9E-3A82-4620-82B8-CC15C03F7928}">
      <dgm:prSet/>
      <dgm:spPr/>
      <dgm:t>
        <a:bodyPr/>
        <a:lstStyle/>
        <a:p>
          <a:endParaRPr lang="en-US"/>
        </a:p>
      </dgm:t>
    </dgm:pt>
    <dgm:pt modelId="{6CDCC976-142D-46CF-8687-7038B5A2D7FA}" type="sibTrans" cxnId="{BAB4DD9E-3A82-4620-82B8-CC15C03F7928}">
      <dgm:prSet/>
      <dgm:spPr/>
      <dgm:t>
        <a:bodyPr/>
        <a:lstStyle/>
        <a:p>
          <a:endParaRPr lang="en-US"/>
        </a:p>
      </dgm:t>
    </dgm:pt>
    <dgm:pt modelId="{7F3F7E98-0148-4E72-ACF6-A6B6ECC55AE9}">
      <dgm:prSet custT="1"/>
      <dgm:spPr/>
      <dgm:t>
        <a:bodyPr/>
        <a:lstStyle/>
        <a:p>
          <a:r>
            <a:rPr lang="en-US" sz="2200" dirty="0"/>
            <a:t>$150,000 in materials and software licenses to create the interactive format.</a:t>
          </a:r>
        </a:p>
      </dgm:t>
    </dgm:pt>
    <dgm:pt modelId="{0FAA94C2-9E63-4983-90D1-4BEB6AEA83B3}" type="parTrans" cxnId="{682D1E68-C727-4896-8A85-B924058D6F0D}">
      <dgm:prSet/>
      <dgm:spPr/>
      <dgm:t>
        <a:bodyPr/>
        <a:lstStyle/>
        <a:p>
          <a:endParaRPr lang="en-US"/>
        </a:p>
      </dgm:t>
    </dgm:pt>
    <dgm:pt modelId="{3A4D61EE-433D-4A9D-B983-5B9DB2AF4451}" type="sibTrans" cxnId="{682D1E68-C727-4896-8A85-B924058D6F0D}">
      <dgm:prSet/>
      <dgm:spPr/>
      <dgm:t>
        <a:bodyPr/>
        <a:lstStyle/>
        <a:p>
          <a:endParaRPr lang="en-US"/>
        </a:p>
      </dgm:t>
    </dgm:pt>
    <dgm:pt modelId="{8D726063-D6D1-4ED4-AD20-49BAFBA55E4E}" type="pres">
      <dgm:prSet presAssocID="{3B8D7C0F-9A89-4F5D-8FC5-C4EBC0BC0EAA}" presName="Name0" presStyleCnt="0">
        <dgm:presLayoutVars>
          <dgm:dir/>
          <dgm:animLvl val="lvl"/>
          <dgm:resizeHandles val="exact"/>
        </dgm:presLayoutVars>
      </dgm:prSet>
      <dgm:spPr/>
    </dgm:pt>
    <dgm:pt modelId="{EF4C126B-1CE6-40D3-B180-484DE2347A7D}" type="pres">
      <dgm:prSet presAssocID="{A39E2C82-4524-4A04-AD29-E7B4707FCA77}" presName="linNode" presStyleCnt="0"/>
      <dgm:spPr/>
    </dgm:pt>
    <dgm:pt modelId="{1944C489-64E3-47FC-9FEC-41A4C71E546F}" type="pres">
      <dgm:prSet presAssocID="{A39E2C82-4524-4A04-AD29-E7B4707FCA7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D8211EC-14DC-40CB-8FE0-1AAA5BB49AAB}" type="pres">
      <dgm:prSet presAssocID="{A39E2C82-4524-4A04-AD29-E7B4707FCA77}" presName="descendantText" presStyleLbl="alignAccFollowNode1" presStyleIdx="0" presStyleCnt="2">
        <dgm:presLayoutVars>
          <dgm:bulletEnabled val="1"/>
        </dgm:presLayoutVars>
      </dgm:prSet>
      <dgm:spPr/>
    </dgm:pt>
    <dgm:pt modelId="{3CADFD5F-2EFC-4E39-86F0-FB8CDFC1B134}" type="pres">
      <dgm:prSet presAssocID="{896A1C9C-83B4-4654-B77B-AEB9710AC3C7}" presName="sp" presStyleCnt="0"/>
      <dgm:spPr/>
    </dgm:pt>
    <dgm:pt modelId="{C9F03264-2FDD-45DF-8CCE-D64DB22FB43A}" type="pres">
      <dgm:prSet presAssocID="{BC160AB3-3752-4949-AA28-5E621B9B7751}" presName="linNode" presStyleCnt="0"/>
      <dgm:spPr/>
    </dgm:pt>
    <dgm:pt modelId="{38BBEA2E-71D9-4BA3-93EA-8DB1A8D1F037}" type="pres">
      <dgm:prSet presAssocID="{BC160AB3-3752-4949-AA28-5E621B9B775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B324C04-873D-4822-B628-BD4EE4F02D9D}" type="pres">
      <dgm:prSet presAssocID="{BC160AB3-3752-4949-AA28-5E621B9B775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8402501-3E2C-4FA7-91A7-7CA8687FB74D}" type="presOf" srcId="{7F3F7E98-0148-4E72-ACF6-A6B6ECC55AE9}" destId="{AB324C04-873D-4822-B628-BD4EE4F02D9D}" srcOrd="0" destOrd="2" presId="urn:microsoft.com/office/officeart/2005/8/layout/vList5"/>
    <dgm:cxn modelId="{C9AA6A20-9CAA-44D5-B1B4-CC8BE419B08C}" type="presOf" srcId="{A39E2C82-4524-4A04-AD29-E7B4707FCA77}" destId="{1944C489-64E3-47FC-9FEC-41A4C71E546F}" srcOrd="0" destOrd="0" presId="urn:microsoft.com/office/officeart/2005/8/layout/vList5"/>
    <dgm:cxn modelId="{E5ED5D43-7BC5-4C4E-9F78-5A4941DE74BA}" type="presOf" srcId="{D1EC83BC-C0D6-4267-8E3E-1E0A07953F2D}" destId="{9D8211EC-14DC-40CB-8FE0-1AAA5BB49AAB}" srcOrd="0" destOrd="1" presId="urn:microsoft.com/office/officeart/2005/8/layout/vList5"/>
    <dgm:cxn modelId="{5F3DEC54-7D3C-431D-B25C-C1C58464850E}" srcId="{3B8D7C0F-9A89-4F5D-8FC5-C4EBC0BC0EAA}" destId="{A39E2C82-4524-4A04-AD29-E7B4707FCA77}" srcOrd="0" destOrd="0" parTransId="{13C4B8A0-3A53-454F-BA6C-291339459414}" sibTransId="{896A1C9C-83B4-4654-B77B-AEB9710AC3C7}"/>
    <dgm:cxn modelId="{287B6C61-6F5E-454F-A681-55DED1BA0CD7}" type="presOf" srcId="{6B181B02-69AE-4019-8FBD-EC24D803BD15}" destId="{AB324C04-873D-4822-B628-BD4EE4F02D9D}" srcOrd="0" destOrd="1" presId="urn:microsoft.com/office/officeart/2005/8/layout/vList5"/>
    <dgm:cxn modelId="{682D1E68-C727-4896-8A85-B924058D6F0D}" srcId="{BC160AB3-3752-4949-AA28-5E621B9B7751}" destId="{7F3F7E98-0148-4E72-ACF6-A6B6ECC55AE9}" srcOrd="2" destOrd="0" parTransId="{0FAA94C2-9E63-4983-90D1-4BEB6AEA83B3}" sibTransId="{3A4D61EE-433D-4A9D-B983-5B9DB2AF4451}"/>
    <dgm:cxn modelId="{35FD5584-70D9-4416-BF38-CD0A6E0DE09A}" type="presOf" srcId="{32D28019-753B-46D1-9165-92B093F956DE}" destId="{AB324C04-873D-4822-B628-BD4EE4F02D9D}" srcOrd="0" destOrd="0" presId="urn:microsoft.com/office/officeart/2005/8/layout/vList5"/>
    <dgm:cxn modelId="{BAB4DD9E-3A82-4620-82B8-CC15C03F7928}" srcId="{BC160AB3-3752-4949-AA28-5E621B9B7751}" destId="{6B181B02-69AE-4019-8FBD-EC24D803BD15}" srcOrd="1" destOrd="0" parTransId="{B2216B84-ED3A-467C-99D0-1E88B050A1DA}" sibTransId="{6CDCC976-142D-46CF-8687-7038B5A2D7FA}"/>
    <dgm:cxn modelId="{2D0FADB0-4DAB-440F-AD16-4B7A16156318}" srcId="{A39E2C82-4524-4A04-AD29-E7B4707FCA77}" destId="{D1EC83BC-C0D6-4267-8E3E-1E0A07953F2D}" srcOrd="1" destOrd="0" parTransId="{705B5D7D-1A1A-4714-AE96-497FE901920D}" sibTransId="{515EAF41-A057-4BEE-BCB0-7396923D4B9F}"/>
    <dgm:cxn modelId="{367FC7B3-C6CD-40DB-9762-E01EDB1B0E9D}" srcId="{A39E2C82-4524-4A04-AD29-E7B4707FCA77}" destId="{5803A361-3F57-4D98-BE12-A0E652D40A86}" srcOrd="0" destOrd="0" parTransId="{A204B2CB-C4E1-4470-8B92-356D21DC8B2C}" sibTransId="{268D3ECC-1DB7-4DA5-A15D-B4D5CCEE4EEC}"/>
    <dgm:cxn modelId="{BF079ABF-8465-46F4-A89B-99369F0287CA}" type="presOf" srcId="{5803A361-3F57-4D98-BE12-A0E652D40A86}" destId="{9D8211EC-14DC-40CB-8FE0-1AAA5BB49AAB}" srcOrd="0" destOrd="0" presId="urn:microsoft.com/office/officeart/2005/8/layout/vList5"/>
    <dgm:cxn modelId="{730443CB-729C-4B6B-8B3C-D9517125F162}" type="presOf" srcId="{3B8D7C0F-9A89-4F5D-8FC5-C4EBC0BC0EAA}" destId="{8D726063-D6D1-4ED4-AD20-49BAFBA55E4E}" srcOrd="0" destOrd="0" presId="urn:microsoft.com/office/officeart/2005/8/layout/vList5"/>
    <dgm:cxn modelId="{F6105CE3-2189-4C5D-B927-E6264FBE1AB5}" srcId="{3B8D7C0F-9A89-4F5D-8FC5-C4EBC0BC0EAA}" destId="{BC160AB3-3752-4949-AA28-5E621B9B7751}" srcOrd="1" destOrd="0" parTransId="{F0EED828-5876-421B-A245-081F543A5232}" sibTransId="{FDC324F3-CA2D-49E1-B060-38FC2B18E898}"/>
    <dgm:cxn modelId="{AC9F82EC-BC76-45BD-8444-AB72506EF88F}" type="presOf" srcId="{BC160AB3-3752-4949-AA28-5E621B9B7751}" destId="{38BBEA2E-71D9-4BA3-93EA-8DB1A8D1F037}" srcOrd="0" destOrd="0" presId="urn:microsoft.com/office/officeart/2005/8/layout/vList5"/>
    <dgm:cxn modelId="{D9E5A0F3-4825-4D05-A0D0-0C9C23B4DB50}" srcId="{BC160AB3-3752-4949-AA28-5E621B9B7751}" destId="{32D28019-753B-46D1-9165-92B093F956DE}" srcOrd="0" destOrd="0" parTransId="{EEE3311C-5C4B-49AE-80A6-BE6296D417F5}" sibTransId="{BB517609-7444-4FC6-AA13-FDDD068A2C9D}"/>
    <dgm:cxn modelId="{6E483ED3-4214-43E0-B5A9-9A4219EE551B}" type="presParOf" srcId="{8D726063-D6D1-4ED4-AD20-49BAFBA55E4E}" destId="{EF4C126B-1CE6-40D3-B180-484DE2347A7D}" srcOrd="0" destOrd="0" presId="urn:microsoft.com/office/officeart/2005/8/layout/vList5"/>
    <dgm:cxn modelId="{A7D7EC43-7675-4DA1-96BB-6334348BE2E4}" type="presParOf" srcId="{EF4C126B-1CE6-40D3-B180-484DE2347A7D}" destId="{1944C489-64E3-47FC-9FEC-41A4C71E546F}" srcOrd="0" destOrd="0" presId="urn:microsoft.com/office/officeart/2005/8/layout/vList5"/>
    <dgm:cxn modelId="{ACE9CAB6-CDF4-4821-A0D1-469288A346B4}" type="presParOf" srcId="{EF4C126B-1CE6-40D3-B180-484DE2347A7D}" destId="{9D8211EC-14DC-40CB-8FE0-1AAA5BB49AAB}" srcOrd="1" destOrd="0" presId="urn:microsoft.com/office/officeart/2005/8/layout/vList5"/>
    <dgm:cxn modelId="{AC277F3D-8A64-46CE-AAC2-33ACD43368B9}" type="presParOf" srcId="{8D726063-D6D1-4ED4-AD20-49BAFBA55E4E}" destId="{3CADFD5F-2EFC-4E39-86F0-FB8CDFC1B134}" srcOrd="1" destOrd="0" presId="urn:microsoft.com/office/officeart/2005/8/layout/vList5"/>
    <dgm:cxn modelId="{37CF5EDF-58A7-48DE-A714-EB4F7B1DC2B6}" type="presParOf" srcId="{8D726063-D6D1-4ED4-AD20-49BAFBA55E4E}" destId="{C9F03264-2FDD-45DF-8CCE-D64DB22FB43A}" srcOrd="2" destOrd="0" presId="urn:microsoft.com/office/officeart/2005/8/layout/vList5"/>
    <dgm:cxn modelId="{D19D6752-00F5-4753-BF8D-0C27BD7C73EA}" type="presParOf" srcId="{C9F03264-2FDD-45DF-8CCE-D64DB22FB43A}" destId="{38BBEA2E-71D9-4BA3-93EA-8DB1A8D1F037}" srcOrd="0" destOrd="0" presId="urn:microsoft.com/office/officeart/2005/8/layout/vList5"/>
    <dgm:cxn modelId="{C3017DE4-AE18-453A-8E86-9ABFF69370B8}" type="presParOf" srcId="{C9F03264-2FDD-45DF-8CCE-D64DB22FB43A}" destId="{AB324C04-873D-4822-B628-BD4EE4F02D9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06660-1877-4CF9-850E-61F05B0394A8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3A02480-BC95-4213-9304-223D70C7D8C6}">
      <dgm:prSet custT="1"/>
      <dgm:spPr/>
      <dgm:t>
        <a:bodyPr/>
        <a:lstStyle/>
        <a:p>
          <a:r>
            <a:rPr lang="en-US" sz="2400" dirty="0"/>
            <a:t>COVID-19 Impacts</a:t>
          </a:r>
        </a:p>
      </dgm:t>
    </dgm:pt>
    <dgm:pt modelId="{EBBE2C60-018A-4B11-AAE1-551CEAC41A8C}" type="parTrans" cxnId="{67645021-E837-43CD-8611-DBC9CAEDABDA}">
      <dgm:prSet/>
      <dgm:spPr/>
      <dgm:t>
        <a:bodyPr/>
        <a:lstStyle/>
        <a:p>
          <a:endParaRPr lang="en-US"/>
        </a:p>
      </dgm:t>
    </dgm:pt>
    <dgm:pt modelId="{92B65F7E-66C6-4AA8-B390-D5523DF5521F}" type="sibTrans" cxnId="{67645021-E837-43CD-8611-DBC9CAEDABDA}">
      <dgm:prSet/>
      <dgm:spPr/>
      <dgm:t>
        <a:bodyPr/>
        <a:lstStyle/>
        <a:p>
          <a:endParaRPr lang="en-US"/>
        </a:p>
      </dgm:t>
    </dgm:pt>
    <dgm:pt modelId="{E6A9A6CB-E652-457E-B8F4-B4A1346C2666}">
      <dgm:prSet custT="1"/>
      <dgm:spPr/>
      <dgm:t>
        <a:bodyPr/>
        <a:lstStyle/>
        <a:p>
          <a:r>
            <a:rPr lang="en-US" sz="2000" dirty="0"/>
            <a:t>Pandemic showed the challenges of food suppliers accessing new market channels without proper training/accreditation programs</a:t>
          </a:r>
        </a:p>
      </dgm:t>
    </dgm:pt>
    <dgm:pt modelId="{12E35A6E-ACC7-401E-ACF8-DB12B8DB1156}" type="parTrans" cxnId="{E9591FC4-3B8F-43BB-9452-76D54E23A6E8}">
      <dgm:prSet/>
      <dgm:spPr/>
      <dgm:t>
        <a:bodyPr/>
        <a:lstStyle/>
        <a:p>
          <a:endParaRPr lang="en-US"/>
        </a:p>
      </dgm:t>
    </dgm:pt>
    <dgm:pt modelId="{77E2FAB9-3ADB-4E4D-A754-EF322095331F}" type="sibTrans" cxnId="{E9591FC4-3B8F-43BB-9452-76D54E23A6E8}">
      <dgm:prSet/>
      <dgm:spPr/>
      <dgm:t>
        <a:bodyPr/>
        <a:lstStyle/>
        <a:p>
          <a:endParaRPr lang="en-US"/>
        </a:p>
      </dgm:t>
    </dgm:pt>
    <dgm:pt modelId="{FDDA7ED9-A481-4BCA-84B4-822349AF406E}">
      <dgm:prSet custT="1"/>
      <dgm:spPr/>
      <dgm:t>
        <a:bodyPr/>
        <a:lstStyle/>
        <a:p>
          <a:r>
            <a:rPr lang="en-US" sz="1800" dirty="0"/>
            <a:t>Limited capability to provide in-person trainings</a:t>
          </a:r>
        </a:p>
      </dgm:t>
    </dgm:pt>
    <dgm:pt modelId="{DBAE221A-946C-4A04-9DED-89089F0061F5}" type="parTrans" cxnId="{9A1FA12F-ED03-4987-B611-88C045A2AAE1}">
      <dgm:prSet/>
      <dgm:spPr/>
      <dgm:t>
        <a:bodyPr/>
        <a:lstStyle/>
        <a:p>
          <a:endParaRPr lang="en-US"/>
        </a:p>
      </dgm:t>
    </dgm:pt>
    <dgm:pt modelId="{3B56236F-9DC4-4EFE-825C-A18000021122}" type="sibTrans" cxnId="{9A1FA12F-ED03-4987-B611-88C045A2AAE1}">
      <dgm:prSet/>
      <dgm:spPr/>
      <dgm:t>
        <a:bodyPr/>
        <a:lstStyle/>
        <a:p>
          <a:endParaRPr lang="en-US"/>
        </a:p>
      </dgm:t>
    </dgm:pt>
    <dgm:pt modelId="{3237DFC6-9020-4BC8-8CF4-B654E6404751}">
      <dgm:prSet custT="1"/>
      <dgm:spPr/>
      <dgm:t>
        <a:bodyPr/>
        <a:lstStyle/>
        <a:p>
          <a:r>
            <a:rPr lang="en-US" sz="1800" dirty="0"/>
            <a:t>Industry and regulatory norms remained relatively consistent throughout</a:t>
          </a:r>
        </a:p>
      </dgm:t>
    </dgm:pt>
    <dgm:pt modelId="{3E14D33F-9E46-4C84-AEC2-E403ED7FF8B8}" type="parTrans" cxnId="{49DD87FF-595D-4A0D-8A48-5DE21ECD895B}">
      <dgm:prSet/>
      <dgm:spPr/>
      <dgm:t>
        <a:bodyPr/>
        <a:lstStyle/>
        <a:p>
          <a:endParaRPr lang="en-US"/>
        </a:p>
      </dgm:t>
    </dgm:pt>
    <dgm:pt modelId="{22F7BD9C-0988-44B5-A587-3A08E0A41AB0}" type="sibTrans" cxnId="{49DD87FF-595D-4A0D-8A48-5DE21ECD895B}">
      <dgm:prSet/>
      <dgm:spPr/>
      <dgm:t>
        <a:bodyPr/>
        <a:lstStyle/>
        <a:p>
          <a:endParaRPr lang="en-US"/>
        </a:p>
      </dgm:t>
    </dgm:pt>
    <dgm:pt modelId="{E956F69A-922A-4C9D-A67B-8FC62A709F5A}">
      <dgm:prSet custT="1"/>
      <dgm:spPr/>
      <dgm:t>
        <a:bodyPr/>
        <a:lstStyle/>
        <a:p>
          <a:r>
            <a:rPr lang="en-US" sz="2000" dirty="0"/>
            <a:t>Market potential inside/outside of Oklahoma for online, accredited training programs to meet USDA, FDA, and GFSI requirements</a:t>
          </a:r>
        </a:p>
      </dgm:t>
    </dgm:pt>
    <dgm:pt modelId="{995782CB-ED7A-4867-97B1-BF1B22AA3528}" type="parTrans" cxnId="{1F59F158-B5F4-4D91-8146-5E2BF31553C3}">
      <dgm:prSet/>
      <dgm:spPr/>
      <dgm:t>
        <a:bodyPr/>
        <a:lstStyle/>
        <a:p>
          <a:endParaRPr lang="en-US"/>
        </a:p>
      </dgm:t>
    </dgm:pt>
    <dgm:pt modelId="{E5F8DA09-7153-4EF6-B61D-D8A27A4786E1}" type="sibTrans" cxnId="{1F59F158-B5F4-4D91-8146-5E2BF31553C3}">
      <dgm:prSet/>
      <dgm:spPr/>
      <dgm:t>
        <a:bodyPr/>
        <a:lstStyle/>
        <a:p>
          <a:endParaRPr lang="en-US"/>
        </a:p>
      </dgm:t>
    </dgm:pt>
    <dgm:pt modelId="{237C4672-1880-42D9-A5F8-67053928092D}">
      <dgm:prSet custT="1"/>
      <dgm:spPr/>
      <dgm:t>
        <a:bodyPr/>
        <a:lstStyle/>
        <a:p>
          <a:r>
            <a:rPr lang="en-US" sz="1800" dirty="0"/>
            <a:t>Also supports other federal efforts/grants supporting food supply chain development</a:t>
          </a:r>
        </a:p>
      </dgm:t>
    </dgm:pt>
    <dgm:pt modelId="{843DD148-295F-496D-8BF0-3A178ED17984}" type="parTrans" cxnId="{C8EECCF9-9F50-44D5-8B69-3235BA598B44}">
      <dgm:prSet/>
      <dgm:spPr/>
      <dgm:t>
        <a:bodyPr/>
        <a:lstStyle/>
        <a:p>
          <a:endParaRPr lang="en-US"/>
        </a:p>
      </dgm:t>
    </dgm:pt>
    <dgm:pt modelId="{5E4F70D8-03A8-4DB6-B2EB-7E6FD76ED6A4}" type="sibTrans" cxnId="{C8EECCF9-9F50-44D5-8B69-3235BA598B44}">
      <dgm:prSet/>
      <dgm:spPr/>
      <dgm:t>
        <a:bodyPr/>
        <a:lstStyle/>
        <a:p>
          <a:endParaRPr lang="en-US"/>
        </a:p>
      </dgm:t>
    </dgm:pt>
    <dgm:pt modelId="{38D99BDC-A4DD-443C-83E4-00E8D8FF9197}">
      <dgm:prSet custT="1"/>
      <dgm:spPr/>
      <dgm:t>
        <a:bodyPr/>
        <a:lstStyle/>
        <a:p>
          <a:r>
            <a:rPr lang="en-US" sz="2400" dirty="0"/>
            <a:t>Project Impacts</a:t>
          </a:r>
        </a:p>
      </dgm:t>
    </dgm:pt>
    <dgm:pt modelId="{940E016D-06E0-4B13-B8E1-9A14330C8678}" type="parTrans" cxnId="{FCA91EE0-8B3E-430F-AD32-A40EFE308538}">
      <dgm:prSet/>
      <dgm:spPr/>
      <dgm:t>
        <a:bodyPr/>
        <a:lstStyle/>
        <a:p>
          <a:endParaRPr lang="en-US"/>
        </a:p>
      </dgm:t>
    </dgm:pt>
    <dgm:pt modelId="{D91C43FA-8414-4CAC-83D2-24D5559796BC}" type="sibTrans" cxnId="{FCA91EE0-8B3E-430F-AD32-A40EFE308538}">
      <dgm:prSet/>
      <dgm:spPr/>
      <dgm:t>
        <a:bodyPr/>
        <a:lstStyle/>
        <a:p>
          <a:endParaRPr lang="en-US"/>
        </a:p>
      </dgm:t>
    </dgm:pt>
    <dgm:pt modelId="{D085BF19-5684-41EA-9D7D-8BF90546E9C2}">
      <dgm:prSet custT="1"/>
      <dgm:spPr/>
      <dgm:t>
        <a:bodyPr/>
        <a:lstStyle/>
        <a:p>
          <a:r>
            <a:rPr lang="en-US" sz="2000" dirty="0"/>
            <a:t>Online program will have immediate impacts on sales generated by OK companies</a:t>
          </a:r>
        </a:p>
      </dgm:t>
    </dgm:pt>
    <dgm:pt modelId="{42B44982-E5C2-4519-BA4B-2D9A679EF564}" type="parTrans" cxnId="{4FCCD6B2-FB0D-4D03-970F-1AA306654373}">
      <dgm:prSet/>
      <dgm:spPr/>
      <dgm:t>
        <a:bodyPr/>
        <a:lstStyle/>
        <a:p>
          <a:endParaRPr lang="en-US"/>
        </a:p>
      </dgm:t>
    </dgm:pt>
    <dgm:pt modelId="{5937E8B7-DC8A-4164-8AD1-8084463CB9F6}" type="sibTrans" cxnId="{4FCCD6B2-FB0D-4D03-970F-1AA306654373}">
      <dgm:prSet/>
      <dgm:spPr/>
      <dgm:t>
        <a:bodyPr/>
        <a:lstStyle/>
        <a:p>
          <a:endParaRPr lang="en-US"/>
        </a:p>
      </dgm:t>
    </dgm:pt>
    <dgm:pt modelId="{63B446AD-2A47-457F-9494-09726C64F7E1}">
      <dgm:prSet custT="1"/>
      <dgm:spPr/>
      <dgm:t>
        <a:bodyPr/>
        <a:lstStyle/>
        <a:p>
          <a:r>
            <a:rPr lang="en-US" sz="2000" dirty="0"/>
            <a:t>Facilities upgrades will have dual impact potential</a:t>
          </a:r>
        </a:p>
      </dgm:t>
    </dgm:pt>
    <dgm:pt modelId="{96E3147D-F51F-4CE9-AA90-249893E02105}" type="parTrans" cxnId="{EC129D38-ACA9-428E-8F80-5C95D898B748}">
      <dgm:prSet/>
      <dgm:spPr/>
      <dgm:t>
        <a:bodyPr/>
        <a:lstStyle/>
        <a:p>
          <a:endParaRPr lang="en-US"/>
        </a:p>
      </dgm:t>
    </dgm:pt>
    <dgm:pt modelId="{FB627F95-7B06-427D-A8B7-3A16E4F750D3}" type="sibTrans" cxnId="{EC129D38-ACA9-428E-8F80-5C95D898B748}">
      <dgm:prSet/>
      <dgm:spPr/>
      <dgm:t>
        <a:bodyPr/>
        <a:lstStyle/>
        <a:p>
          <a:endParaRPr lang="en-US"/>
        </a:p>
      </dgm:t>
    </dgm:pt>
    <dgm:pt modelId="{2F30E601-35EB-41AC-BBDA-ACFBCB718FC8}">
      <dgm:prSet custT="1"/>
      <dgm:spPr/>
      <dgm:t>
        <a:bodyPr/>
        <a:lstStyle/>
        <a:p>
          <a:r>
            <a:rPr lang="en-US" sz="1800" dirty="0"/>
            <a:t>Direct economic impact from increased FAPC slaughter and retail-ready production</a:t>
          </a:r>
        </a:p>
      </dgm:t>
    </dgm:pt>
    <dgm:pt modelId="{7421CE83-D1D3-4DEA-ABF4-AC3EF5C44928}" type="parTrans" cxnId="{A0758754-B545-4745-AD96-581EB8103D26}">
      <dgm:prSet/>
      <dgm:spPr/>
      <dgm:t>
        <a:bodyPr/>
        <a:lstStyle/>
        <a:p>
          <a:endParaRPr lang="en-US"/>
        </a:p>
      </dgm:t>
    </dgm:pt>
    <dgm:pt modelId="{B398313B-6916-42ED-8511-44B24319CA11}" type="sibTrans" cxnId="{A0758754-B545-4745-AD96-581EB8103D26}">
      <dgm:prSet/>
      <dgm:spPr/>
      <dgm:t>
        <a:bodyPr/>
        <a:lstStyle/>
        <a:p>
          <a:endParaRPr lang="en-US"/>
        </a:p>
      </dgm:t>
    </dgm:pt>
    <dgm:pt modelId="{7509E544-6E81-42F2-AF0D-CB514486FBFD}">
      <dgm:prSet custT="1"/>
      <dgm:spPr/>
      <dgm:t>
        <a:bodyPr/>
        <a:lstStyle/>
        <a:p>
          <a:r>
            <a:rPr lang="en-US" sz="1800"/>
            <a:t>Direct and indirect economic impact from increased industry support functions at FAPC</a:t>
          </a:r>
          <a:endParaRPr lang="en-US" sz="1600" dirty="0"/>
        </a:p>
      </dgm:t>
    </dgm:pt>
    <dgm:pt modelId="{571AF42B-2329-4551-AE1B-DA775E98601C}" type="parTrans" cxnId="{B2F9EC7A-75DF-4656-B012-D85F3DC3126D}">
      <dgm:prSet/>
      <dgm:spPr/>
      <dgm:t>
        <a:bodyPr/>
        <a:lstStyle/>
        <a:p>
          <a:endParaRPr lang="en-US"/>
        </a:p>
      </dgm:t>
    </dgm:pt>
    <dgm:pt modelId="{2B7D71BF-F528-4A1A-BD7C-FD799810EE53}" type="sibTrans" cxnId="{B2F9EC7A-75DF-4656-B012-D85F3DC3126D}">
      <dgm:prSet/>
      <dgm:spPr/>
      <dgm:t>
        <a:bodyPr/>
        <a:lstStyle/>
        <a:p>
          <a:endParaRPr lang="en-US"/>
        </a:p>
      </dgm:t>
    </dgm:pt>
    <dgm:pt modelId="{B36FC2F8-F8A1-4AFB-8841-CBB759807AC7}" type="pres">
      <dgm:prSet presAssocID="{79306660-1877-4CF9-850E-61F05B0394A8}" presName="linear" presStyleCnt="0">
        <dgm:presLayoutVars>
          <dgm:dir/>
          <dgm:animLvl val="lvl"/>
          <dgm:resizeHandles val="exact"/>
        </dgm:presLayoutVars>
      </dgm:prSet>
      <dgm:spPr/>
    </dgm:pt>
    <dgm:pt modelId="{34E9DFED-5757-48A6-AE05-893295822AC9}" type="pres">
      <dgm:prSet presAssocID="{B3A02480-BC95-4213-9304-223D70C7D8C6}" presName="parentLin" presStyleCnt="0"/>
      <dgm:spPr/>
    </dgm:pt>
    <dgm:pt modelId="{1C899ECB-4881-452E-8C1F-10B414F88391}" type="pres">
      <dgm:prSet presAssocID="{B3A02480-BC95-4213-9304-223D70C7D8C6}" presName="parentLeftMargin" presStyleLbl="node1" presStyleIdx="0" presStyleCnt="2"/>
      <dgm:spPr/>
    </dgm:pt>
    <dgm:pt modelId="{278C4822-6463-4219-B3E1-758A95561CDC}" type="pres">
      <dgm:prSet presAssocID="{B3A02480-BC95-4213-9304-223D70C7D8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7C39A0-5933-4417-95C2-FE0C887C8CE9}" type="pres">
      <dgm:prSet presAssocID="{B3A02480-BC95-4213-9304-223D70C7D8C6}" presName="negativeSpace" presStyleCnt="0"/>
      <dgm:spPr/>
    </dgm:pt>
    <dgm:pt modelId="{B8950668-C63E-4E5B-BE20-FF67BDFA15A0}" type="pres">
      <dgm:prSet presAssocID="{B3A02480-BC95-4213-9304-223D70C7D8C6}" presName="childText" presStyleLbl="conFgAcc1" presStyleIdx="0" presStyleCnt="2">
        <dgm:presLayoutVars>
          <dgm:bulletEnabled val="1"/>
        </dgm:presLayoutVars>
      </dgm:prSet>
      <dgm:spPr/>
    </dgm:pt>
    <dgm:pt modelId="{C10DD113-F93D-40E6-943D-1451323F5D91}" type="pres">
      <dgm:prSet presAssocID="{92B65F7E-66C6-4AA8-B390-D5523DF5521F}" presName="spaceBetweenRectangles" presStyleCnt="0"/>
      <dgm:spPr/>
    </dgm:pt>
    <dgm:pt modelId="{E3118C9C-3C69-4F41-B5AF-3A6C239315D5}" type="pres">
      <dgm:prSet presAssocID="{38D99BDC-A4DD-443C-83E4-00E8D8FF9197}" presName="parentLin" presStyleCnt="0"/>
      <dgm:spPr/>
    </dgm:pt>
    <dgm:pt modelId="{D17F8341-7C36-45E9-B09F-F04A14C74489}" type="pres">
      <dgm:prSet presAssocID="{38D99BDC-A4DD-443C-83E4-00E8D8FF9197}" presName="parentLeftMargin" presStyleLbl="node1" presStyleIdx="0" presStyleCnt="2"/>
      <dgm:spPr/>
    </dgm:pt>
    <dgm:pt modelId="{A1079666-A2EA-4EA2-9D42-A9689AF9F0A3}" type="pres">
      <dgm:prSet presAssocID="{38D99BDC-A4DD-443C-83E4-00E8D8FF919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E455E2-D6E8-449D-B8EC-2F3954615C55}" type="pres">
      <dgm:prSet presAssocID="{38D99BDC-A4DD-443C-83E4-00E8D8FF9197}" presName="negativeSpace" presStyleCnt="0"/>
      <dgm:spPr/>
    </dgm:pt>
    <dgm:pt modelId="{9F220861-A062-435D-92F4-A7708639634E}" type="pres">
      <dgm:prSet presAssocID="{38D99BDC-A4DD-443C-83E4-00E8D8FF919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956013-DDB4-4A40-9472-6ED747E2CA24}" type="presOf" srcId="{B3A02480-BC95-4213-9304-223D70C7D8C6}" destId="{1C899ECB-4881-452E-8C1F-10B414F88391}" srcOrd="0" destOrd="0" presId="urn:microsoft.com/office/officeart/2005/8/layout/list1"/>
    <dgm:cxn modelId="{A5A6E71A-925C-4B77-BFA4-7C8E1F42BDFA}" type="presOf" srcId="{B3A02480-BC95-4213-9304-223D70C7D8C6}" destId="{278C4822-6463-4219-B3E1-758A95561CDC}" srcOrd="1" destOrd="0" presId="urn:microsoft.com/office/officeart/2005/8/layout/list1"/>
    <dgm:cxn modelId="{6904061F-D1B9-4303-8AA1-0EF4C6582E87}" type="presOf" srcId="{7509E544-6E81-42F2-AF0D-CB514486FBFD}" destId="{9F220861-A062-435D-92F4-A7708639634E}" srcOrd="0" destOrd="3" presId="urn:microsoft.com/office/officeart/2005/8/layout/list1"/>
    <dgm:cxn modelId="{67645021-E837-43CD-8611-DBC9CAEDABDA}" srcId="{79306660-1877-4CF9-850E-61F05B0394A8}" destId="{B3A02480-BC95-4213-9304-223D70C7D8C6}" srcOrd="0" destOrd="0" parTransId="{EBBE2C60-018A-4B11-AAE1-551CEAC41A8C}" sibTransId="{92B65F7E-66C6-4AA8-B390-D5523DF5521F}"/>
    <dgm:cxn modelId="{80D60829-CAC7-4743-8FCC-D588D2395F80}" type="presOf" srcId="{237C4672-1880-42D9-A5F8-67053928092D}" destId="{B8950668-C63E-4E5B-BE20-FF67BDFA15A0}" srcOrd="0" destOrd="4" presId="urn:microsoft.com/office/officeart/2005/8/layout/list1"/>
    <dgm:cxn modelId="{32F6B02B-C78D-4034-B4E6-3DB7ECA2259C}" type="presOf" srcId="{63B446AD-2A47-457F-9494-09726C64F7E1}" destId="{9F220861-A062-435D-92F4-A7708639634E}" srcOrd="0" destOrd="1" presId="urn:microsoft.com/office/officeart/2005/8/layout/list1"/>
    <dgm:cxn modelId="{9A1FA12F-ED03-4987-B611-88C045A2AAE1}" srcId="{E6A9A6CB-E652-457E-B8F4-B4A1346C2666}" destId="{FDDA7ED9-A481-4BCA-84B4-822349AF406E}" srcOrd="0" destOrd="0" parTransId="{DBAE221A-946C-4A04-9DED-89089F0061F5}" sibTransId="{3B56236F-9DC4-4EFE-825C-A18000021122}"/>
    <dgm:cxn modelId="{EC129D38-ACA9-428E-8F80-5C95D898B748}" srcId="{38D99BDC-A4DD-443C-83E4-00E8D8FF9197}" destId="{63B446AD-2A47-457F-9494-09726C64F7E1}" srcOrd="1" destOrd="0" parTransId="{96E3147D-F51F-4CE9-AA90-249893E02105}" sibTransId="{FB627F95-7B06-427D-A8B7-3A16E4F750D3}"/>
    <dgm:cxn modelId="{3D478F44-1F42-4D16-8D1C-9E7326463B44}" type="presOf" srcId="{38D99BDC-A4DD-443C-83E4-00E8D8FF9197}" destId="{A1079666-A2EA-4EA2-9D42-A9689AF9F0A3}" srcOrd="1" destOrd="0" presId="urn:microsoft.com/office/officeart/2005/8/layout/list1"/>
    <dgm:cxn modelId="{A66E8F45-65E2-45D2-8C57-D76D6CFF2F0C}" type="presOf" srcId="{3237DFC6-9020-4BC8-8CF4-B654E6404751}" destId="{B8950668-C63E-4E5B-BE20-FF67BDFA15A0}" srcOrd="0" destOrd="2" presId="urn:microsoft.com/office/officeart/2005/8/layout/list1"/>
    <dgm:cxn modelId="{3F36DC52-80AB-4843-B237-BCCCEB3DD1BE}" type="presOf" srcId="{E6A9A6CB-E652-457E-B8F4-B4A1346C2666}" destId="{B8950668-C63E-4E5B-BE20-FF67BDFA15A0}" srcOrd="0" destOrd="0" presId="urn:microsoft.com/office/officeart/2005/8/layout/list1"/>
    <dgm:cxn modelId="{A0758754-B545-4745-AD96-581EB8103D26}" srcId="{63B446AD-2A47-457F-9494-09726C64F7E1}" destId="{2F30E601-35EB-41AC-BBDA-ACFBCB718FC8}" srcOrd="0" destOrd="0" parTransId="{7421CE83-D1D3-4DEA-ABF4-AC3EF5C44928}" sibTransId="{B398313B-6916-42ED-8511-44B24319CA11}"/>
    <dgm:cxn modelId="{1F59F158-B5F4-4D91-8146-5E2BF31553C3}" srcId="{B3A02480-BC95-4213-9304-223D70C7D8C6}" destId="{E956F69A-922A-4C9D-A67B-8FC62A709F5A}" srcOrd="1" destOrd="0" parTransId="{995782CB-ED7A-4867-97B1-BF1B22AA3528}" sibTransId="{E5F8DA09-7153-4EF6-B61D-D8A27A4786E1}"/>
    <dgm:cxn modelId="{5391C86E-9A25-413A-8786-07EADDA28BD6}" type="presOf" srcId="{79306660-1877-4CF9-850E-61F05B0394A8}" destId="{B36FC2F8-F8A1-4AFB-8841-CBB759807AC7}" srcOrd="0" destOrd="0" presId="urn:microsoft.com/office/officeart/2005/8/layout/list1"/>
    <dgm:cxn modelId="{B2F9EC7A-75DF-4656-B012-D85F3DC3126D}" srcId="{63B446AD-2A47-457F-9494-09726C64F7E1}" destId="{7509E544-6E81-42F2-AF0D-CB514486FBFD}" srcOrd="1" destOrd="0" parTransId="{571AF42B-2329-4551-AE1B-DA775E98601C}" sibTransId="{2B7D71BF-F528-4A1A-BD7C-FD799810EE53}"/>
    <dgm:cxn modelId="{C0953E8B-734F-4EDC-B89D-503B7C99B272}" type="presOf" srcId="{2F30E601-35EB-41AC-BBDA-ACFBCB718FC8}" destId="{9F220861-A062-435D-92F4-A7708639634E}" srcOrd="0" destOrd="2" presId="urn:microsoft.com/office/officeart/2005/8/layout/list1"/>
    <dgm:cxn modelId="{FA9D4B91-F775-439B-B9BF-6F80453D7E6F}" type="presOf" srcId="{E956F69A-922A-4C9D-A67B-8FC62A709F5A}" destId="{B8950668-C63E-4E5B-BE20-FF67BDFA15A0}" srcOrd="0" destOrd="3" presId="urn:microsoft.com/office/officeart/2005/8/layout/list1"/>
    <dgm:cxn modelId="{4FCCD6B2-FB0D-4D03-970F-1AA306654373}" srcId="{38D99BDC-A4DD-443C-83E4-00E8D8FF9197}" destId="{D085BF19-5684-41EA-9D7D-8BF90546E9C2}" srcOrd="0" destOrd="0" parTransId="{42B44982-E5C2-4519-BA4B-2D9A679EF564}" sibTransId="{5937E8B7-DC8A-4164-8AD1-8084463CB9F6}"/>
    <dgm:cxn modelId="{8FCAB2B3-FE48-460D-84E6-96F94773F037}" type="presOf" srcId="{D085BF19-5684-41EA-9D7D-8BF90546E9C2}" destId="{9F220861-A062-435D-92F4-A7708639634E}" srcOrd="0" destOrd="0" presId="urn:microsoft.com/office/officeart/2005/8/layout/list1"/>
    <dgm:cxn modelId="{E1C192BD-DF51-4E2B-85C7-21AE74ADE5FD}" type="presOf" srcId="{FDDA7ED9-A481-4BCA-84B4-822349AF406E}" destId="{B8950668-C63E-4E5B-BE20-FF67BDFA15A0}" srcOrd="0" destOrd="1" presId="urn:microsoft.com/office/officeart/2005/8/layout/list1"/>
    <dgm:cxn modelId="{E9591FC4-3B8F-43BB-9452-76D54E23A6E8}" srcId="{B3A02480-BC95-4213-9304-223D70C7D8C6}" destId="{E6A9A6CB-E652-457E-B8F4-B4A1346C2666}" srcOrd="0" destOrd="0" parTransId="{12E35A6E-ACC7-401E-ACF8-DB12B8DB1156}" sibTransId="{77E2FAB9-3ADB-4E4D-A754-EF322095331F}"/>
    <dgm:cxn modelId="{FCA91EE0-8B3E-430F-AD32-A40EFE308538}" srcId="{79306660-1877-4CF9-850E-61F05B0394A8}" destId="{38D99BDC-A4DD-443C-83E4-00E8D8FF9197}" srcOrd="1" destOrd="0" parTransId="{940E016D-06E0-4B13-B8E1-9A14330C8678}" sibTransId="{D91C43FA-8414-4CAC-83D2-24D5559796BC}"/>
    <dgm:cxn modelId="{5C3181EE-8FD1-4D72-99DE-F2BD25817C90}" type="presOf" srcId="{38D99BDC-A4DD-443C-83E4-00E8D8FF9197}" destId="{D17F8341-7C36-45E9-B09F-F04A14C74489}" srcOrd="0" destOrd="0" presId="urn:microsoft.com/office/officeart/2005/8/layout/list1"/>
    <dgm:cxn modelId="{C8EECCF9-9F50-44D5-8B69-3235BA598B44}" srcId="{E956F69A-922A-4C9D-A67B-8FC62A709F5A}" destId="{237C4672-1880-42D9-A5F8-67053928092D}" srcOrd="0" destOrd="0" parTransId="{843DD148-295F-496D-8BF0-3A178ED17984}" sibTransId="{5E4F70D8-03A8-4DB6-B2EB-7E6FD76ED6A4}"/>
    <dgm:cxn modelId="{49DD87FF-595D-4A0D-8A48-5DE21ECD895B}" srcId="{E6A9A6CB-E652-457E-B8F4-B4A1346C2666}" destId="{3237DFC6-9020-4BC8-8CF4-B654E6404751}" srcOrd="1" destOrd="0" parTransId="{3E14D33F-9E46-4C84-AEC2-E403ED7FF8B8}" sibTransId="{22F7BD9C-0988-44B5-A587-3A08E0A41AB0}"/>
    <dgm:cxn modelId="{13FA4B9F-A2D6-4B21-A489-0174548AF765}" type="presParOf" srcId="{B36FC2F8-F8A1-4AFB-8841-CBB759807AC7}" destId="{34E9DFED-5757-48A6-AE05-893295822AC9}" srcOrd="0" destOrd="0" presId="urn:microsoft.com/office/officeart/2005/8/layout/list1"/>
    <dgm:cxn modelId="{26C72C87-F52F-475F-9788-71379B553954}" type="presParOf" srcId="{34E9DFED-5757-48A6-AE05-893295822AC9}" destId="{1C899ECB-4881-452E-8C1F-10B414F88391}" srcOrd="0" destOrd="0" presId="urn:microsoft.com/office/officeart/2005/8/layout/list1"/>
    <dgm:cxn modelId="{838310D8-BDC5-4908-878A-C6E64E100C79}" type="presParOf" srcId="{34E9DFED-5757-48A6-AE05-893295822AC9}" destId="{278C4822-6463-4219-B3E1-758A95561CDC}" srcOrd="1" destOrd="0" presId="urn:microsoft.com/office/officeart/2005/8/layout/list1"/>
    <dgm:cxn modelId="{DE639867-A281-4B2E-829A-58C814F416E4}" type="presParOf" srcId="{B36FC2F8-F8A1-4AFB-8841-CBB759807AC7}" destId="{B77C39A0-5933-4417-95C2-FE0C887C8CE9}" srcOrd="1" destOrd="0" presId="urn:microsoft.com/office/officeart/2005/8/layout/list1"/>
    <dgm:cxn modelId="{EE0D5C46-5721-49C6-9DF7-028E59158BAA}" type="presParOf" srcId="{B36FC2F8-F8A1-4AFB-8841-CBB759807AC7}" destId="{B8950668-C63E-4E5B-BE20-FF67BDFA15A0}" srcOrd="2" destOrd="0" presId="urn:microsoft.com/office/officeart/2005/8/layout/list1"/>
    <dgm:cxn modelId="{F8560EAA-C1D6-49A6-BC9F-9BFFB7A72E83}" type="presParOf" srcId="{B36FC2F8-F8A1-4AFB-8841-CBB759807AC7}" destId="{C10DD113-F93D-40E6-943D-1451323F5D91}" srcOrd="3" destOrd="0" presId="urn:microsoft.com/office/officeart/2005/8/layout/list1"/>
    <dgm:cxn modelId="{BFA9F553-1F0E-4F85-A477-6DE54ED1E38A}" type="presParOf" srcId="{B36FC2F8-F8A1-4AFB-8841-CBB759807AC7}" destId="{E3118C9C-3C69-4F41-B5AF-3A6C239315D5}" srcOrd="4" destOrd="0" presId="urn:microsoft.com/office/officeart/2005/8/layout/list1"/>
    <dgm:cxn modelId="{59594E49-3D7F-442F-A9A8-9B89ED6BBA76}" type="presParOf" srcId="{E3118C9C-3C69-4F41-B5AF-3A6C239315D5}" destId="{D17F8341-7C36-45E9-B09F-F04A14C74489}" srcOrd="0" destOrd="0" presId="urn:microsoft.com/office/officeart/2005/8/layout/list1"/>
    <dgm:cxn modelId="{E6EB0A2C-2444-47FF-A750-C5698BB3250A}" type="presParOf" srcId="{E3118C9C-3C69-4F41-B5AF-3A6C239315D5}" destId="{A1079666-A2EA-4EA2-9D42-A9689AF9F0A3}" srcOrd="1" destOrd="0" presId="urn:microsoft.com/office/officeart/2005/8/layout/list1"/>
    <dgm:cxn modelId="{5A6C02CF-E990-47CB-AC31-C90BE7105412}" type="presParOf" srcId="{B36FC2F8-F8A1-4AFB-8841-CBB759807AC7}" destId="{76E455E2-D6E8-449D-B8EC-2F3954615C55}" srcOrd="5" destOrd="0" presId="urn:microsoft.com/office/officeart/2005/8/layout/list1"/>
    <dgm:cxn modelId="{18EF3A39-A0D2-4DB8-AC67-A3F37B976D8A}" type="presParOf" srcId="{B36FC2F8-F8A1-4AFB-8841-CBB759807AC7}" destId="{9F220861-A062-435D-92F4-A7708639634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211EC-14DC-40CB-8FE0-1AAA5BB49AAB}">
      <dsp:nvSpPr>
        <dsp:cNvPr id="0" name=""/>
        <dsp:cNvSpPr/>
      </dsp:nvSpPr>
      <dsp:spPr>
        <a:xfrm rot="5400000">
          <a:off x="5504768" y="-1922170"/>
          <a:ext cx="1714767" cy="59879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Up to 2,080 hours per workshop for design, accreditation approval, and online deployment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Current contract rates for developers = $100,000 per FTE</a:t>
          </a:r>
        </a:p>
      </dsp:txBody>
      <dsp:txXfrm rot="-5400000">
        <a:off x="3368198" y="298108"/>
        <a:ext cx="5904200" cy="1547351"/>
      </dsp:txXfrm>
    </dsp:sp>
    <dsp:sp modelId="{1944C489-64E3-47FC-9FEC-41A4C71E546F}">
      <dsp:nvSpPr>
        <dsp:cNvPr id="0" name=""/>
        <dsp:cNvSpPr/>
      </dsp:nvSpPr>
      <dsp:spPr>
        <a:xfrm>
          <a:off x="0" y="53"/>
          <a:ext cx="3368198" cy="21434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Developing an online, accreditation-worthy program can take up to 6 months from start to finish</a:t>
          </a:r>
        </a:p>
      </dsp:txBody>
      <dsp:txXfrm>
        <a:off x="104635" y="104688"/>
        <a:ext cx="3158928" cy="1934189"/>
      </dsp:txXfrm>
    </dsp:sp>
    <dsp:sp modelId="{AB324C04-873D-4822-B628-BD4EE4F02D9D}">
      <dsp:nvSpPr>
        <dsp:cNvPr id="0" name=""/>
        <dsp:cNvSpPr/>
      </dsp:nvSpPr>
      <dsp:spPr>
        <a:xfrm rot="5400000">
          <a:off x="5504768" y="328462"/>
          <a:ext cx="1714767" cy="598790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2, maybe 3, workshops in one year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$300,000 in FTEs for online presentation platforms, meet accreditation standards.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$150,000 in materials and software licenses to create the interactive format.</a:t>
          </a:r>
        </a:p>
      </dsp:txBody>
      <dsp:txXfrm rot="-5400000">
        <a:off x="3368198" y="2548740"/>
        <a:ext cx="5904200" cy="1547351"/>
      </dsp:txXfrm>
    </dsp:sp>
    <dsp:sp modelId="{38BBEA2E-71D9-4BA3-93EA-8DB1A8D1F037}">
      <dsp:nvSpPr>
        <dsp:cNvPr id="0" name=""/>
        <dsp:cNvSpPr/>
      </dsp:nvSpPr>
      <dsp:spPr>
        <a:xfrm>
          <a:off x="0" y="2250686"/>
          <a:ext cx="3368198" cy="2143459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$450,000 total for the request</a:t>
          </a:r>
        </a:p>
      </dsp:txBody>
      <dsp:txXfrm>
        <a:off x="104635" y="2355321"/>
        <a:ext cx="3158928" cy="1934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50668-C63E-4E5B-BE20-FF67BDFA15A0}">
      <dsp:nvSpPr>
        <dsp:cNvPr id="0" name=""/>
        <dsp:cNvSpPr/>
      </dsp:nvSpPr>
      <dsp:spPr>
        <a:xfrm>
          <a:off x="0" y="348554"/>
          <a:ext cx="1051560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Pandemic showed the challenges of food suppliers accessing new market channels without proper training/accreditation programs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Limited capability to provide in-person trainings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Industry and regulatory norms remained relatively consistent throughout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Market potential inside/outside of Oklahoma for online, accredited training programs to meet USDA, FDA, and GFSI requirements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Also supports other federal efforts/grants supporting food supply chain development</a:t>
          </a:r>
        </a:p>
      </dsp:txBody>
      <dsp:txXfrm>
        <a:off x="0" y="348554"/>
        <a:ext cx="10515600" cy="2646000"/>
      </dsp:txXfrm>
    </dsp:sp>
    <dsp:sp modelId="{278C4822-6463-4219-B3E1-758A95561CDC}">
      <dsp:nvSpPr>
        <dsp:cNvPr id="0" name=""/>
        <dsp:cNvSpPr/>
      </dsp:nvSpPr>
      <dsp:spPr>
        <a:xfrm>
          <a:off x="525780" y="38594"/>
          <a:ext cx="73609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COVID-19 Impacts</a:t>
          </a:r>
        </a:p>
      </dsp:txBody>
      <dsp:txXfrm>
        <a:off x="556042" y="68856"/>
        <a:ext cx="7300396" cy="559396"/>
      </dsp:txXfrm>
    </dsp:sp>
    <dsp:sp modelId="{9F220861-A062-435D-92F4-A7708639634E}">
      <dsp:nvSpPr>
        <dsp:cNvPr id="0" name=""/>
        <dsp:cNvSpPr/>
      </dsp:nvSpPr>
      <dsp:spPr>
        <a:xfrm>
          <a:off x="0" y="3417914"/>
          <a:ext cx="10515600" cy="1786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37388" rIns="81612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Online program will have immediate impacts on sales generated by OK companies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Facilities upgrades will have dual impact potential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Direct economic impact from increased FAPC slaughter and retail-ready production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Direct and indirect economic impact from increased industry support functions at FAPC</a:t>
          </a:r>
          <a:endParaRPr lang="en-US" sz="1600" kern="1200" dirty="0"/>
        </a:p>
      </dsp:txBody>
      <dsp:txXfrm>
        <a:off x="0" y="3417914"/>
        <a:ext cx="10515600" cy="1786050"/>
      </dsp:txXfrm>
    </dsp:sp>
    <dsp:sp modelId="{A1079666-A2EA-4EA2-9D42-A9689AF9F0A3}">
      <dsp:nvSpPr>
        <dsp:cNvPr id="0" name=""/>
        <dsp:cNvSpPr/>
      </dsp:nvSpPr>
      <dsp:spPr>
        <a:xfrm>
          <a:off x="525780" y="3107954"/>
          <a:ext cx="736092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 Impacts</a:t>
          </a:r>
        </a:p>
      </dsp:txBody>
      <dsp:txXfrm>
        <a:off x="556042" y="3138216"/>
        <a:ext cx="73003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E0E8-DD01-4877-8D3B-7B84BDCE3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1511D-49C6-4E3D-B072-E1748AD6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45EF5-91D1-4462-8FD3-D1D6AD91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41FE-AAFE-4BD7-BE09-2FFBE92C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58132-05F2-4FF2-9852-5DF22066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AFE02-EFB6-4EB3-AD25-5FD78F3C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DCE40-86E7-4549-BB5F-1C219739D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F0EDE-A98C-4905-96DA-0CA56C763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87901-F2DC-4948-A1EA-27BC7C72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60E91-DD78-47A1-971A-FC04B966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3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B6C3A-8853-41C2-8018-CF83BE68C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91EE9-2CA7-431F-A4EA-9A26BFAE8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DF2D7-01AE-4971-9497-8210A370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F70F5-EC94-489A-A0C9-3C0E6B92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3155-16F1-4AFE-ADE4-0393614D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7516-B4B9-408B-AE19-DC0E88A8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42A9-151B-4E01-815B-613E0A8D8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BF95B-C96B-4305-97D8-5F2C4B59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9BBBA-6940-48AF-86DB-6A9CEEE1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6E9E6-80C0-460D-BF04-550E28A4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52A4-22D5-477B-A8F8-F8E1E815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88FDB-D565-490F-B213-48BA67F9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2D4E6-EB8D-420C-8995-D966E063B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E675-F168-46A3-99A4-0407726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6F5D3-6323-446C-988D-3A6E791E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6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FB03-D87D-4C3B-9685-F74EC3D70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BB32-6849-4910-883A-D0FE08E72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CE851-7B43-40C0-A421-EA1C4FF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A0565-94CF-4D65-B485-5AFA2A7E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91291-49C2-4653-8BD6-6DC06465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CAEFD-B353-4F49-9702-33D18B29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C59A-1767-4FE4-8B13-1CCC3EA6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6E34C-CD44-4D8B-9A60-95B27E0AD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F4EA0-600A-4AD7-B20B-39EB6AACD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C49DC-5502-4A0D-A531-EE4F18332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25EAB-6579-40E9-8CC3-69F1430CF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8CE89-CB6F-409E-9DC7-90CB8402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94363-F52D-4E33-BA76-D3FD608B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96A86-25B8-4D35-AF32-4EDD12AE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34264-06F9-4201-9436-EBA4E6D8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170AA-725D-4BB7-AB29-CD494A9D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63B4B-1B1B-425C-94BB-279FBB00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3E86A-1187-4B8C-834A-A7A0DAE7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CCA156-D536-4260-BE7C-08427287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8A6D5-E648-44FD-A988-FB778F32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87E9D-0831-47F1-9B3B-0CC39993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C96F-7E8C-490B-B93D-5C111EF4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E0E27-DD6F-49FD-9175-350C07885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B865E-1B1D-47F5-A710-4508D95A2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DB3BC-0CFA-49CB-A26A-F5E07910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C81EE-3D7F-42E3-BBB1-33B94885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B2E8B-C4D6-4D53-B859-E2164451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9A9F-6CCD-4716-BD77-F8305B57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4D479-E69B-4A61-80B3-7E70BBB7A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4A245-5B52-44ED-B863-99A1C9821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8716C-4CA6-4BDA-A726-915CCD16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64F31-E2A6-4BD1-945E-80C113B0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30955-45E2-4856-9933-4518C7CC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DA8B5-BDC9-464B-AB87-2B04CC9B0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76E6E-5CEA-454E-BDAD-41A102EF6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4799-4926-44AE-BE29-24A64A820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9B97-D9CB-45B5-A35D-B70EEC9B578E}" type="datetimeFigureOut">
              <a:rPr lang="en-US" smtClean="0"/>
              <a:t>3/28/22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F723D-F655-48D4-8FC0-153AB9644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093B-CE54-49D2-8293-5D6DE4C47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82CB-F2FE-446A-8056-CEF5D304A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6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C298-D398-4A76-956E-C4326505E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71813"/>
          </a:xfrm>
        </p:spPr>
        <p:txBody>
          <a:bodyPr>
            <a:normAutofit/>
          </a:bodyPr>
          <a:lstStyle/>
          <a:p>
            <a:r>
              <a:rPr lang="en-US" b="1" dirty="0"/>
              <a:t>Food Supply Chain Support:</a:t>
            </a:r>
            <a:br>
              <a:rPr lang="en-US" b="1" dirty="0"/>
            </a:br>
            <a:r>
              <a:rPr lang="en-US" b="1" dirty="0"/>
              <a:t>Training/Accreditation &amp; Processing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DD378-A06E-45DD-BE41-95455D60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919"/>
            <a:ext cx="9144000" cy="1655762"/>
          </a:xfrm>
        </p:spPr>
        <p:txBody>
          <a:bodyPr/>
          <a:lstStyle/>
          <a:p>
            <a:r>
              <a:rPr lang="en-US" dirty="0"/>
              <a:t>Robert M. Kerr Food &amp; Agricultural Products Center</a:t>
            </a:r>
          </a:p>
          <a:p>
            <a:r>
              <a:rPr lang="en-US" dirty="0"/>
              <a:t>Oklahoma State University</a:t>
            </a:r>
          </a:p>
          <a:p>
            <a:r>
              <a:rPr lang="en-US" dirty="0"/>
              <a:t>Division of Agricultural Sciences &amp; Natural Resources</a:t>
            </a:r>
          </a:p>
        </p:txBody>
      </p:sp>
      <p:pic>
        <p:nvPicPr>
          <p:cNvPr id="4" name="Picture 3" descr="OSU Robert M. Kerr Food and Agricultural Products Center logo">
            <a:extLst>
              <a:ext uri="{FF2B5EF4-FFF2-40B4-BE49-F238E27FC236}">
                <a16:creationId xmlns:a16="http://schemas.microsoft.com/office/drawing/2014/main" id="{11A90293-636A-4142-A91C-4F0C36779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26" y="5735637"/>
            <a:ext cx="465774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B78280-30D8-65D1-A92F-89AABF27B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3F02A-7378-4C52-973B-223E7CE7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30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Impact Assessment: COVID-19, Project Impact</a:t>
            </a:r>
          </a:p>
        </p:txBody>
      </p:sp>
      <p:graphicFrame>
        <p:nvGraphicFramePr>
          <p:cNvPr id="5" name="Content Placeholder 2" descr="Orange boxes with text.">
            <a:extLst>
              <a:ext uri="{FF2B5EF4-FFF2-40B4-BE49-F238E27FC236}">
                <a16:creationId xmlns:a16="http://schemas.microsoft.com/office/drawing/2014/main" id="{4F3587BA-419A-AE96-8C85-93C33D26B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087868"/>
              </p:ext>
            </p:extLst>
          </p:nvPr>
        </p:nvGraphicFramePr>
        <p:xfrm>
          <a:off x="838200" y="1463040"/>
          <a:ext cx="10515600" cy="5242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078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6EF-C98C-45F2-90A1-0215538E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9664" y="629268"/>
            <a:ext cx="7754112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Internal Controls for Project Management</a:t>
            </a:r>
          </a:p>
        </p:txBody>
      </p:sp>
      <p:pic>
        <p:nvPicPr>
          <p:cNvPr id="5" name="Picture 4" descr="Calculator, pen, compass, money and a paper with graphs printed on it">
            <a:extLst>
              <a:ext uri="{FF2B5EF4-FFF2-40B4-BE49-F238E27FC236}">
                <a16:creationId xmlns:a16="http://schemas.microsoft.com/office/drawing/2014/main" id="{BEF0B9C3-3F75-4693-46F3-BE6570A03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1749" r="27526" b="-1"/>
          <a:stretch/>
        </p:blipFill>
        <p:spPr>
          <a:xfrm>
            <a:off x="-694924" y="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34ABA-821E-46D0-A3B2-6F7971608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64" y="2438400"/>
            <a:ext cx="7754111" cy="378541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FAPC has a published set of Accounting SOPs that identify how every step in handling funds will occur. These SOPs are reviewed and signed-off by any FAPC employee who has funding/cash/check handling responsibilities.</a:t>
            </a:r>
          </a:p>
          <a:p>
            <a:r>
              <a:rPr lang="en-US" sz="2400" dirty="0"/>
              <a:t>All FAPC accounting personnel are annually trained as per Oklahoma State University requirements.</a:t>
            </a:r>
          </a:p>
          <a:p>
            <a:r>
              <a:rPr lang="en-US" sz="2400" dirty="0"/>
              <a:t>All FAPC accounting documents and files are subject to review at any time.</a:t>
            </a:r>
          </a:p>
          <a:p>
            <a:r>
              <a:rPr lang="en-US" sz="2400" dirty="0"/>
              <a:t>The standard term of Records Retention for accounting records required by Oklahoma State University are followed.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948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58A34-880E-42C3-8FBD-4226F442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Project Monitoring &amp; Compliance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AE10-8624-4E22-B842-8E6D69F4E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626670" cy="5946245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Dr. Rodney Holcomb</a:t>
            </a:r>
          </a:p>
          <a:p>
            <a:pPr lvl="1"/>
            <a:r>
              <a:rPr lang="en-US" sz="2000" dirty="0"/>
              <a:t>Project PI</a:t>
            </a:r>
          </a:p>
          <a:p>
            <a:pPr lvl="1"/>
            <a:r>
              <a:rPr lang="en-US" sz="2000" dirty="0"/>
              <a:t>Professor, Agricultural Economics; Browning Endowed Professor, FAPC</a:t>
            </a:r>
          </a:p>
          <a:p>
            <a:pPr lvl="1"/>
            <a:r>
              <a:rPr lang="en-US" sz="2000" dirty="0"/>
              <a:t>25 years of research grant-funded project leadership</a:t>
            </a:r>
          </a:p>
          <a:p>
            <a:r>
              <a:rPr lang="en-US" sz="2400" dirty="0"/>
              <a:t>Michelle German</a:t>
            </a:r>
          </a:p>
          <a:p>
            <a:pPr lvl="1"/>
            <a:r>
              <a:rPr lang="en-US" sz="2000" dirty="0"/>
              <a:t>Director of Sponsored Programs</a:t>
            </a:r>
          </a:p>
          <a:p>
            <a:pPr lvl="1"/>
            <a:r>
              <a:rPr lang="en-US" sz="2000" dirty="0"/>
              <a:t>10 years of fiduciary oversight leadership</a:t>
            </a:r>
          </a:p>
          <a:p>
            <a:r>
              <a:rPr lang="en-US" sz="2400" dirty="0"/>
              <a:t>Robert Klein</a:t>
            </a:r>
          </a:p>
          <a:p>
            <a:pPr lvl="1"/>
            <a:r>
              <a:rPr lang="en-US" sz="2000" dirty="0"/>
              <a:t>Assistant Vice President of Finance</a:t>
            </a:r>
          </a:p>
          <a:p>
            <a:pPr lvl="1"/>
            <a:r>
              <a:rPr lang="en-US" sz="2000" dirty="0"/>
              <a:t>OSU Division of Agricultural Sciences &amp; Natural Resources</a:t>
            </a:r>
          </a:p>
          <a:p>
            <a:pPr lvl="1"/>
            <a:r>
              <a:rPr lang="en-US" sz="2000" dirty="0"/>
              <a:t>25 years of accounting and financial oversight leadership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3598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2F2D-3123-4B2F-868C-99D550B6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Yellow question mark">
            <a:extLst>
              <a:ext uri="{FF2B5EF4-FFF2-40B4-BE49-F238E27FC236}">
                <a16:creationId xmlns:a16="http://schemas.microsoft.com/office/drawing/2014/main" id="{229638DF-DB33-85DE-17CC-4A0A1690A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9" r="178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954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F9660-DB2F-4966-8CD1-B4D3AECA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M. Kerr Food &amp; Agricultural Products Center (FAPC) – Impacting Oklahoma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90E2-C1EA-40FA-9D5B-9C3A93EA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51464" cy="48433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96,000 square feet – food processing, laboratories, offices, conference space, and equipment/supplies storage</a:t>
            </a:r>
          </a:p>
          <a:p>
            <a:pPr lvl="1"/>
            <a:r>
              <a:rPr lang="en-US" dirty="0"/>
              <a:t>53,353 square feet (56%) of USDA/FDA inspected food processing space</a:t>
            </a:r>
          </a:p>
          <a:p>
            <a:r>
              <a:rPr lang="en-US" dirty="0"/>
              <a:t>Research, technology, and business/technical assistance</a:t>
            </a:r>
          </a:p>
          <a:p>
            <a:r>
              <a:rPr lang="en-US" dirty="0"/>
              <a:t>10-year impacts:</a:t>
            </a:r>
          </a:p>
          <a:p>
            <a:pPr lvl="1"/>
            <a:r>
              <a:rPr lang="en-US" dirty="0"/>
              <a:t>1,454 food industry projects</a:t>
            </a:r>
          </a:p>
          <a:p>
            <a:pPr lvl="1"/>
            <a:r>
              <a:rPr lang="en-US" dirty="0"/>
              <a:t>Estimated annual economic impacts of $59.7 million during that span</a:t>
            </a:r>
          </a:p>
          <a:p>
            <a:pPr lvl="1"/>
            <a:r>
              <a:rPr lang="en-US" dirty="0"/>
              <a:t>137 startup food businesses in 53 communities from 38 counties</a:t>
            </a:r>
          </a:p>
          <a:p>
            <a:pPr lvl="2"/>
            <a:r>
              <a:rPr lang="en-US" dirty="0"/>
              <a:t>$74.5 million economic impact, or $7.45 million per year</a:t>
            </a:r>
          </a:p>
          <a:p>
            <a:pPr lvl="1"/>
            <a:r>
              <a:rPr lang="en-US" u="sng" dirty="0"/>
              <a:t>Quarterly average</a:t>
            </a:r>
            <a:r>
              <a:rPr lang="en-US" dirty="0"/>
              <a:t>: businesses/entrepreneurs represent 65 communities and 40 counties</a:t>
            </a:r>
          </a:p>
          <a:p>
            <a:r>
              <a:rPr lang="en-US" dirty="0"/>
              <a:t>There is no other facility like the FAPC in the USA.</a:t>
            </a:r>
          </a:p>
        </p:txBody>
      </p:sp>
    </p:spTree>
    <p:extLst>
      <p:ext uri="{BB962C8B-B14F-4D97-AF65-F5344CB8AC3E}">
        <p14:creationId xmlns:p14="http://schemas.microsoft.com/office/powerpoint/2010/main" val="353111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BB2F8C-6A91-4F3F-A2B9-0014DC59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FAPC ARPA Requests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A14E-E0DE-45E0-9542-57EAC678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265471"/>
            <a:ext cx="6770614" cy="6322142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Online Food Safety Training/Accreditation Programs to Mitigate Supply Chain Disruptions</a:t>
            </a:r>
          </a:p>
          <a:p>
            <a:pPr lvl="1"/>
            <a:r>
              <a:rPr lang="en-US" sz="2200" dirty="0">
                <a:highlight>
                  <a:srgbClr val="FFFF00"/>
                </a:highlight>
              </a:rPr>
              <a:t>ARPA-YY000602</a:t>
            </a:r>
          </a:p>
          <a:p>
            <a:pPr lvl="1"/>
            <a:r>
              <a:rPr lang="en-US" sz="2200" dirty="0"/>
              <a:t>Purpose: Develop an online system to help food suppliers meet requirements for distribution to retail and foodservice marketing channels</a:t>
            </a:r>
          </a:p>
          <a:p>
            <a:pPr lvl="1"/>
            <a:r>
              <a:rPr lang="en-US" sz="2200" b="1" dirty="0"/>
              <a:t>$450,000 request</a:t>
            </a:r>
          </a:p>
          <a:p>
            <a:r>
              <a:rPr lang="en-US" sz="2200" b="1" dirty="0"/>
              <a:t>Facilities Upgrade for Food Industry Assistance &amp; Inspected Meat Processing</a:t>
            </a:r>
          </a:p>
          <a:p>
            <a:pPr lvl="1"/>
            <a:r>
              <a:rPr lang="en-US" sz="2200" dirty="0">
                <a:highlight>
                  <a:srgbClr val="FFFF00"/>
                </a:highlight>
              </a:rPr>
              <a:t>ARPA-YY001041</a:t>
            </a:r>
          </a:p>
          <a:p>
            <a:pPr lvl="1"/>
            <a:r>
              <a:rPr lang="en-US" sz="2200" dirty="0"/>
              <a:t>Purpose: Modernize and expand the processing infrastructure of the FAPC to accommodate increased industry support and commercial production</a:t>
            </a:r>
          </a:p>
          <a:p>
            <a:pPr lvl="1"/>
            <a:r>
              <a:rPr lang="en-US" sz="2200" b="1" dirty="0"/>
              <a:t>$5,512,906 request</a:t>
            </a:r>
          </a:p>
        </p:txBody>
      </p:sp>
    </p:spTree>
    <p:extLst>
      <p:ext uri="{BB962C8B-B14F-4D97-AF65-F5344CB8AC3E}">
        <p14:creationId xmlns:p14="http://schemas.microsoft.com/office/powerpoint/2010/main" val="306188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3D0A5-BACC-442D-A3A7-9C87D053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Food Safety Training/Accreditation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A1C2-9F31-4F09-85F6-B13E11B86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r>
              <a:rPr lang="en-US" dirty="0"/>
              <a:t>FAPC scheduled and completed 1,638 food safety assistance sessions over the last 10 years</a:t>
            </a:r>
          </a:p>
          <a:p>
            <a:r>
              <a:rPr lang="en-US" dirty="0"/>
              <a:t>713 educational/training workshops over the last 10 years</a:t>
            </a:r>
          </a:p>
          <a:p>
            <a:pPr lvl="1"/>
            <a:r>
              <a:rPr lang="en-US" dirty="0"/>
              <a:t>Global Food Safety Initiative certifications</a:t>
            </a:r>
          </a:p>
          <a:p>
            <a:pPr lvl="1"/>
            <a:r>
              <a:rPr lang="en-US" dirty="0"/>
              <a:t>USDA required trainings/certifications</a:t>
            </a:r>
          </a:p>
          <a:p>
            <a:pPr lvl="2"/>
            <a:r>
              <a:rPr lang="en-US" dirty="0"/>
              <a:t>E.g., Hazard Analysis, Critical Control Points (HACCP)</a:t>
            </a:r>
          </a:p>
          <a:p>
            <a:pPr lvl="1"/>
            <a:r>
              <a:rPr lang="en-US" dirty="0"/>
              <a:t>FDA required trainings/certifications</a:t>
            </a:r>
          </a:p>
          <a:p>
            <a:pPr lvl="2"/>
            <a:r>
              <a:rPr lang="en-US" dirty="0"/>
              <a:t>E.g., Food Safety Modernization Act (2011) required trainings/certifications</a:t>
            </a:r>
          </a:p>
          <a:p>
            <a:r>
              <a:rPr lang="en-US" dirty="0"/>
              <a:t>15,445 workshop/training attendees (avg. 1,544 per year)</a:t>
            </a:r>
          </a:p>
        </p:txBody>
      </p:sp>
    </p:spTree>
    <p:extLst>
      <p:ext uri="{BB962C8B-B14F-4D97-AF65-F5344CB8AC3E}">
        <p14:creationId xmlns:p14="http://schemas.microsoft.com/office/powerpoint/2010/main" val="1272639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people holding a certificate ">
            <a:extLst>
              <a:ext uri="{FF2B5EF4-FFF2-40B4-BE49-F238E27FC236}">
                <a16:creationId xmlns:a16="http://schemas.microsoft.com/office/drawing/2014/main" id="{D41E866F-0614-4513-952D-45B4B4DFA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6"/>
          <a:stretch/>
        </p:blipFill>
        <p:spPr>
          <a:xfrm>
            <a:off x="3390592" y="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1957E-6DF7-4C66-8D97-5E7FA953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365125"/>
            <a:ext cx="5132832" cy="1899912"/>
          </a:xfrm>
        </p:spPr>
        <p:txBody>
          <a:bodyPr>
            <a:normAutofit fontScale="90000"/>
          </a:bodyPr>
          <a:lstStyle/>
          <a:p>
            <a:r>
              <a:rPr lang="en-US" dirty="0"/>
              <a:t>Online Food Safety Training/Accreditation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415A-57DC-4F1B-B1B6-4CBD242F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2434200"/>
            <a:ext cx="5986272" cy="4149479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Goal</a:t>
            </a:r>
            <a:r>
              <a:rPr lang="en-US" sz="2400" dirty="0"/>
              <a:t>: Create, in accredited form, the following commonly requested/required trainings and workshops:</a:t>
            </a:r>
          </a:p>
          <a:p>
            <a:pPr lvl="1"/>
            <a:r>
              <a:rPr lang="en-US" dirty="0"/>
              <a:t>Preventative Controls, Human Food I</a:t>
            </a:r>
          </a:p>
          <a:p>
            <a:pPr lvl="1"/>
            <a:r>
              <a:rPr lang="en-US" dirty="0"/>
              <a:t>Preventative Controls, Human Food II</a:t>
            </a:r>
          </a:p>
          <a:p>
            <a:pPr lvl="1"/>
            <a:r>
              <a:rPr lang="en-US" dirty="0"/>
              <a:t>Internal Food Auditor for 3rd Party Auditing</a:t>
            </a:r>
          </a:p>
          <a:p>
            <a:pPr lvl="1"/>
            <a:r>
              <a:rPr lang="en-US" dirty="0"/>
              <a:t>Food Defense</a:t>
            </a:r>
          </a:p>
          <a:p>
            <a:pPr lvl="1"/>
            <a:r>
              <a:rPr lang="en-US" dirty="0"/>
              <a:t>Food Fraud</a:t>
            </a:r>
          </a:p>
          <a:p>
            <a:pPr lvl="1"/>
            <a:r>
              <a:rPr lang="en-US" dirty="0"/>
              <a:t>Global Standards for Food Safety, Safe Quality Foods (SQF)</a:t>
            </a:r>
          </a:p>
          <a:p>
            <a:pPr lvl="1"/>
            <a:r>
              <a:rPr lang="en-US" dirty="0"/>
              <a:t>Sanitation in the Food Industry</a:t>
            </a:r>
          </a:p>
        </p:txBody>
      </p:sp>
    </p:spTree>
    <p:extLst>
      <p:ext uri="{BB962C8B-B14F-4D97-AF65-F5344CB8AC3E}">
        <p14:creationId xmlns:p14="http://schemas.microsoft.com/office/powerpoint/2010/main" val="932455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629CC-45F8-4277-A1DB-BC25C46B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3800" dirty="0"/>
              <a:t>Online Food Safety Training/Accreditation Programs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 descr="Orange and gray boxes with text.">
            <a:extLst>
              <a:ext uri="{FF2B5EF4-FFF2-40B4-BE49-F238E27FC236}">
                <a16:creationId xmlns:a16="http://schemas.microsoft.com/office/drawing/2014/main" id="{3FFC14D1-A475-65B6-BB90-499D7A74A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2220332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55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0553-AD01-434E-A768-F3E08E1F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Upgrade for Industry Assistance &amp; Meat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D6F13-F520-46EB-B395-DDDCE1A0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25 years, the FAPC has been one of the few USDA-inspected meat slaughter/processing facilities in Oklahoma</a:t>
            </a:r>
          </a:p>
          <a:p>
            <a:pPr lvl="1"/>
            <a:r>
              <a:rPr lang="en-US" dirty="0"/>
              <a:t>Service to the Oklahoma-Texas Meat Processors Association</a:t>
            </a:r>
          </a:p>
          <a:p>
            <a:pPr lvl="1"/>
            <a:r>
              <a:rPr lang="en-US" dirty="0"/>
              <a:t>Industry projects with all of Oklahoma’s largest meat processors</a:t>
            </a:r>
          </a:p>
          <a:p>
            <a:pPr lvl="1"/>
            <a:r>
              <a:rPr lang="en-US" dirty="0"/>
              <a:t>Processing resource for the state’s ranchers</a:t>
            </a:r>
          </a:p>
          <a:p>
            <a:pPr lvl="1"/>
            <a:r>
              <a:rPr lang="en-US" dirty="0"/>
              <a:t>Training ground for up-and-coming meat industry leaders</a:t>
            </a:r>
          </a:p>
          <a:p>
            <a:r>
              <a:rPr lang="en-US" dirty="0"/>
              <a:t>Aging facilities and changes in processing technologies are limiting FAPC capabilities</a:t>
            </a:r>
          </a:p>
          <a:p>
            <a:pPr lvl="1"/>
            <a:r>
              <a:rPr lang="en-US" dirty="0"/>
              <a:t>Refrigeration system and pathogen intervention system for livestock slaughter are two of the greatest needs to continue serving as a USDA-inspected facility.</a:t>
            </a:r>
          </a:p>
          <a:p>
            <a:pPr lvl="1"/>
            <a:r>
              <a:rPr lang="en-US" dirty="0"/>
              <a:t>Advances in processing technology and the inability to repair/refurbish older equipment also impacts operational potential.</a:t>
            </a:r>
          </a:p>
        </p:txBody>
      </p:sp>
    </p:spTree>
    <p:extLst>
      <p:ext uri="{BB962C8B-B14F-4D97-AF65-F5344CB8AC3E}">
        <p14:creationId xmlns:p14="http://schemas.microsoft.com/office/powerpoint/2010/main" val="185833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8BC0-8B39-4A95-A613-F8C16FDF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25555"/>
            <a:ext cx="6586491" cy="1689873"/>
          </a:xfrm>
        </p:spPr>
        <p:txBody>
          <a:bodyPr anchor="b">
            <a:normAutofit/>
          </a:bodyPr>
          <a:lstStyle/>
          <a:p>
            <a:r>
              <a:rPr lang="en-US" sz="3600" dirty="0"/>
              <a:t>Facility Upgrade for Industry Assistance &amp; Meat Processing: $5,512,906</a:t>
            </a:r>
          </a:p>
        </p:txBody>
      </p:sp>
      <p:pic>
        <p:nvPicPr>
          <p:cNvPr id="5" name="Picture 4" descr="A picture of people processing meat&#10;&#10;">
            <a:extLst>
              <a:ext uri="{FF2B5EF4-FFF2-40B4-BE49-F238E27FC236}">
                <a16:creationId xmlns:a16="http://schemas.microsoft.com/office/drawing/2014/main" id="{BFA25D67-7D8B-460C-BE0C-6F431C57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2" r="1599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75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9626-2650-490E-A3C1-28D62045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897385" cy="4194045"/>
          </a:xfrm>
        </p:spPr>
        <p:txBody>
          <a:bodyPr>
            <a:normAutofit/>
          </a:bodyPr>
          <a:lstStyle/>
          <a:p>
            <a:r>
              <a:rPr lang="en-US" sz="2400" dirty="0"/>
              <a:t>Priority Area 1 - Critical: $3,430,6356</a:t>
            </a:r>
          </a:p>
          <a:p>
            <a:pPr lvl="1"/>
            <a:r>
              <a:rPr lang="en-US" dirty="0"/>
              <a:t>Refrigeration upgrade, slaughter </a:t>
            </a:r>
            <a:r>
              <a:rPr lang="en-US" dirty="0" err="1"/>
              <a:t>chad</a:t>
            </a:r>
            <a:r>
              <a:rPr lang="en-US" dirty="0"/>
              <a:t> system, </a:t>
            </a:r>
            <a:r>
              <a:rPr lang="en-US" dirty="0" err="1"/>
              <a:t>Alkar</a:t>
            </a:r>
            <a:r>
              <a:rPr lang="en-US" dirty="0"/>
              <a:t> cooking system, bowl cutter</a:t>
            </a:r>
          </a:p>
          <a:p>
            <a:r>
              <a:rPr lang="en-US" sz="2400" dirty="0"/>
              <a:t>Priority Area 2 – Critical: $,136,313</a:t>
            </a:r>
          </a:p>
          <a:p>
            <a:pPr lvl="1"/>
            <a:r>
              <a:rPr lang="en-US" dirty="0"/>
              <a:t>Spiral chiller/griller installation, hydraulic lifts, RO system, air compressor, chopper/grinder</a:t>
            </a:r>
          </a:p>
          <a:p>
            <a:r>
              <a:rPr lang="en-US" sz="2400" dirty="0"/>
              <a:t>Priority Area 3 – Very Important: $945,957</a:t>
            </a:r>
          </a:p>
          <a:p>
            <a:pPr lvl="1"/>
            <a:r>
              <a:rPr lang="en-US" dirty="0"/>
              <a:t>Boiler, 2</a:t>
            </a:r>
            <a:r>
              <a:rPr lang="en-US" baseline="30000" dirty="0"/>
              <a:t>nd</a:t>
            </a:r>
            <a:r>
              <a:rPr lang="en-US" dirty="0"/>
              <a:t> floor repair, fire suppression, tenderizer, brine injector, vacuum sealer, meat pumps</a:t>
            </a:r>
          </a:p>
        </p:txBody>
      </p:sp>
    </p:spTree>
    <p:extLst>
      <p:ext uri="{BB962C8B-B14F-4D97-AF65-F5344CB8AC3E}">
        <p14:creationId xmlns:p14="http://schemas.microsoft.com/office/powerpoint/2010/main" val="99352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37667-2A07-4A68-A200-D302885D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dirty="0"/>
              <a:t>Facility Upgrade for Industry Assistance &amp; Meat Processing</a:t>
            </a:r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79BFF-E5BC-48C8-8684-8B3AA2D5E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93975"/>
            <a:ext cx="7230387" cy="452548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600" dirty="0"/>
              <a:t>Planned use of excess capacity for more inspected slaughter and retail-ready meat production</a:t>
            </a:r>
          </a:p>
          <a:p>
            <a:pPr lvl="1"/>
            <a:r>
              <a:rPr lang="en-US" sz="2200" dirty="0"/>
              <a:t>New meat plant manager in November 2021</a:t>
            </a:r>
          </a:p>
          <a:p>
            <a:pPr lvl="1"/>
            <a:r>
              <a:rPr lang="en-US" sz="2200" dirty="0"/>
              <a:t>Current operations of one staff member and a team of students</a:t>
            </a:r>
          </a:p>
          <a:p>
            <a:pPr lvl="1"/>
            <a:r>
              <a:rPr lang="en-US" sz="2200" dirty="0"/>
              <a:t>Oklahoma Beef Council and Oklahoma Pork Council recognized FAPC for slaughter and processing services provided during the pandemic</a:t>
            </a:r>
          </a:p>
          <a:p>
            <a:r>
              <a:rPr lang="en-US" sz="2600" dirty="0"/>
              <a:t>Expanded production in 2023 as a result of facility of upgrades</a:t>
            </a:r>
          </a:p>
          <a:p>
            <a:pPr lvl="1"/>
            <a:r>
              <a:rPr lang="en-US" sz="2200" dirty="0"/>
              <a:t>Assuming upgrades can be funded</a:t>
            </a:r>
          </a:p>
          <a:p>
            <a:r>
              <a:rPr lang="en-US" sz="2600" dirty="0"/>
              <a:t>More opportunities and better facilities for industry projects</a:t>
            </a:r>
          </a:p>
          <a:p>
            <a:pPr lvl="1"/>
            <a:r>
              <a:rPr lang="en-US" sz="2200" dirty="0"/>
              <a:t>FAPC works with state, regional, and national food processors for R&amp;D, reformulations, food safety evaluations, and new product trials</a:t>
            </a:r>
          </a:p>
        </p:txBody>
      </p:sp>
      <p:pic>
        <p:nvPicPr>
          <p:cNvPr id="5" name="Picture 4" descr="Slices of steak on a meat fork">
            <a:extLst>
              <a:ext uri="{FF2B5EF4-FFF2-40B4-BE49-F238E27FC236}">
                <a16:creationId xmlns:a16="http://schemas.microsoft.com/office/drawing/2014/main" id="{794B470F-5EB4-456C-B825-3B32A0825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32484" b="2"/>
          <a:stretch/>
        </p:blipFill>
        <p:spPr>
          <a:xfrm>
            <a:off x="8077994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6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1036</Words>
  <Application>Microsoft Macintosh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Food Supply Chain Support: Training/Accreditation &amp; Processing Services</vt:lpstr>
      <vt:lpstr>Robert M. Kerr Food &amp; Agricultural Products Center (FAPC) – Impacting Oklahoma</vt:lpstr>
      <vt:lpstr>FAPC ARPA Requests</vt:lpstr>
      <vt:lpstr>Online Food Safety Training/Accreditation Programs</vt:lpstr>
      <vt:lpstr>Online Food Safety Training/Accreditation Programs</vt:lpstr>
      <vt:lpstr>Online Food Safety Training/Accreditation Programs</vt:lpstr>
      <vt:lpstr>Facility Upgrade for Industry Assistance &amp; Meat Processing</vt:lpstr>
      <vt:lpstr>Facility Upgrade for Industry Assistance &amp; Meat Processing: $5,512,906</vt:lpstr>
      <vt:lpstr>Facility Upgrade for Industry Assistance &amp; Meat Processing</vt:lpstr>
      <vt:lpstr>Impact Assessment: COVID-19, Project Impact</vt:lpstr>
      <vt:lpstr>Internal Controls for Project Management</vt:lpstr>
      <vt:lpstr>Project Monitoring &amp; Compliance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Supply Chain Support: Training/Accreditation &amp; Processing Services</dc:title>
  <dc:creator>Holcomb, Rodney</dc:creator>
  <cp:lastModifiedBy>Kay Thompson</cp:lastModifiedBy>
  <cp:revision>28</cp:revision>
  <dcterms:created xsi:type="dcterms:W3CDTF">2022-03-23T19:11:16Z</dcterms:created>
  <dcterms:modified xsi:type="dcterms:W3CDTF">2022-03-28T19:45:03Z</dcterms:modified>
</cp:coreProperties>
</file>