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6"/>
  </p:notesMasterIdLst>
  <p:sldIdLst>
    <p:sldId id="284" r:id="rId2"/>
    <p:sldId id="273" r:id="rId3"/>
    <p:sldId id="287" r:id="rId4"/>
    <p:sldId id="275" r:id="rId5"/>
    <p:sldId id="270" r:id="rId6"/>
    <p:sldId id="280" r:id="rId7"/>
    <p:sldId id="295" r:id="rId8"/>
    <p:sldId id="257" r:id="rId9"/>
    <p:sldId id="319" r:id="rId10"/>
    <p:sldId id="308" r:id="rId11"/>
    <p:sldId id="303" r:id="rId12"/>
    <p:sldId id="316" r:id="rId13"/>
    <p:sldId id="274" r:id="rId14"/>
    <p:sldId id="298" r:id="rId15"/>
    <p:sldId id="299" r:id="rId16"/>
    <p:sldId id="293" r:id="rId17"/>
    <p:sldId id="320" r:id="rId18"/>
    <p:sldId id="312" r:id="rId19"/>
    <p:sldId id="318" r:id="rId20"/>
    <p:sldId id="310" r:id="rId21"/>
    <p:sldId id="317" r:id="rId22"/>
    <p:sldId id="311" r:id="rId23"/>
    <p:sldId id="276" r:id="rId24"/>
    <p:sldId id="313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D76"/>
    <a:srgbClr val="931430"/>
    <a:srgbClr val="94CCCB"/>
    <a:srgbClr val="FFBE0F"/>
    <a:srgbClr val="1D2130"/>
    <a:srgbClr val="A90533"/>
    <a:srgbClr val="26312B"/>
    <a:srgbClr val="E3E7E8"/>
    <a:srgbClr val="003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34" autoAdjust="0"/>
    <p:restoredTop sz="86479" autoAdjust="0"/>
  </p:normalViewPr>
  <p:slideViewPr>
    <p:cSldViewPr snapToGrid="0" snapToObjects="1">
      <p:cViewPr varScale="1">
        <p:scale>
          <a:sx n="45" d="100"/>
          <a:sy n="45" d="100"/>
        </p:scale>
        <p:origin x="-306" y="822"/>
      </p:cViewPr>
      <p:guideLst>
        <p:guide orient="horz" pos="2160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Amount</c:v>
                </c:pt>
              </c:strCache>
            </c:strRef>
          </c:tx>
          <c:dPt>
            <c:idx val="0"/>
            <c:bubble3D val="0"/>
            <c:spPr>
              <a:solidFill>
                <a:srgbClr val="94CCCB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4F-42F0-90CE-2AE9DFD984FB}"/>
              </c:ext>
            </c:extLst>
          </c:dPt>
          <c:dPt>
            <c:idx val="1"/>
            <c:bubble3D val="0"/>
            <c:spPr>
              <a:solidFill>
                <a:srgbClr val="FFBE0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4F-42F0-90CE-2AE9DFD984FB}"/>
              </c:ext>
            </c:extLst>
          </c:dPt>
          <c:dPt>
            <c:idx val="2"/>
            <c:bubble3D val="0"/>
            <c:spPr>
              <a:solidFill>
                <a:srgbClr val="223D7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4F-42F0-90CE-2AE9DFD984FB}"/>
              </c:ext>
            </c:extLst>
          </c:dPt>
          <c:dPt>
            <c:idx val="3"/>
            <c:bubble3D val="0"/>
            <c:spPr>
              <a:solidFill>
                <a:srgbClr val="93143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44F-42F0-90CE-2AE9DFD984F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36724901574803E-2"/>
                      <c:h val="6.74999958476872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44F-42F0-90CE-2AE9DFD984F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497E7C-5191-3C4E-A42F-EE1B274E916C}" type="PERCENTAGE">
                      <a:rPr lang="en-US" sz="2800" b="1">
                        <a:solidFill>
                          <a:schemeClr val="bg1"/>
                        </a:solidFill>
                      </a:rPr>
                      <a:pPr>
                        <a:defRPr sz="28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4F-42F0-90CE-2AE9DFD984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7E8E0D2-29F3-EA42-B22B-37BD29197CA9}" type="PERCENTAGE">
                      <a:rPr lang="en-US" sz="28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4F-42F0-90CE-2AE9DFD984FB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772391-8045-CA4E-8663-BD78C1DA95E8}" type="PERCENTAGE">
                      <a:rPr lang="en-US" sz="2800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44F-42F0-90CE-2AE9DFD98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Appropriations</c:v>
                </c:pt>
                <c:pt idx="1">
                  <c:v>Trust</c:v>
                </c:pt>
                <c:pt idx="2">
                  <c:v>Private</c:v>
                </c:pt>
                <c:pt idx="3">
                  <c:v>ARPA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10000000</c:v>
                </c:pt>
                <c:pt idx="1">
                  <c:v>23000000</c:v>
                </c:pt>
                <c:pt idx="2">
                  <c:v>26000000</c:v>
                </c:pt>
                <c:pt idx="3">
                  <c:v>57000000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0F-46DF-9634-21CFA4444FC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 b="0" i="0"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 b="0" i="0">
                <a:latin typeface="Montserrat" pitchFamily="2" charset="77"/>
              </a:defRPr>
            </a:lvl1pPr>
          </a:lstStyle>
          <a:p>
            <a:fld id="{32CA82B2-0B87-4618-B9AE-FA8A6981DF6B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 b="0" i="0"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 b="0" i="0">
                <a:latin typeface="Montserrat" pitchFamily="2" charset="77"/>
              </a:defRPr>
            </a:lvl1pPr>
          </a:lstStyle>
          <a:p>
            <a:fld id="{50163413-BBCA-482E-9830-E3F2B5D15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0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68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3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3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7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27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30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6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5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49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27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9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96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96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91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76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11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5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5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5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31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37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3413-BBCA-482E-9830-E3F2B5D155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73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4159">
              <a:defRPr/>
            </a:pPr>
            <a:fld id="{50163413-BBCA-482E-9830-E3F2B5D15540}" type="slidenum">
              <a:rPr lang="en-US">
                <a:solidFill>
                  <a:prstClr val="black"/>
                </a:solidFill>
              </a:rPr>
              <a:pPr defTabSz="904159"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87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4159">
              <a:defRPr/>
            </a:pPr>
            <a:fld id="{50163413-BBCA-482E-9830-E3F2B5D15540}" type="slidenum">
              <a:rPr lang="en-US">
                <a:solidFill>
                  <a:prstClr val="black"/>
                </a:solidFill>
              </a:rPr>
              <a:pPr defTabSz="904159"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4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1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6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5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3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0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3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1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7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8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2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b="0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B053F8-09F7-DD47-A195-779155C67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7910"/>
            <a:ext cx="4180609" cy="4877377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247910"/>
            <a:ext cx="12192000" cy="2610090"/>
            <a:chOff x="0" y="3239812"/>
            <a:chExt cx="14709344" cy="4927937"/>
          </a:xfrm>
          <a:solidFill>
            <a:srgbClr val="223D76"/>
          </a:solidFill>
        </p:grpSpPr>
        <p:sp>
          <p:nvSpPr>
            <p:cNvPr id="4" name="AutoShape 4"/>
            <p:cNvSpPr/>
            <p:nvPr/>
          </p:nvSpPr>
          <p:spPr>
            <a:xfrm>
              <a:off x="0" y="3239812"/>
              <a:ext cx="14709344" cy="4927937"/>
            </a:xfrm>
            <a:prstGeom prst="rect">
              <a:avLst/>
            </a:prstGeom>
            <a:grpFill/>
          </p:spPr>
        </p:sp>
        <p:sp>
          <p:nvSpPr>
            <p:cNvPr id="5" name="TextBox 5" descr="ARPA Funds Request; University Hospitals Authority; Dec. 3, 2021"/>
            <p:cNvSpPr txBox="1"/>
            <p:nvPr/>
          </p:nvSpPr>
          <p:spPr>
            <a:xfrm>
              <a:off x="789936" y="4280103"/>
              <a:ext cx="12621464" cy="284735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609630">
                <a:spcBef>
                  <a:spcPts val="600"/>
                </a:spcBef>
              </a:pPr>
              <a:r>
                <a:rPr lang="en-US" sz="4000" b="1">
                  <a:solidFill>
                    <a:schemeClr val="bg1"/>
                  </a:solidFill>
                  <a:latin typeface="Montserrat" pitchFamily="2" charset="77"/>
                  <a:ea typeface="Lato" panose="020F0502020204030203" pitchFamily="34" charset="0"/>
                  <a:cs typeface="Lato" panose="020F0502020204030203" pitchFamily="34" charset="0"/>
                </a:rPr>
                <a:t>ARPA Funds Request</a:t>
              </a:r>
            </a:p>
            <a:p>
              <a:pPr algn="r" defTabSz="609630">
                <a:spcBef>
                  <a:spcPts val="600"/>
                </a:spcBef>
              </a:pPr>
              <a:r>
                <a:rPr lang="en-US" sz="2400">
                  <a:solidFill>
                    <a:srgbClr val="94CCCB"/>
                  </a:solidFill>
                  <a:latin typeface="Montserrat" pitchFamily="2" charset="77"/>
                </a:rPr>
                <a:t>University Hospitals Authority</a:t>
              </a:r>
            </a:p>
            <a:p>
              <a:pPr algn="r" defTabSz="609630">
                <a:spcBef>
                  <a:spcPts val="600"/>
                </a:spcBef>
              </a:pPr>
              <a:r>
                <a:rPr lang="en-US" sz="2400">
                  <a:solidFill>
                    <a:srgbClr val="94CCCB"/>
                  </a:solidFill>
                  <a:latin typeface="Montserrat" pitchFamily="2" charset="77"/>
                </a:rPr>
                <a:t>Dec. 3, 2021</a:t>
              </a:r>
            </a:p>
          </p:txBody>
        </p:sp>
      </p:grpSp>
      <p:pic>
        <p:nvPicPr>
          <p:cNvPr id="6" name="Picture 5" descr="Oklahoma Children's Hospital logo">
            <a:extLst>
              <a:ext uri="{FF2B5EF4-FFF2-40B4-BE49-F238E27FC236}">
                <a16:creationId xmlns:a16="http://schemas.microsoft.com/office/drawing/2014/main" id="{48D8FDA4-FA55-DE4E-ABA4-ABA624478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891" y="496822"/>
            <a:ext cx="7662746" cy="3263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1E1796-4E18-4E43-BEBF-D217CB1E60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2975744"/>
            <a:ext cx="5486400" cy="762000"/>
          </a:xfrm>
        </p:spPr>
        <p:txBody>
          <a:bodyPr/>
          <a:lstStyle/>
          <a:p>
            <a:r>
              <a:rPr lang="en-US" dirty="0"/>
              <a:t>ARPA</a:t>
            </a:r>
            <a:r>
              <a:rPr lang="en-US" baseline="0" dirty="0"/>
              <a:t> Funds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7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72170302-63D8-8E48-967B-2E30674CD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374420"/>
          </a:xfrm>
          <a:prstGeom prst="rect">
            <a:avLst/>
          </a:prstGeom>
          <a:solidFill>
            <a:srgbClr val="223D76"/>
          </a:solidFill>
        </p:spPr>
      </p:sp>
      <p:pic>
        <p:nvPicPr>
          <p:cNvPr id="4" name="Picture 3" descr="Proposed emergency department floorplan">
            <a:extLst>
              <a:ext uri="{FF2B5EF4-FFF2-40B4-BE49-F238E27FC236}">
                <a16:creationId xmlns:a16="http://schemas.microsoft.com/office/drawing/2014/main" id="{9F4FBCF7-A880-49FB-ACB6-1DE93EC030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188" y="1652450"/>
            <a:ext cx="6221623" cy="4832555"/>
          </a:xfrm>
          <a:prstGeom prst="rect">
            <a:avLst/>
          </a:prstGeom>
        </p:spPr>
      </p:pic>
      <p:sp>
        <p:nvSpPr>
          <p:cNvPr id="5" name="Shape 66">
            <a:extLst>
              <a:ext uri="{FF2B5EF4-FFF2-40B4-BE49-F238E27FC236}">
                <a16:creationId xmlns:a16="http://schemas.microsoft.com/office/drawing/2014/main" id="{CE5E0C5F-0A0A-4273-AB0D-CFFF9D70B700}"/>
              </a:ext>
            </a:extLst>
          </p:cNvPr>
          <p:cNvSpPr txBox="1">
            <a:spLocks/>
          </p:cNvSpPr>
          <p:nvPr/>
        </p:nvSpPr>
        <p:spPr>
          <a:xfrm>
            <a:off x="833708" y="107311"/>
            <a:ext cx="11152488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j-ea"/>
                <a:cs typeface="Calibri" panose="020F0502020204030204" pitchFamily="34" charset="0"/>
              </a:rPr>
              <a:t>Emergency Dept. Floorplan</a:t>
            </a:r>
            <a:endParaRPr kumimoji="0" lang="en" sz="44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70D13D-B1B9-4309-A196-3641E7337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7903" y="214620"/>
            <a:ext cx="0" cy="985963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klahoma Children's Hospital logo">
            <a:extLst>
              <a:ext uri="{FF2B5EF4-FFF2-40B4-BE49-F238E27FC236}">
                <a16:creationId xmlns:a16="http://schemas.microsoft.com/office/drawing/2014/main" id="{99E2E102-BD5D-4D38-9034-D53F0471D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390" y="5633345"/>
            <a:ext cx="2539353" cy="968619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AD1FEE83-E16F-AA44-BA9B-64E059596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22725">
            <a:off x="-995092" y="4468364"/>
            <a:ext cx="3657600" cy="426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7446D4-EF79-4924-880C-96D189DDB5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2784932"/>
            <a:ext cx="5486400" cy="762000"/>
          </a:xfrm>
        </p:spPr>
        <p:txBody>
          <a:bodyPr/>
          <a:lstStyle/>
          <a:p>
            <a:r>
              <a:rPr lang="en-US" dirty="0"/>
              <a:t>Emergency Dept. Floorplan</a:t>
            </a:r>
          </a:p>
        </p:txBody>
      </p:sp>
    </p:spTree>
    <p:extLst>
      <p:ext uri="{BB962C8B-B14F-4D97-AF65-F5344CB8AC3E}">
        <p14:creationId xmlns:p14="http://schemas.microsoft.com/office/powerpoint/2010/main" val="9305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yellow, helmet&#10;&#10;Description automatically generated">
            <a:extLst>
              <a:ext uri="{FF2B5EF4-FFF2-40B4-BE49-F238E27FC236}">
                <a16:creationId xmlns:a16="http://schemas.microsoft.com/office/drawing/2014/main" id="{72117018-EAC6-0C4F-9F8A-5D3698E216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9676874" cy="6858000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602222" y="3031957"/>
            <a:ext cx="5628264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Feb. 2022</a:t>
            </a:r>
            <a:br>
              <a:rPr lang="en-US" sz="240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2400" i="1">
                <a:solidFill>
                  <a:schemeClr val="bg1"/>
                </a:solidFill>
                <a:latin typeface="Montserrat" pitchFamily="2" charset="77"/>
              </a:rPr>
              <a:t>Design process complete</a:t>
            </a:r>
          </a:p>
          <a:p>
            <a:pPr marL="800100" lvl="1" indent="-34290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March 2022</a:t>
            </a:r>
            <a:br>
              <a:rPr lang="en-US" sz="240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2400" i="1">
                <a:solidFill>
                  <a:schemeClr val="bg1"/>
                </a:solidFill>
                <a:latin typeface="Montserrat" pitchFamily="2" charset="77"/>
              </a:rPr>
              <a:t>Construction begins</a:t>
            </a:r>
          </a:p>
          <a:p>
            <a:pPr marL="800100" lvl="1" indent="-34290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March 2023</a:t>
            </a:r>
            <a:br>
              <a:rPr lang="en-US" sz="240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2400" i="1">
                <a:solidFill>
                  <a:schemeClr val="bg1"/>
                </a:solidFill>
                <a:latin typeface="Montserrat" pitchFamily="2" charset="77"/>
              </a:rPr>
              <a:t>Project completion</a:t>
            </a:r>
          </a:p>
        </p:txBody>
      </p:sp>
      <p:sp>
        <p:nvSpPr>
          <p:cNvPr id="15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645341" y="551499"/>
            <a:ext cx="6984183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Emergency Dept. Project Timeline</a:t>
            </a:r>
            <a:endParaRPr lang="en" b="1">
              <a:solidFill>
                <a:schemeClr val="bg1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CA359F-DADC-0344-8191-10EED006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6431" y="461598"/>
            <a:ext cx="0" cy="1880454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354B6A6-DC3C-5243-903E-66E5F58CE0A1}"/>
              </a:ext>
            </a:extLst>
          </p:cNvPr>
          <p:cNvSpPr/>
          <p:nvPr/>
        </p:nvSpPr>
        <p:spPr>
          <a:xfrm>
            <a:off x="687820" y="1711299"/>
            <a:ext cx="4243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i="1">
                <a:solidFill>
                  <a:srgbClr val="94CCCB"/>
                </a:solidFill>
                <a:latin typeface="Montserrat" pitchFamily="2" charset="77"/>
              </a:rPr>
              <a:t>Programming will continue throughout entire project.</a:t>
            </a: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D22CD27-6ED2-A242-A3D3-CF0732301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54387">
            <a:off x="9852345" y="-1017034"/>
            <a:ext cx="3657600" cy="4267200"/>
          </a:xfrm>
          <a:prstGeom prst="rect">
            <a:avLst/>
          </a:prstGeom>
        </p:spPr>
      </p:pic>
      <p:sp>
        <p:nvSpPr>
          <p:cNvPr id="17" name="AutoShape 2">
            <a:extLst>
              <a:ext uri="{FF2B5EF4-FFF2-40B4-BE49-F238E27FC236}">
                <a16:creationId xmlns:a16="http://schemas.microsoft.com/office/drawing/2014/main" id="{225DA9C8-BAC3-9145-B9DE-D8C375C6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0"/>
            <a:ext cx="6606103" cy="6858000"/>
          </a:xfrm>
          <a:prstGeom prst="rect">
            <a:avLst/>
          </a:prstGeom>
          <a:solidFill>
            <a:srgbClr val="223D76">
              <a:alpha val="86253"/>
            </a:srgbClr>
          </a:solidFill>
          <a:effectLst>
            <a:outerShdw blurRad="50800" dist="50800" dir="5400000" sx="164000" sy="164000" algn="ctr" rotWithShape="0">
              <a:srgbClr val="000000">
                <a:alpha val="0"/>
              </a:srgbClr>
            </a:outerShdw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DD246-F9F2-4180-9127-E48E711E79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2622454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Emergency Dept. project</a:t>
            </a:r>
            <a:r>
              <a:rPr lang="en-US" baseline="0" dirty="0"/>
              <a:t>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5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>
            <a:extLst>
              <a:ext uri="{FF2B5EF4-FFF2-40B4-BE49-F238E27FC236}">
                <a16:creationId xmlns:a16="http://schemas.microsoft.com/office/drawing/2014/main" id="{62DF5BAC-6519-B445-9DF2-DFDD5CCCD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770775"/>
          </a:xfrm>
          <a:prstGeom prst="rect">
            <a:avLst/>
          </a:prstGeom>
          <a:solidFill>
            <a:srgbClr val="223D76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extBox 6"/>
          <p:cNvSpPr txBox="1"/>
          <p:nvPr/>
        </p:nvSpPr>
        <p:spPr>
          <a:xfrm>
            <a:off x="1719939" y="2426347"/>
            <a:ext cx="7088394" cy="647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35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Clinicians – recruiting early 2022</a:t>
            </a:r>
          </a:p>
          <a:p>
            <a:pPr marL="0" marR="0" lvl="0" indent="0" algn="l" defTabSz="60963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>
                <a:ln>
                  <a:noFill/>
                </a:ln>
                <a:solidFill>
                  <a:srgbClr val="94CCCB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Pediatricians, psychiatrists, NPs, LCSWs </a:t>
            </a:r>
            <a:endParaRPr kumimoji="0" lang="en-US" sz="2400" i="1" u="none" strike="noStrike" kern="1200" cap="none" spc="32" normalizeH="0" baseline="0" noProof="0">
              <a:ln>
                <a:noFill/>
              </a:ln>
              <a:solidFill>
                <a:srgbClr val="94CCCB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44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960166" y="345755"/>
            <a:ext cx="10403625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j-ea"/>
                <a:cs typeface="Calibri" panose="020F0502020204030204" pitchFamily="34" charset="0"/>
              </a:rPr>
              <a:t>Emergency Dept.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j-ea"/>
                <a:cs typeface="Calibri" panose="020F0502020204030204" pitchFamily="34" charset="0"/>
              </a:rPr>
              <a:t>Workforce Timeline</a:t>
            </a:r>
            <a:endParaRPr kumimoji="0" lang="en" sz="44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6CA359F-DADC-0344-8191-10EED006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2143" y="345755"/>
            <a:ext cx="0" cy="1159800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6"/>
          <p:cNvSpPr txBox="1"/>
          <p:nvPr/>
        </p:nvSpPr>
        <p:spPr>
          <a:xfrm>
            <a:off x="1719939" y="3370624"/>
            <a:ext cx="7088394" cy="647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35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Leadership – recruiting late 2022</a:t>
            </a:r>
          </a:p>
          <a:p>
            <a:pPr marL="0" marR="0" lvl="0" indent="0" algn="l" defTabSz="60963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>
                <a:ln>
                  <a:noFill/>
                </a:ln>
                <a:solidFill>
                  <a:srgbClr val="94CCCB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Charge nurses </a:t>
            </a:r>
            <a:endParaRPr kumimoji="0" lang="en-US" sz="2400" i="1" u="none" strike="noStrike" kern="1200" cap="none" spc="32" normalizeH="0" baseline="0" noProof="0">
              <a:ln>
                <a:noFill/>
              </a:ln>
              <a:solidFill>
                <a:srgbClr val="94CCCB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8" name="TextBox 6"/>
          <p:cNvSpPr txBox="1"/>
          <p:nvPr/>
        </p:nvSpPr>
        <p:spPr>
          <a:xfrm>
            <a:off x="1719939" y="4372750"/>
            <a:ext cx="7088394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35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Clinical Staff – recruiting late 2022</a:t>
            </a:r>
          </a:p>
          <a:p>
            <a:pPr marL="0" marR="0" lvl="0" indent="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>
                <a:ln>
                  <a:noFill/>
                </a:ln>
                <a:solidFill>
                  <a:srgbClr val="94CCCB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RNs, behavioral health technicians, social workers, case managers </a:t>
            </a:r>
            <a:endParaRPr kumimoji="0" lang="en-US" sz="2400" i="1" u="none" strike="noStrike" kern="1200" cap="none" spc="32" normalizeH="0" baseline="0" noProof="0">
              <a:ln>
                <a:noFill/>
              </a:ln>
              <a:solidFill>
                <a:srgbClr val="94CCCB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9" name="TextBox 6"/>
          <p:cNvSpPr txBox="1"/>
          <p:nvPr/>
        </p:nvSpPr>
        <p:spPr>
          <a:xfrm>
            <a:off x="1719939" y="5651702"/>
            <a:ext cx="708839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35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Support Staff – recruiting late 2022</a:t>
            </a:r>
          </a:p>
          <a:p>
            <a:pPr marL="0" marR="0" lvl="0" indent="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>
                <a:ln>
                  <a:noFill/>
                </a:ln>
                <a:solidFill>
                  <a:srgbClr val="94CCCB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Registration, housekeeping, etc. </a:t>
            </a:r>
            <a:endParaRPr kumimoji="0" lang="en-US" sz="2400" i="1" u="none" strike="noStrike" kern="1200" cap="none" spc="32" normalizeH="0" baseline="0" noProof="0">
              <a:ln>
                <a:noFill/>
              </a:ln>
              <a:solidFill>
                <a:srgbClr val="94CCCB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23" name="Picture 22" descr="Oklahoma Children's Hospital logo">
            <a:extLst>
              <a:ext uri="{FF2B5EF4-FFF2-40B4-BE49-F238E27FC236}">
                <a16:creationId xmlns:a16="http://schemas.microsoft.com/office/drawing/2014/main" id="{1D1A26C3-ECAD-FC46-86AF-ACF656C92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390" y="5633345"/>
            <a:ext cx="2539353" cy="968619"/>
          </a:xfrm>
          <a:prstGeom prst="rect">
            <a:avLst/>
          </a:prstGeom>
        </p:spPr>
      </p:pic>
      <p:grpSp>
        <p:nvGrpSpPr>
          <p:cNvPr id="24" name="Group 23" descr="Red circle with white 1">
            <a:extLst>
              <a:ext uri="{FF2B5EF4-FFF2-40B4-BE49-F238E27FC236}">
                <a16:creationId xmlns:a16="http://schemas.microsoft.com/office/drawing/2014/main" id="{F8539FB8-BB20-EC44-AF57-9118AC12059F}"/>
              </a:ext>
            </a:extLst>
          </p:cNvPr>
          <p:cNvGrpSpPr/>
          <p:nvPr/>
        </p:nvGrpSpPr>
        <p:grpSpPr>
          <a:xfrm>
            <a:off x="862144" y="2433260"/>
            <a:ext cx="578735" cy="547970"/>
            <a:chOff x="8067554" y="979354"/>
            <a:chExt cx="578735" cy="547970"/>
          </a:xfrm>
          <a:solidFill>
            <a:srgbClr val="931430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C952BCC-7302-F448-9745-A4FDAABDC744}"/>
                </a:ext>
              </a:extLst>
            </p:cNvPr>
            <p:cNvSpPr/>
            <p:nvPr/>
          </p:nvSpPr>
          <p:spPr>
            <a:xfrm>
              <a:off x="8067554" y="979354"/>
              <a:ext cx="578735" cy="547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836EE6-4B55-574B-80E3-D6938BE9B711}"/>
                </a:ext>
              </a:extLst>
            </p:cNvPr>
            <p:cNvSpPr txBox="1"/>
            <p:nvPr/>
          </p:nvSpPr>
          <p:spPr>
            <a:xfrm>
              <a:off x="8218023" y="1021899"/>
              <a:ext cx="277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Montserrat" pitchFamily="2" charset="77"/>
                </a:rPr>
                <a:t>1</a:t>
              </a:r>
            </a:p>
          </p:txBody>
        </p:sp>
      </p:grpSp>
      <p:grpSp>
        <p:nvGrpSpPr>
          <p:cNvPr id="28" name="Group 27" descr="Red circle with white 2">
            <a:extLst>
              <a:ext uri="{FF2B5EF4-FFF2-40B4-BE49-F238E27FC236}">
                <a16:creationId xmlns:a16="http://schemas.microsoft.com/office/drawing/2014/main" id="{015AADC6-1E73-B14E-9777-7A649C2B53D1}"/>
              </a:ext>
            </a:extLst>
          </p:cNvPr>
          <p:cNvGrpSpPr/>
          <p:nvPr/>
        </p:nvGrpSpPr>
        <p:grpSpPr>
          <a:xfrm>
            <a:off x="870675" y="3329200"/>
            <a:ext cx="578735" cy="547970"/>
            <a:chOff x="8067554" y="979354"/>
            <a:chExt cx="578735" cy="547970"/>
          </a:xfrm>
          <a:solidFill>
            <a:srgbClr val="931430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D47F1B6-C866-6C49-A619-81A354E89FCB}"/>
                </a:ext>
              </a:extLst>
            </p:cNvPr>
            <p:cNvSpPr/>
            <p:nvPr/>
          </p:nvSpPr>
          <p:spPr>
            <a:xfrm>
              <a:off x="8067554" y="979354"/>
              <a:ext cx="578735" cy="547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593F4A-8DE7-E44B-92BF-F5E4914455F3}"/>
                </a:ext>
              </a:extLst>
            </p:cNvPr>
            <p:cNvSpPr txBox="1"/>
            <p:nvPr/>
          </p:nvSpPr>
          <p:spPr>
            <a:xfrm>
              <a:off x="8183302" y="1018695"/>
              <a:ext cx="277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Montserrat" pitchFamily="2" charset="77"/>
                </a:rPr>
                <a:t>2</a:t>
              </a:r>
            </a:p>
          </p:txBody>
        </p:sp>
      </p:grpSp>
      <p:grpSp>
        <p:nvGrpSpPr>
          <p:cNvPr id="31" name="Group 30" descr="Red circle with white 3">
            <a:extLst>
              <a:ext uri="{FF2B5EF4-FFF2-40B4-BE49-F238E27FC236}">
                <a16:creationId xmlns:a16="http://schemas.microsoft.com/office/drawing/2014/main" id="{04BFE837-5A63-8544-940F-7FCEFB9CE0E2}"/>
              </a:ext>
            </a:extLst>
          </p:cNvPr>
          <p:cNvGrpSpPr/>
          <p:nvPr/>
        </p:nvGrpSpPr>
        <p:grpSpPr>
          <a:xfrm>
            <a:off x="862144" y="4378778"/>
            <a:ext cx="578735" cy="547970"/>
            <a:chOff x="8067554" y="979354"/>
            <a:chExt cx="578735" cy="547970"/>
          </a:xfrm>
          <a:solidFill>
            <a:srgbClr val="931430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70C4A6C-A1A6-924B-899D-D18DFA935E6A}"/>
                </a:ext>
              </a:extLst>
            </p:cNvPr>
            <p:cNvSpPr/>
            <p:nvPr/>
          </p:nvSpPr>
          <p:spPr>
            <a:xfrm>
              <a:off x="8067554" y="979354"/>
              <a:ext cx="578735" cy="547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4D5D8C-4C3F-9044-A106-6D2FD399AF70}"/>
                </a:ext>
              </a:extLst>
            </p:cNvPr>
            <p:cNvSpPr txBox="1"/>
            <p:nvPr/>
          </p:nvSpPr>
          <p:spPr>
            <a:xfrm>
              <a:off x="8183300" y="1041211"/>
              <a:ext cx="277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Montserrat" pitchFamily="2" charset="77"/>
                </a:rPr>
                <a:t>3</a:t>
              </a:r>
            </a:p>
          </p:txBody>
        </p:sp>
      </p:grpSp>
      <p:grpSp>
        <p:nvGrpSpPr>
          <p:cNvPr id="34" name="Group 33" descr="Red circle with white 4">
            <a:extLst>
              <a:ext uri="{FF2B5EF4-FFF2-40B4-BE49-F238E27FC236}">
                <a16:creationId xmlns:a16="http://schemas.microsoft.com/office/drawing/2014/main" id="{2CBB7FDE-909A-4C49-878E-C059325C4ADA}"/>
              </a:ext>
            </a:extLst>
          </p:cNvPr>
          <p:cNvGrpSpPr/>
          <p:nvPr/>
        </p:nvGrpSpPr>
        <p:grpSpPr>
          <a:xfrm>
            <a:off x="870675" y="5633345"/>
            <a:ext cx="578735" cy="547970"/>
            <a:chOff x="8067554" y="979354"/>
            <a:chExt cx="578735" cy="547970"/>
          </a:xfrm>
          <a:solidFill>
            <a:srgbClr val="931430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C3AB819-DFC4-9F49-916C-54030D283A89}"/>
                </a:ext>
              </a:extLst>
            </p:cNvPr>
            <p:cNvSpPr/>
            <p:nvPr/>
          </p:nvSpPr>
          <p:spPr>
            <a:xfrm>
              <a:off x="8067554" y="979354"/>
              <a:ext cx="578735" cy="547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D02ABF-B2E6-3C43-A670-4D86A0390952}"/>
                </a:ext>
              </a:extLst>
            </p:cNvPr>
            <p:cNvSpPr txBox="1"/>
            <p:nvPr/>
          </p:nvSpPr>
          <p:spPr>
            <a:xfrm>
              <a:off x="8165577" y="1022506"/>
              <a:ext cx="277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Montserrat" pitchFamily="2" charset="77"/>
                </a:rPr>
                <a:t>4</a:t>
              </a:r>
            </a:p>
          </p:txBody>
        </p:sp>
      </p:grpSp>
      <p:pic>
        <p:nvPicPr>
          <p:cNvPr id="37" name="Picture 36" descr="Background pattern&#10;&#10;Description automatically generated">
            <a:extLst>
              <a:ext uri="{FF2B5EF4-FFF2-40B4-BE49-F238E27FC236}">
                <a16:creationId xmlns:a16="http://schemas.microsoft.com/office/drawing/2014/main" id="{D9952DC9-6380-584A-8D00-CFAFAEA14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54387">
            <a:off x="9543427" y="-965357"/>
            <a:ext cx="3657600" cy="426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16E79D-77F5-45ED-9E96-111386923F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2194" y="-2518175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Emergency Dept. workforce timeline</a:t>
            </a:r>
          </a:p>
        </p:txBody>
      </p:sp>
    </p:spTree>
    <p:extLst>
      <p:ext uri="{BB962C8B-B14F-4D97-AF65-F5344CB8AC3E}">
        <p14:creationId xmlns:p14="http://schemas.microsoft.com/office/powerpoint/2010/main" val="426730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" y="3271703"/>
            <a:ext cx="12191997" cy="359712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9" name="Picture 8" descr="Oklahoma Children's Hospital logo">
            <a:extLst>
              <a:ext uri="{FF2B5EF4-FFF2-40B4-BE49-F238E27FC236}">
                <a16:creationId xmlns:a16="http://schemas.microsoft.com/office/drawing/2014/main" id="{95A1EF52-B105-3F43-9BB6-F6F573609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055" y="5702751"/>
            <a:ext cx="2539353" cy="9686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939061-1566-364D-90D0-1E596C9E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2523" y="675035"/>
            <a:ext cx="0" cy="763735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6C2C443A-C583-E24E-B5CA-493DFCDAC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54387">
            <a:off x="9316310" y="-1458565"/>
            <a:ext cx="3657600" cy="4267200"/>
          </a:xfrm>
          <a:prstGeom prst="rect">
            <a:avLst/>
          </a:prstGeom>
        </p:spPr>
      </p:pic>
      <p:sp>
        <p:nvSpPr>
          <p:cNvPr id="16" name="Shape 66">
            <a:extLst>
              <a:ext uri="{FF2B5EF4-FFF2-40B4-BE49-F238E27FC236}">
                <a16:creationId xmlns:a16="http://schemas.microsoft.com/office/drawing/2014/main" id="{92531B19-4DE8-AA4E-A2FC-09D651D1FA00}"/>
              </a:ext>
            </a:extLst>
          </p:cNvPr>
          <p:cNvSpPr txBox="1">
            <a:spLocks/>
          </p:cNvSpPr>
          <p:nvPr/>
        </p:nvSpPr>
        <p:spPr>
          <a:xfrm>
            <a:off x="941802" y="431370"/>
            <a:ext cx="7173016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The Investment</a:t>
            </a:r>
            <a:endParaRPr lang="en" b="1">
              <a:solidFill>
                <a:schemeClr val="bg1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B38D31-FEF0-5048-A104-742795E2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2523" y="3655989"/>
            <a:ext cx="0" cy="763735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66">
            <a:extLst>
              <a:ext uri="{FF2B5EF4-FFF2-40B4-BE49-F238E27FC236}">
                <a16:creationId xmlns:a16="http://schemas.microsoft.com/office/drawing/2014/main" id="{CFEB5B59-4F64-4C44-9DA2-940D22470379}"/>
              </a:ext>
            </a:extLst>
          </p:cNvPr>
          <p:cNvSpPr txBox="1">
            <a:spLocks/>
          </p:cNvSpPr>
          <p:nvPr/>
        </p:nvSpPr>
        <p:spPr>
          <a:xfrm>
            <a:off x="868363" y="3391992"/>
            <a:ext cx="7173016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rgbClr val="223D76"/>
                </a:solidFill>
                <a:latin typeface="Montserrat" pitchFamily="2" charset="77"/>
                <a:cs typeface="Calibri" panose="020F0502020204030204" pitchFamily="34" charset="0"/>
              </a:rPr>
              <a:t>The Impact</a:t>
            </a:r>
            <a:endParaRPr lang="en" b="1">
              <a:solidFill>
                <a:srgbClr val="223D76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110086E5-41C0-6E4F-A6D2-F83CA28EA89F}"/>
              </a:ext>
            </a:extLst>
          </p:cNvPr>
          <p:cNvSpPr txBox="1"/>
          <p:nvPr/>
        </p:nvSpPr>
        <p:spPr>
          <a:xfrm>
            <a:off x="1255200" y="4551792"/>
            <a:ext cx="848108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Montserrat" pitchFamily="2" charset="77"/>
              </a:rPr>
              <a:t>Add 10+ Emergency Dept. beds for youth in mental health crisis</a:t>
            </a:r>
          </a:p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Montserrat" pitchFamily="2" charset="77"/>
                <a:cs typeface="Calibri"/>
              </a:rPr>
              <a:t>Increase capacity for other medical/surgical emergencies, reducing the number of patients diverted out of state</a:t>
            </a:r>
          </a:p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Montserrat" pitchFamily="2" charset="77"/>
                <a:cs typeface="Calibri"/>
              </a:rPr>
              <a:t>Improves the security and privacy for patients and providers</a:t>
            </a:r>
          </a:p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endParaRPr lang="en-US" sz="2000">
              <a:latin typeface="Montserrat" pitchFamily="2" charset="77"/>
              <a:cs typeface="Calibri"/>
            </a:endParaRPr>
          </a:p>
          <a:p>
            <a:pPr fontAlgn="base">
              <a:spcBef>
                <a:spcPts val="600"/>
              </a:spcBef>
            </a:pPr>
            <a:endParaRPr lang="en-US" sz="2000">
              <a:latin typeface="Montserrat" pitchFamily="2" charset="77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3B509D5D-1FC2-A442-94A7-143890E6B547}"/>
              </a:ext>
            </a:extLst>
          </p:cNvPr>
          <p:cNvSpPr txBox="1"/>
          <p:nvPr/>
        </p:nvSpPr>
        <p:spPr>
          <a:xfrm>
            <a:off x="1255200" y="1701275"/>
            <a:ext cx="1014739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>
              <a:spcBef>
                <a:spcPts val="600"/>
              </a:spcBef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$7.5 million to provide:</a:t>
            </a:r>
            <a:endParaRPr lang="en-US" sz="2000">
              <a:solidFill>
                <a:schemeClr val="bg1"/>
              </a:solidFill>
              <a:latin typeface="Montserrat" pitchFamily="2" charset="77"/>
              <a:cs typeface="Calibri"/>
            </a:endParaRPr>
          </a:p>
          <a:p>
            <a:pPr marL="34290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$7M to renovate</a:t>
            </a:r>
          </a:p>
          <a:p>
            <a:pPr marL="34290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$500K to add secure, controlled and private vehicle entrance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7D99CB-DFFF-4C0A-8F70-EC6C8A7624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2624117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investment</a:t>
            </a:r>
            <a:r>
              <a:rPr lang="en-US" baseline="0" dirty="0"/>
              <a:t> and the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93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>
            <a:extLst>
              <a:ext uri="{FF2B5EF4-FFF2-40B4-BE49-F238E27FC236}">
                <a16:creationId xmlns:a16="http://schemas.microsoft.com/office/drawing/2014/main" id="{209C1F4B-C0AA-D044-B342-502B30611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914525"/>
          </a:xfrm>
          <a:prstGeom prst="rect">
            <a:avLst/>
          </a:prstGeom>
          <a:solidFill>
            <a:srgbClr val="223D76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02982" y="1640128"/>
            <a:ext cx="10969890" cy="5586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endParaRPr lang="en-US" sz="2400">
              <a:latin typeface="Montserrat" pitchFamily="2" charset="77"/>
            </a:endParaRPr>
          </a:p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Multi-story center with approximately 72 inpatient beds </a:t>
            </a:r>
          </a:p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One floor for intensive outpatient (IOP) and partial hospitalization program (PHP) </a:t>
            </a:r>
          </a:p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Dedicated neurodevelopmental/autism unit </a:t>
            </a:r>
          </a:p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Shell space for possible OJA/county detention unit (or other partner needs)</a:t>
            </a:r>
          </a:p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Space for families to stay with children </a:t>
            </a:r>
          </a:p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Two-story gymnasium, outdoor respite spaces, conference areas, family resource spaces </a:t>
            </a:r>
          </a:p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Specialized environment will provide best care in an appropriate setting, freeing up beds at OCH and other facilities statewide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000">
              <a:latin typeface="Montserrat" pitchFamily="2" charset="77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000">
              <a:latin typeface="Montserrat" pitchFamily="2" charset="77"/>
            </a:endParaRPr>
          </a:p>
        </p:txBody>
      </p:sp>
      <p:sp>
        <p:nvSpPr>
          <p:cNvPr id="12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805485" y="679205"/>
            <a:ext cx="9963839" cy="123532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Behavioral Health Center Details</a:t>
            </a:r>
          </a:p>
          <a:p>
            <a:pPr>
              <a:lnSpc>
                <a:spcPct val="100000"/>
              </a:lnSpc>
            </a:pPr>
            <a:r>
              <a:rPr lang="en-US" sz="2400" i="1" dirty="0">
                <a:solidFill>
                  <a:srgbClr val="94CCCB"/>
                </a:solidFill>
                <a:latin typeface="Montserrat" pitchFamily="2" charset="77"/>
              </a:rPr>
              <a:t>Facility will be one of a kind in Oklahoma and one of the premier facilities in the country</a:t>
            </a:r>
          </a:p>
          <a:p>
            <a:pPr>
              <a:lnSpc>
                <a:spcPct val="100000"/>
              </a:lnSpc>
            </a:pPr>
            <a:endParaRPr lang="en" b="1" dirty="0">
              <a:solidFill>
                <a:schemeClr val="bg1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CA359F-DADC-0344-8191-10EED006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4395" y="261021"/>
            <a:ext cx="0" cy="1392482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1C26402-3D1F-4058-BCB8-36CDE9616C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2954962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Behavioral health center details</a:t>
            </a:r>
          </a:p>
        </p:txBody>
      </p:sp>
    </p:spTree>
    <p:extLst>
      <p:ext uri="{BB962C8B-B14F-4D97-AF65-F5344CB8AC3E}">
        <p14:creationId xmlns:p14="http://schemas.microsoft.com/office/powerpoint/2010/main" val="83898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6AA4902D-EFB6-9040-8294-99DEA7E71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64" y="1503306"/>
            <a:ext cx="8262649" cy="4726045"/>
          </a:xfrm>
          <a:prstGeom prst="rect">
            <a:avLst/>
          </a:prstGeom>
        </p:spPr>
      </p:pic>
      <p:sp>
        <p:nvSpPr>
          <p:cNvPr id="4" name="Shape 66">
            <a:extLst>
              <a:ext uri="{FF2B5EF4-FFF2-40B4-BE49-F238E27FC236}">
                <a16:creationId xmlns:a16="http://schemas.microsoft.com/office/drawing/2014/main" id="{9A6D3CF8-4920-4C6C-A5FB-15791D8CA8A3}"/>
              </a:ext>
            </a:extLst>
          </p:cNvPr>
          <p:cNvSpPr txBox="1">
            <a:spLocks/>
          </p:cNvSpPr>
          <p:nvPr/>
        </p:nvSpPr>
        <p:spPr>
          <a:xfrm>
            <a:off x="629314" y="192318"/>
            <a:ext cx="10933372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>
                <a:ln>
                  <a:noFill/>
                </a:ln>
                <a:solidFill>
                  <a:srgbClr val="223D76"/>
                </a:solidFill>
                <a:effectLst/>
                <a:uLnTx/>
                <a:uFillTx/>
                <a:latin typeface="Montserrat" pitchFamily="2" charset="77"/>
                <a:ea typeface="+mj-ea"/>
                <a:cs typeface="Calibri" panose="020F0502020204030204" pitchFamily="34" charset="0"/>
              </a:rPr>
              <a:t>Behavioral Health Center Rendering</a:t>
            </a:r>
            <a:endParaRPr kumimoji="0" lang="en" sz="4400" b="1" u="none" strike="noStrike" kern="1200" cap="none" spc="0" normalizeH="0" baseline="0" noProof="0">
              <a:ln>
                <a:noFill/>
              </a:ln>
              <a:solidFill>
                <a:srgbClr val="223D76"/>
              </a:solidFill>
              <a:effectLst/>
              <a:uLnTx/>
              <a:uFillTx/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31572F-A119-4C47-80B1-CB289D323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8062" y="279237"/>
            <a:ext cx="0" cy="985963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klahoma Children's Hospital logo">
            <a:extLst>
              <a:ext uri="{FF2B5EF4-FFF2-40B4-BE49-F238E27FC236}">
                <a16:creationId xmlns:a16="http://schemas.microsoft.com/office/drawing/2014/main" id="{9D7B72E4-BB54-4327-A7D1-7C9872FB6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390" y="5633345"/>
            <a:ext cx="2539353" cy="968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10675-3882-4818-B510-1DEB364514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2539326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Behavioral health center rendering</a:t>
            </a:r>
          </a:p>
        </p:txBody>
      </p:sp>
    </p:spTree>
    <p:extLst>
      <p:ext uri="{BB962C8B-B14F-4D97-AF65-F5344CB8AC3E}">
        <p14:creationId xmlns:p14="http://schemas.microsoft.com/office/powerpoint/2010/main" val="3172737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>
            <a:extLst>
              <a:ext uri="{FF2B5EF4-FFF2-40B4-BE49-F238E27FC236}">
                <a16:creationId xmlns:a16="http://schemas.microsoft.com/office/drawing/2014/main" id="{5B2393F9-56F2-6E40-A9A9-6BD7D2289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493688"/>
          </a:xfrm>
          <a:prstGeom prst="rect">
            <a:avLst/>
          </a:prstGeom>
          <a:solidFill>
            <a:srgbClr val="223D76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945161" y="1800356"/>
            <a:ext cx="5251048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2800" i="1" spc="13">
                <a:solidFill>
                  <a:srgbClr val="931430"/>
                </a:solidFill>
                <a:latin typeface="Montserrat" pitchFamily="2" charset="77"/>
                <a:cs typeface="Calibri" panose="020F0502020204030204" pitchFamily="34" charset="0"/>
              </a:rPr>
              <a:t>State Partners</a:t>
            </a:r>
          </a:p>
          <a:p>
            <a:pPr defTabSz="609630">
              <a:buClr>
                <a:srgbClr val="94CCCB"/>
              </a:buClr>
            </a:pPr>
            <a:endParaRPr lang="en-US" sz="2000" spc="13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342900" indent="-342900" defTabSz="609630"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Oklahoma Health Care Authority</a:t>
            </a:r>
          </a:p>
          <a:p>
            <a:pPr marL="342900" indent="-342900" defTabSz="609630"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Oklahoma Dept. of Mental Health </a:t>
            </a:r>
            <a:br>
              <a:rPr lang="en-US" sz="20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</a:br>
            <a:r>
              <a:rPr lang="en-US" sz="20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and Substance Abuse Services</a:t>
            </a:r>
          </a:p>
          <a:p>
            <a:pPr marL="342900" indent="-342900" defTabSz="609630"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Oklahoma Juvenile Affairs</a:t>
            </a:r>
          </a:p>
          <a:p>
            <a:pPr marL="342900" indent="-342900" defTabSz="609630"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State Dept. of Education</a:t>
            </a:r>
          </a:p>
          <a:p>
            <a:pPr marL="342900" indent="-342900" defTabSz="609630"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Oklahoma Dept. of Human Services</a:t>
            </a:r>
          </a:p>
          <a:p>
            <a:pPr marL="342900" indent="-342900" defTabSz="609630"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OU Health Sciences Center</a:t>
            </a:r>
          </a:p>
          <a:p>
            <a:pPr marL="800100" lvl="1" indent="-342900" defTabSz="609630"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Child Study Center</a:t>
            </a:r>
          </a:p>
          <a:p>
            <a:pPr marL="800100" lvl="1" indent="-342900" defTabSz="609630"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Center for Child Abuse and Neglect</a:t>
            </a:r>
          </a:p>
          <a:p>
            <a:pPr marL="800100" lvl="1" indent="-342900" defTabSz="609630"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Dept. of Psychology</a:t>
            </a:r>
          </a:p>
          <a:p>
            <a:pPr marL="800100" lvl="1" indent="-342900" defTabSz="609630"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College of Nursing</a:t>
            </a:r>
          </a:p>
          <a:p>
            <a:pPr marL="800100" lvl="1" indent="-342900" defTabSz="609630"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College of Medicine</a:t>
            </a:r>
          </a:p>
        </p:txBody>
      </p:sp>
      <p:sp>
        <p:nvSpPr>
          <p:cNvPr id="8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819772" y="162434"/>
            <a:ext cx="7152653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Partnerships</a:t>
            </a:r>
            <a:endParaRPr lang="en" b="1">
              <a:solidFill>
                <a:schemeClr val="bg1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CA359F-DADC-0344-8191-10EED006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7270" y="249353"/>
            <a:ext cx="0" cy="985963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klahoma Children's Hospital logo">
            <a:extLst>
              <a:ext uri="{FF2B5EF4-FFF2-40B4-BE49-F238E27FC236}">
                <a16:creationId xmlns:a16="http://schemas.microsoft.com/office/drawing/2014/main" id="{C87919D5-AE3C-E545-9426-ACF03D57B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390" y="5633345"/>
            <a:ext cx="2539353" cy="9686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BB39F7-423B-4B54-968D-0B99A1D34BA3}"/>
              </a:ext>
            </a:extLst>
          </p:cNvPr>
          <p:cNvSpPr txBox="1"/>
          <p:nvPr/>
        </p:nvSpPr>
        <p:spPr>
          <a:xfrm>
            <a:off x="6637695" y="1800356"/>
            <a:ext cx="4949468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2800" i="1" spc="13">
                <a:solidFill>
                  <a:srgbClr val="931430"/>
                </a:solidFill>
                <a:latin typeface="Montserrat" pitchFamily="2" charset="77"/>
                <a:cs typeface="Calibri" panose="020F0502020204030204" pitchFamily="34" charset="0"/>
              </a:rPr>
              <a:t>External Partners</a:t>
            </a:r>
          </a:p>
          <a:p>
            <a:pPr defTabSz="609630"/>
            <a:endParaRPr lang="en-US" sz="2000" spc="13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342900" indent="-342900" defTabSz="609630"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Oklahoma City Public Schools, other districts</a:t>
            </a:r>
          </a:p>
          <a:p>
            <a:pPr marL="342900" indent="-342900" defTabSz="609630"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Statewide county detention centers</a:t>
            </a:r>
          </a:p>
          <a:p>
            <a:pPr marL="342900" indent="-342900" defTabSz="609630"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Rural and urban hospitals and outpatient/clinical providers</a:t>
            </a:r>
          </a:p>
          <a:p>
            <a:pPr marL="342900" indent="-342900" defTabSz="609630"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Community organizations and philanthropic entities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90A1CD6-1EAB-2E43-BFF6-225E8956F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54387">
            <a:off x="9543428" y="-898284"/>
            <a:ext cx="3657600" cy="426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B065A-8504-4CA6-98A6-2080765500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-2572013"/>
            <a:ext cx="5486400" cy="762000"/>
          </a:xfrm>
        </p:spPr>
        <p:txBody>
          <a:bodyPr/>
          <a:lstStyle/>
          <a:p>
            <a:r>
              <a:rPr lang="en-US" dirty="0"/>
              <a:t>Partnerships</a:t>
            </a:r>
          </a:p>
        </p:txBody>
      </p:sp>
    </p:spTree>
    <p:extLst>
      <p:ext uri="{BB962C8B-B14F-4D97-AF65-F5344CB8AC3E}">
        <p14:creationId xmlns:p14="http://schemas.microsoft.com/office/powerpoint/2010/main" val="428085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57463"/>
            <a:ext cx="12191997" cy="430053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TextBox 8"/>
          <p:cNvSpPr txBox="1"/>
          <p:nvPr/>
        </p:nvSpPr>
        <p:spPr>
          <a:xfrm>
            <a:off x="926280" y="1228235"/>
            <a:ext cx="1014739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>
              <a:spcBef>
                <a:spcPts val="600"/>
              </a:spcBef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$49.3 million to provide:</a:t>
            </a:r>
            <a:endParaRPr lang="en-US" sz="2000">
              <a:solidFill>
                <a:schemeClr val="bg1"/>
              </a:solidFill>
              <a:latin typeface="Montserrat" pitchFamily="2" charset="77"/>
              <a:cs typeface="Calibri"/>
            </a:endParaRPr>
          </a:p>
          <a:p>
            <a:pPr marL="34290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$19.8M in acceleration of appropriated funds</a:t>
            </a:r>
          </a:p>
          <a:p>
            <a:pPr marL="34290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$29.5M to expand behavioral health services and study brain disorders</a:t>
            </a:r>
          </a:p>
        </p:txBody>
      </p:sp>
      <p:sp>
        <p:nvSpPr>
          <p:cNvPr id="15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715963" y="2478016"/>
            <a:ext cx="5122856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rgbClr val="223D76"/>
                </a:solidFill>
                <a:latin typeface="Montserrat" pitchFamily="2" charset="77"/>
                <a:cs typeface="Calibri" panose="020F0502020204030204" pitchFamily="34" charset="0"/>
              </a:rPr>
              <a:t>The Impact</a:t>
            </a:r>
            <a:endParaRPr lang="en" b="1">
              <a:solidFill>
                <a:srgbClr val="223D76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pic>
        <p:nvPicPr>
          <p:cNvPr id="9" name="Picture 8" descr="Oklahoma Children's Hospital logo">
            <a:extLst>
              <a:ext uri="{FF2B5EF4-FFF2-40B4-BE49-F238E27FC236}">
                <a16:creationId xmlns:a16="http://schemas.microsoft.com/office/drawing/2014/main" id="{95A1EF52-B105-3F43-9BB6-F6F573609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055" y="5702751"/>
            <a:ext cx="2539353" cy="968619"/>
          </a:xfrm>
          <a:prstGeom prst="rect">
            <a:avLst/>
          </a:prstGeom>
        </p:spPr>
      </p:pic>
      <p:sp>
        <p:nvSpPr>
          <p:cNvPr id="11" name="Shape 66">
            <a:extLst>
              <a:ext uri="{FF2B5EF4-FFF2-40B4-BE49-F238E27FC236}">
                <a16:creationId xmlns:a16="http://schemas.microsoft.com/office/drawing/2014/main" id="{7761D442-0700-3B4C-A7AE-36923C779744}"/>
              </a:ext>
            </a:extLst>
          </p:cNvPr>
          <p:cNvSpPr txBox="1">
            <a:spLocks/>
          </p:cNvSpPr>
          <p:nvPr/>
        </p:nvSpPr>
        <p:spPr>
          <a:xfrm>
            <a:off x="715963" y="48266"/>
            <a:ext cx="7173016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The Investment</a:t>
            </a:r>
            <a:endParaRPr lang="en" b="1">
              <a:solidFill>
                <a:schemeClr val="bg1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939061-1566-364D-90D0-1E596C9E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0935" y="246298"/>
            <a:ext cx="0" cy="763735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8">
            <a:extLst>
              <a:ext uri="{FF2B5EF4-FFF2-40B4-BE49-F238E27FC236}">
                <a16:creationId xmlns:a16="http://schemas.microsoft.com/office/drawing/2014/main" id="{E5E267A5-1D56-FF46-A4BF-721E5612D2D6}"/>
              </a:ext>
            </a:extLst>
          </p:cNvPr>
          <p:cNvSpPr txBox="1"/>
          <p:nvPr/>
        </p:nvSpPr>
        <p:spPr>
          <a:xfrm>
            <a:off x="926280" y="3635723"/>
            <a:ext cx="1052661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77"/>
              </a:rPr>
              <a:t>Become a national leader in providing evidence-based behavioral health treatment, changing lives for patients and their families</a:t>
            </a:r>
          </a:p>
          <a:p>
            <a:pPr marL="285750" indent="-28575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endParaRPr lang="en-US">
              <a:latin typeface="Montserrat" pitchFamily="2" charset="77"/>
            </a:endParaRPr>
          </a:p>
          <a:p>
            <a:pPr marL="285750" indent="-28575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77"/>
              </a:rPr>
              <a:t>Relieve stress and fiscal strain on partner entities by treating health issues early; treat youth with behavioral health issues before they reach state supervision or criminal justice systems</a:t>
            </a:r>
          </a:p>
          <a:p>
            <a:pPr marL="285750" indent="-28575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endParaRPr lang="en-US">
              <a:latin typeface="Montserrat" pitchFamily="2" charset="77"/>
            </a:endParaRPr>
          </a:p>
          <a:p>
            <a:pPr marL="285750" indent="-28575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77"/>
              </a:rPr>
              <a:t>Create inpatient unit designed for pediatric patients with autism</a:t>
            </a:r>
            <a:br>
              <a:rPr lang="en-US">
                <a:latin typeface="Montserrat" pitchFamily="2" charset="77"/>
              </a:rPr>
            </a:br>
            <a:r>
              <a:rPr lang="en-US">
                <a:latin typeface="Montserrat" pitchFamily="2" charset="77"/>
              </a:rPr>
              <a:t>spectrum disorder and other developmental disabilities </a:t>
            </a:r>
          </a:p>
          <a:p>
            <a:pPr marL="285750" indent="-28575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endParaRPr lang="en-US">
              <a:latin typeface="Montserrat" pitchFamily="2" charset="77"/>
            </a:endParaRPr>
          </a:p>
          <a:p>
            <a:pPr marL="285750" indent="-28575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77"/>
              </a:rPr>
              <a:t>Expand state’s mental health workforce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>
              <a:latin typeface="Montserrat" pitchFamily="2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89401B-D7CD-3A42-8C48-3A1D0409F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9084" y="2676048"/>
            <a:ext cx="0" cy="763735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6C2C443A-C583-E24E-B5CA-493DFCDAC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54387">
            <a:off x="9244877" y="-1492550"/>
            <a:ext cx="3657600" cy="426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42BE157-8973-4488-8BF2-3257944820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3578" y="-2558969"/>
            <a:ext cx="5486400" cy="762000"/>
          </a:xfrm>
        </p:spPr>
        <p:txBody>
          <a:bodyPr/>
          <a:lstStyle/>
          <a:p>
            <a:r>
              <a:rPr lang="en-US" dirty="0"/>
              <a:t>BH investments and impact</a:t>
            </a:r>
          </a:p>
        </p:txBody>
      </p:sp>
    </p:spTree>
    <p:extLst>
      <p:ext uri="{BB962C8B-B14F-4D97-AF65-F5344CB8AC3E}">
        <p14:creationId xmlns:p14="http://schemas.microsoft.com/office/powerpoint/2010/main" val="410508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DEE5607B-897A-7643-823B-8FA864CF1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493688"/>
          </a:xfrm>
          <a:prstGeom prst="rect">
            <a:avLst/>
          </a:prstGeom>
          <a:solidFill>
            <a:srgbClr val="223D76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42118" y="2408369"/>
            <a:ext cx="4858607" cy="327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defTabSz="60963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Nursing students</a:t>
            </a:r>
          </a:p>
          <a:p>
            <a:pPr marL="342900" indent="-342900" defTabSz="60963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Psychiatric mental health nurse practitioner (PMHNP)</a:t>
            </a:r>
          </a:p>
          <a:p>
            <a:pPr marL="342900" indent="-342900" defTabSz="60963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Pharmacy students</a:t>
            </a:r>
          </a:p>
          <a:p>
            <a:pPr marL="342900" indent="-342900" defTabSz="60963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Clinical social work interns</a:t>
            </a:r>
          </a:p>
          <a:p>
            <a:pPr marL="342900" indent="-342900" defTabSz="60963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Occupational therapy students</a:t>
            </a:r>
          </a:p>
          <a:p>
            <a:pPr marL="342900" indent="-342900" defTabSz="60963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3</a:t>
            </a:r>
            <a:r>
              <a:rPr lang="en-US" sz="2200" spc="13" baseline="300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rd</a:t>
            </a:r>
            <a:r>
              <a:rPr lang="en-US" sz="22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 and 4</a:t>
            </a:r>
            <a:r>
              <a:rPr lang="en-US" sz="2200" spc="13" baseline="300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th</a:t>
            </a:r>
            <a:r>
              <a:rPr lang="en-US" sz="22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 year medical school students</a:t>
            </a:r>
          </a:p>
          <a:p>
            <a:pPr marL="342900" indent="-342900" defTabSz="60963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Psychiatry residents</a:t>
            </a:r>
          </a:p>
        </p:txBody>
      </p:sp>
      <p:sp>
        <p:nvSpPr>
          <p:cNvPr id="12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942118" y="183459"/>
            <a:ext cx="11738940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Educational and Workforce Impact</a:t>
            </a:r>
            <a:endParaRPr lang="en" b="1">
              <a:solidFill>
                <a:schemeClr val="bg1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CA359F-DADC-0344-8191-10EED006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8720" y="270377"/>
            <a:ext cx="0" cy="985963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klahoma Children's Hospital logo">
            <a:extLst>
              <a:ext uri="{FF2B5EF4-FFF2-40B4-BE49-F238E27FC236}">
                <a16:creationId xmlns:a16="http://schemas.microsoft.com/office/drawing/2014/main" id="{F2A7617E-D99A-A642-8753-C05097BDB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390" y="5633345"/>
            <a:ext cx="2539353" cy="968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0B6F05-9F74-4EEA-A3BC-1F55169A4979}"/>
              </a:ext>
            </a:extLst>
          </p:cNvPr>
          <p:cNvSpPr txBox="1"/>
          <p:nvPr/>
        </p:nvSpPr>
        <p:spPr>
          <a:xfrm>
            <a:off x="6026172" y="2316036"/>
            <a:ext cx="586257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0963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Pediatric residents</a:t>
            </a:r>
          </a:p>
          <a:p>
            <a:pPr marL="342900" indent="-342900" defTabSz="60963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Child and adolescent psychiatry fellows</a:t>
            </a:r>
          </a:p>
          <a:p>
            <a:pPr marL="342900" indent="-342900" defTabSz="60963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Adolescent medicine fellows</a:t>
            </a:r>
          </a:p>
          <a:p>
            <a:pPr marL="342900" indent="-342900" defTabSz="60963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Psychology interns</a:t>
            </a:r>
          </a:p>
          <a:p>
            <a:pPr marL="342900" indent="-342900" defTabSz="60963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Neuropsychology fellows</a:t>
            </a:r>
          </a:p>
          <a:p>
            <a:pPr marL="342900" indent="-342900" defTabSz="60963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Autism behavior health analysts</a:t>
            </a:r>
          </a:p>
          <a:p>
            <a:pPr marL="342900" indent="-342900" defTabSz="60963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spc="13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Physician assistants and other advanced practice providers</a:t>
            </a: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D3DA769-9374-B949-9EE8-4B6A66ACC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340813">
            <a:off x="147639" y="4618156"/>
            <a:ext cx="3657600" cy="426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67F5D8-7D9C-1540-B630-07C2D05EBD9C}"/>
              </a:ext>
            </a:extLst>
          </p:cNvPr>
          <p:cNvSpPr txBox="1"/>
          <p:nvPr/>
        </p:nvSpPr>
        <p:spPr>
          <a:xfrm>
            <a:off x="579170" y="1799392"/>
            <a:ext cx="1161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ontserrat" pitchFamily="2" charset="77"/>
              </a:rPr>
              <a:t>Behavioral health care expansion will provide training and education for:</a:t>
            </a:r>
          </a:p>
          <a:p>
            <a:endParaRPr lang="en-US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BE5AB-6D94-496A-883D-A8F4E70310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772" y="-2387380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Educational and workforce impact</a:t>
            </a:r>
          </a:p>
        </p:txBody>
      </p:sp>
    </p:spTree>
    <p:extLst>
      <p:ext uri="{BB962C8B-B14F-4D97-AF65-F5344CB8AC3E}">
        <p14:creationId xmlns:p14="http://schemas.microsoft.com/office/powerpoint/2010/main" val="148485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extLst>
              <a:ext uri="{FF2B5EF4-FFF2-40B4-BE49-F238E27FC236}">
                <a16:creationId xmlns:a16="http://schemas.microsoft.com/office/drawing/2014/main" id="{9DCCEF3A-5C5A-7F44-AFB4-2773B953B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714499"/>
          </a:xfrm>
          <a:prstGeom prst="rect">
            <a:avLst/>
          </a:prstGeom>
          <a:solidFill>
            <a:srgbClr val="223D76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multiple medical research specimens in white bottles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1945" y="0"/>
            <a:ext cx="5580055" cy="68580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44890" y="1914495"/>
            <a:ext cx="6127348" cy="4401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200">
                <a:latin typeface="Montserrat" pitchFamily="2" charset="77"/>
              </a:rPr>
              <a:t>Attract grant money</a:t>
            </a:r>
          </a:p>
          <a:p>
            <a:pPr marL="342900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endParaRPr lang="en-US" sz="2200">
              <a:latin typeface="Montserrat" pitchFamily="2" charset="77"/>
            </a:endParaRPr>
          </a:p>
          <a:p>
            <a:pPr marL="342900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200">
                <a:latin typeface="Montserrat" pitchFamily="2" charset="77"/>
              </a:rPr>
              <a:t>Provide access to newer, more-specific treatments which may not be available or covered by insurance otherwise</a:t>
            </a:r>
          </a:p>
          <a:p>
            <a:pPr marL="342900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endParaRPr lang="en-US" sz="2200">
              <a:latin typeface="Montserrat" pitchFamily="2" charset="77"/>
            </a:endParaRPr>
          </a:p>
          <a:p>
            <a:pPr marL="342900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200">
                <a:latin typeface="Montserrat" pitchFamily="2" charset="77"/>
              </a:rPr>
              <a:t>Allow doctors and students to conduct groundbreaking research</a:t>
            </a:r>
          </a:p>
          <a:p>
            <a:pPr marL="342900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endParaRPr lang="en-US" sz="2200">
              <a:latin typeface="Montserrat" pitchFamily="2" charset="77"/>
            </a:endParaRPr>
          </a:p>
          <a:p>
            <a:pPr marL="342900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200">
                <a:latin typeface="Montserrat" pitchFamily="2" charset="77"/>
              </a:rPr>
              <a:t>Enhance institutional reputation, retain graduates and physicians, attract new talent to enhance access to and quality of care</a:t>
            </a:r>
          </a:p>
        </p:txBody>
      </p:sp>
      <p:sp>
        <p:nvSpPr>
          <p:cNvPr id="8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660748" y="333888"/>
            <a:ext cx="7756664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  <a:ea typeface="Arial" charset="0"/>
                <a:cs typeface="Calibri" panose="020F0502020204030204" pitchFamily="34" charset="0"/>
              </a:rPr>
              <a:t>Research Impact</a:t>
            </a:r>
            <a:endParaRPr lang="en" b="1">
              <a:solidFill>
                <a:schemeClr val="bg1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CA359F-DADC-0344-8191-10EED006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8246" y="420807"/>
            <a:ext cx="0" cy="985963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5D799A6-8C21-4139-B5F3-6FBB6F8C05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8246" y="-2643236"/>
            <a:ext cx="5486400" cy="762000"/>
          </a:xfrm>
        </p:spPr>
        <p:txBody>
          <a:bodyPr/>
          <a:lstStyle/>
          <a:p>
            <a:r>
              <a:rPr lang="en-US" dirty="0"/>
              <a:t>Research</a:t>
            </a:r>
            <a:r>
              <a:rPr lang="en-US" baseline="0" dirty="0"/>
              <a:t>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4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>
            <a:extLst>
              <a:ext uri="{FF2B5EF4-FFF2-40B4-BE49-F238E27FC236}">
                <a16:creationId xmlns:a16="http://schemas.microsoft.com/office/drawing/2014/main" id="{20CD5EAF-96F7-9042-9CAE-E73FDB703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12192000" cy="1839230"/>
          </a:xfrm>
          <a:prstGeom prst="rect">
            <a:avLst/>
          </a:prstGeom>
          <a:solidFill>
            <a:schemeClr val="bg1"/>
          </a:solidFill>
        </p:spPr>
      </p:sp>
      <p:sp>
        <p:nvSpPr>
          <p:cNvPr id="6" name="Shape 66">
            <a:extLst>
              <a:ext uri="{FF2B5EF4-FFF2-40B4-BE49-F238E27FC236}">
                <a16:creationId xmlns:a16="http://schemas.microsoft.com/office/drawing/2014/main" id="{33B96C42-0F79-414A-A3D1-88B431B4172E}"/>
              </a:ext>
            </a:extLst>
          </p:cNvPr>
          <p:cNvSpPr txBox="1">
            <a:spLocks/>
          </p:cNvSpPr>
          <p:nvPr/>
        </p:nvSpPr>
        <p:spPr>
          <a:xfrm>
            <a:off x="895198" y="237720"/>
            <a:ext cx="10754953" cy="986096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rgbClr val="223D76"/>
                </a:solidFill>
                <a:latin typeface="Montserrat" pitchFamily="2" charset="77"/>
                <a:cs typeface="Calibri" panose="020F0502020204030204" pitchFamily="34" charset="0"/>
              </a:rPr>
              <a:t>Statutory Mission – UHAT/OCH</a:t>
            </a:r>
            <a:endParaRPr lang="en" b="1">
              <a:solidFill>
                <a:srgbClr val="223D76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B717C8-837D-4242-8A53-8D1CB443E369}"/>
              </a:ext>
            </a:extLst>
          </p:cNvPr>
          <p:cNvSpPr/>
          <p:nvPr/>
        </p:nvSpPr>
        <p:spPr>
          <a:xfrm>
            <a:off x="937569" y="1025791"/>
            <a:ext cx="105100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>
                <a:solidFill>
                  <a:srgbClr val="94CCCB"/>
                </a:solidFill>
                <a:latin typeface="Montserrat" pitchFamily="2" charset="77"/>
                <a:cs typeface="Calibri" panose="020F0502020204030204" pitchFamily="34" charset="0"/>
              </a:rPr>
              <a:t>Patient care, education, research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3911AB5-AF34-C84B-B23C-E34CCE35B023}"/>
              </a:ext>
            </a:extLst>
          </p:cNvPr>
          <p:cNvSpPr txBox="1"/>
          <p:nvPr/>
        </p:nvSpPr>
        <p:spPr>
          <a:xfrm>
            <a:off x="895198" y="2261407"/>
            <a:ext cx="10401603" cy="4262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fontAlgn="base">
              <a:spcBef>
                <a:spcPts val="600"/>
              </a:spcBef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Montserrat" pitchFamily="2" charset="77"/>
              </a:rPr>
              <a:t>State’s largest number of providers of pediatric care (400+) in approximately 50 specialties</a:t>
            </a:r>
          </a:p>
          <a:p>
            <a:pPr marL="457200" indent="-457200" fontAlgn="base">
              <a:spcBef>
                <a:spcPts val="600"/>
              </a:spcBef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Montserrat" pitchFamily="2" charset="77"/>
              </a:rPr>
              <a:t>See patients from all 77 counties and all 50 states</a:t>
            </a:r>
          </a:p>
          <a:p>
            <a:pPr marL="457200" indent="-457200" fontAlgn="base">
              <a:spcBef>
                <a:spcPts val="600"/>
              </a:spcBef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Montserrat" pitchFamily="2" charset="77"/>
              </a:rPr>
              <a:t>Leading health care workforce development facility in the state</a:t>
            </a:r>
          </a:p>
          <a:p>
            <a:pPr marL="1371600" lvl="2" indent="-457200" fontAlgn="base">
              <a:spcBef>
                <a:spcPts val="600"/>
              </a:spcBef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Montserrat" pitchFamily="2" charset="77"/>
              </a:rPr>
              <a:t>Largest physician program </a:t>
            </a:r>
          </a:p>
          <a:p>
            <a:pPr marL="1371600" lvl="2" indent="-457200" fontAlgn="base">
              <a:spcBef>
                <a:spcPts val="600"/>
              </a:spcBef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Montserrat" pitchFamily="2" charset="77"/>
              </a:rPr>
              <a:t>Largest provider of nursing graduates</a:t>
            </a:r>
          </a:p>
          <a:p>
            <a:pPr marL="457200" indent="-457200" fontAlgn="base">
              <a:spcBef>
                <a:spcPts val="600"/>
              </a:spcBef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Montserrat" pitchFamily="2" charset="77"/>
              </a:rPr>
              <a:t>Advancing medical research; improving care for all Oklahomans </a:t>
            </a:r>
          </a:p>
        </p:txBody>
      </p:sp>
      <p:cxnSp>
        <p:nvCxnSpPr>
          <p:cNvPr id="9" name="Straight Connector 8" descr="Red vertical line">
            <a:extLst>
              <a:ext uri="{FF2B5EF4-FFF2-40B4-BE49-F238E27FC236}">
                <a16:creationId xmlns:a16="http://schemas.microsoft.com/office/drawing/2014/main" id="{CAC9DDEB-EE4D-954C-963A-AA313D6444C0}"/>
              </a:ext>
            </a:extLst>
          </p:cNvPr>
          <p:cNvCxnSpPr>
            <a:cxnSpLocks/>
          </p:cNvCxnSpPr>
          <p:nvPr/>
        </p:nvCxnSpPr>
        <p:spPr>
          <a:xfrm>
            <a:off x="717616" y="341991"/>
            <a:ext cx="0" cy="1237798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E8CF591-21D9-ED4C-B863-B0D157056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14259">
            <a:off x="9543428" y="-590070"/>
            <a:ext cx="3657600" cy="426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BC546F-9828-40EC-8ADD-D84DBECA33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2765440"/>
            <a:ext cx="5486400" cy="762000"/>
          </a:xfrm>
        </p:spPr>
        <p:txBody>
          <a:bodyPr/>
          <a:lstStyle/>
          <a:p>
            <a:r>
              <a:rPr lang="en-US" dirty="0"/>
              <a:t>Statutory Mission</a:t>
            </a:r>
          </a:p>
        </p:txBody>
      </p:sp>
    </p:spTree>
    <p:extLst>
      <p:ext uri="{BB962C8B-B14F-4D97-AF65-F5344CB8AC3E}">
        <p14:creationId xmlns:p14="http://schemas.microsoft.com/office/powerpoint/2010/main" val="180950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>
            <a:extLst>
              <a:ext uri="{FF2B5EF4-FFF2-40B4-BE49-F238E27FC236}">
                <a16:creationId xmlns:a16="http://schemas.microsoft.com/office/drawing/2014/main" id="{CD91B3F3-644A-FA47-9641-8A64AEC3E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897" y="0"/>
            <a:ext cx="6606103" cy="685800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sx="164000" sy="164000" algn="ctr" rotWithShape="0">
              <a:srgbClr val="000000">
                <a:alpha val="0"/>
              </a:srgbClr>
            </a:outerShdw>
          </a:effectLst>
        </p:spPr>
      </p:sp>
      <p:pic>
        <p:nvPicPr>
          <p:cNvPr id="6" name="Picture 5" descr="A group of painted eggs&#10;&#10;Description automatically generated with medium confidence">
            <a:extLst>
              <a:ext uri="{FF2B5EF4-FFF2-40B4-BE49-F238E27FC236}">
                <a16:creationId xmlns:a16="http://schemas.microsoft.com/office/drawing/2014/main" id="{A789D759-85C7-D148-865F-9BBE0DEBF8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957" y="0"/>
            <a:ext cx="5771559" cy="6858000"/>
          </a:xfrm>
          <a:prstGeom prst="rect">
            <a:avLst/>
          </a:prstGeom>
          <a:gradFill>
            <a:gsLst>
              <a:gs pos="46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89501" y="0"/>
            <a:ext cx="6606103" cy="6858000"/>
          </a:xfrm>
          <a:prstGeom prst="rect">
            <a:avLst/>
          </a:prstGeom>
          <a:solidFill>
            <a:srgbClr val="223D76">
              <a:alpha val="86253"/>
            </a:srgbClr>
          </a:solidFill>
          <a:effectLst>
            <a:outerShdw blurRad="50800" dist="50800" dir="5400000" sx="164000" sy="164000" algn="ctr" rotWithShape="0">
              <a:srgbClr val="000000">
                <a:alpha val="0"/>
              </a:srgbClr>
            </a:outerShdw>
          </a:effectLst>
        </p:spPr>
      </p:sp>
      <p:sp>
        <p:nvSpPr>
          <p:cNvPr id="14" name="TextBox 6"/>
          <p:cNvSpPr txBox="1"/>
          <p:nvPr/>
        </p:nvSpPr>
        <p:spPr>
          <a:xfrm>
            <a:off x="6260479" y="595811"/>
            <a:ext cx="5628264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Winter 2022</a:t>
            </a:r>
            <a:br>
              <a:rPr lang="en-US" sz="2400">
                <a:latin typeface="Montserrat" pitchFamily="2" charset="77"/>
              </a:rPr>
            </a:br>
            <a:r>
              <a:rPr lang="en-US" sz="2400" i="1">
                <a:latin typeface="Montserrat" pitchFamily="2" charset="77"/>
              </a:rPr>
              <a:t>Remediation begins</a:t>
            </a:r>
          </a:p>
          <a:p>
            <a:pPr lvl="1" fontAlgn="base">
              <a:buClr>
                <a:srgbClr val="931430"/>
              </a:buClr>
            </a:pPr>
            <a:endParaRPr lang="en-US" sz="2400">
              <a:latin typeface="Montserrat" pitchFamily="2" charset="77"/>
            </a:endParaRPr>
          </a:p>
          <a:p>
            <a:pPr marL="342900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Spring/Fall 2022</a:t>
            </a:r>
            <a:br>
              <a:rPr lang="en-US" sz="2400">
                <a:latin typeface="Montserrat" pitchFamily="2" charset="77"/>
              </a:rPr>
            </a:br>
            <a:r>
              <a:rPr lang="en-US" sz="2400" i="1">
                <a:latin typeface="Montserrat" pitchFamily="2" charset="77"/>
              </a:rPr>
              <a:t>Structural demolition</a:t>
            </a:r>
          </a:p>
          <a:p>
            <a:pPr lvl="1" fontAlgn="base">
              <a:buClr>
                <a:srgbClr val="931430"/>
              </a:buClr>
            </a:pPr>
            <a:endParaRPr lang="en-US" sz="2400">
              <a:latin typeface="Montserrat" pitchFamily="2" charset="77"/>
            </a:endParaRPr>
          </a:p>
          <a:p>
            <a:pPr marL="342900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Fall 2022</a:t>
            </a:r>
            <a:br>
              <a:rPr lang="en-US" sz="2400">
                <a:latin typeface="Montserrat" pitchFamily="2" charset="77"/>
              </a:rPr>
            </a:br>
            <a:r>
              <a:rPr lang="en-US" sz="2400" i="1">
                <a:latin typeface="Montserrat" pitchFamily="2" charset="77"/>
              </a:rPr>
              <a:t>Construction documents received</a:t>
            </a:r>
          </a:p>
          <a:p>
            <a:pPr lvl="1" fontAlgn="base">
              <a:buClr>
                <a:srgbClr val="931430"/>
              </a:buClr>
            </a:pPr>
            <a:endParaRPr lang="en-US" sz="2400">
              <a:latin typeface="Montserrat" pitchFamily="2" charset="77"/>
            </a:endParaRPr>
          </a:p>
          <a:p>
            <a:pPr marL="342900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Winter 2023</a:t>
            </a:r>
            <a:br>
              <a:rPr lang="en-US" sz="2400">
                <a:latin typeface="Montserrat" pitchFamily="2" charset="77"/>
              </a:rPr>
            </a:br>
            <a:r>
              <a:rPr lang="en-US" sz="2400" i="1">
                <a:latin typeface="Montserrat" pitchFamily="2" charset="77"/>
              </a:rPr>
              <a:t>Construction commences</a:t>
            </a:r>
          </a:p>
          <a:p>
            <a:pPr lvl="1" fontAlgn="base">
              <a:buClr>
                <a:srgbClr val="931430"/>
              </a:buClr>
            </a:pPr>
            <a:endParaRPr lang="en-US" sz="2400">
              <a:latin typeface="Montserrat" pitchFamily="2" charset="77"/>
            </a:endParaRPr>
          </a:p>
          <a:p>
            <a:pPr marL="342900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Winter 2025</a:t>
            </a:r>
            <a:br>
              <a:rPr lang="en-US" sz="2000">
                <a:latin typeface="Montserrat" pitchFamily="2" charset="77"/>
              </a:rPr>
            </a:br>
            <a:r>
              <a:rPr lang="en-US" sz="2400" i="1">
                <a:latin typeface="Montserrat" pitchFamily="2" charset="77"/>
              </a:rPr>
              <a:t>Fully operational</a:t>
            </a:r>
            <a:endParaRPr lang="en-US" sz="2000" i="1">
              <a:latin typeface="Montserrat" pitchFamily="2" charset="77"/>
            </a:endParaRPr>
          </a:p>
        </p:txBody>
      </p:sp>
      <p:sp>
        <p:nvSpPr>
          <p:cNvPr id="15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638155" y="1487906"/>
            <a:ext cx="4403865" cy="234315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Behavioral Health Center Timeline</a:t>
            </a:r>
            <a:endParaRPr lang="en">
              <a:solidFill>
                <a:schemeClr val="bg1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CA359F-DADC-0344-8191-10EED006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1729" y="1612613"/>
            <a:ext cx="0" cy="1816387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klahoma Children's Hospital logo">
            <a:extLst>
              <a:ext uri="{FF2B5EF4-FFF2-40B4-BE49-F238E27FC236}">
                <a16:creationId xmlns:a16="http://schemas.microsoft.com/office/drawing/2014/main" id="{95A1EF52-B105-3F43-9BB6-F6F573609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390" y="5633345"/>
            <a:ext cx="2539353" cy="9686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54B6A6-DC3C-5243-903E-66E5F58CE0A1}"/>
              </a:ext>
            </a:extLst>
          </p:cNvPr>
          <p:cNvSpPr/>
          <p:nvPr/>
        </p:nvSpPr>
        <p:spPr>
          <a:xfrm>
            <a:off x="638155" y="3831056"/>
            <a:ext cx="4243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i="1">
                <a:solidFill>
                  <a:srgbClr val="94CCCB"/>
                </a:solidFill>
                <a:latin typeface="Montserrat" pitchFamily="2" charset="77"/>
              </a:rPr>
              <a:t>Programming will continue throughout entire project.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50B711-4AF7-4822-8A56-592023E0A9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729" y="-2703094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Behavioral health center timeline</a:t>
            </a:r>
          </a:p>
        </p:txBody>
      </p:sp>
    </p:spTree>
    <p:extLst>
      <p:ext uri="{BB962C8B-B14F-4D97-AF65-F5344CB8AC3E}">
        <p14:creationId xmlns:p14="http://schemas.microsoft.com/office/powerpoint/2010/main" val="351637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>
            <a:extLst>
              <a:ext uri="{FF2B5EF4-FFF2-40B4-BE49-F238E27FC236}">
                <a16:creationId xmlns:a16="http://schemas.microsoft.com/office/drawing/2014/main" id="{83BCD893-5258-6145-8A94-7A15902B2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801447"/>
          </a:xfrm>
          <a:prstGeom prst="rect">
            <a:avLst/>
          </a:prstGeom>
          <a:solidFill>
            <a:srgbClr val="223D76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extBox 6"/>
          <p:cNvSpPr txBox="1"/>
          <p:nvPr/>
        </p:nvSpPr>
        <p:spPr>
          <a:xfrm>
            <a:off x="1719939" y="2156096"/>
            <a:ext cx="708839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35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Clinicians – recruiting ongoing</a:t>
            </a:r>
          </a:p>
          <a:p>
            <a:pPr marL="0" marR="0" lvl="0" indent="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>
                <a:ln>
                  <a:noFill/>
                </a:ln>
                <a:solidFill>
                  <a:srgbClr val="94CCCB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Psychiatrists, psychologists, NPs, LCSWs </a:t>
            </a:r>
            <a:endParaRPr kumimoji="0" lang="en-US" sz="2400" i="1" u="none" strike="noStrike" kern="1200" cap="none" spc="32" normalizeH="0" baseline="0" noProof="0">
              <a:ln>
                <a:noFill/>
              </a:ln>
              <a:solidFill>
                <a:srgbClr val="94CCCB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44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783404" y="297826"/>
            <a:ext cx="10833252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j-ea"/>
                <a:cs typeface="Calibri" panose="020F0502020204030204" pitchFamily="34" charset="0"/>
              </a:rPr>
              <a:t>Behavioral Health Center Workforce Timeline</a:t>
            </a:r>
            <a:endParaRPr kumimoji="0" lang="en" sz="44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6CA359F-DADC-0344-8191-10EED006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0121" y="173837"/>
            <a:ext cx="0" cy="1319851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6"/>
          <p:cNvSpPr txBox="1"/>
          <p:nvPr/>
        </p:nvSpPr>
        <p:spPr>
          <a:xfrm>
            <a:off x="1719939" y="3118725"/>
            <a:ext cx="708839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35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Leadership – recruiting 2023</a:t>
            </a:r>
          </a:p>
          <a:p>
            <a:pPr marL="0" marR="0" lvl="0" indent="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>
                <a:ln>
                  <a:noFill/>
                </a:ln>
                <a:solidFill>
                  <a:srgbClr val="94CCCB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Directors, managers, charge nurses </a:t>
            </a:r>
            <a:endParaRPr kumimoji="0" lang="en-US" sz="2400" i="1" u="none" strike="noStrike" kern="1200" cap="none" spc="32" normalizeH="0" baseline="0" noProof="0">
              <a:ln>
                <a:noFill/>
              </a:ln>
              <a:solidFill>
                <a:srgbClr val="94CCCB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8" name="TextBox 6"/>
          <p:cNvSpPr txBox="1"/>
          <p:nvPr/>
        </p:nvSpPr>
        <p:spPr>
          <a:xfrm>
            <a:off x="1719939" y="4081354"/>
            <a:ext cx="7088394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35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Clinical Staff – recruiting late 2024</a:t>
            </a:r>
          </a:p>
          <a:p>
            <a:pPr marL="0" marR="0" lvl="0" indent="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>
                <a:ln>
                  <a:noFill/>
                </a:ln>
                <a:solidFill>
                  <a:srgbClr val="94CCCB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Behavioral health RNs, health technicians, social workers, case managers </a:t>
            </a:r>
            <a:endParaRPr kumimoji="0" lang="en-US" sz="2400" i="1" u="none" strike="noStrike" kern="1200" cap="none" spc="32" normalizeH="0" baseline="0" noProof="0">
              <a:ln>
                <a:noFill/>
              </a:ln>
              <a:solidFill>
                <a:srgbClr val="94CCCB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9" name="TextBox 6"/>
          <p:cNvSpPr txBox="1"/>
          <p:nvPr/>
        </p:nvSpPr>
        <p:spPr>
          <a:xfrm>
            <a:off x="1719939" y="5413316"/>
            <a:ext cx="809557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35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Support Staff – recruiting early 2025</a:t>
            </a:r>
          </a:p>
          <a:p>
            <a:pPr marL="0" marR="0" lvl="0" indent="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>
                <a:ln>
                  <a:noFill/>
                </a:ln>
                <a:solidFill>
                  <a:srgbClr val="94CCCB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Protective services officers, clinical staff, </a:t>
            </a:r>
            <a:br>
              <a:rPr kumimoji="0" lang="en-US" sz="2400" i="1" u="none" strike="noStrike" kern="1200" cap="none" spc="0" normalizeH="0" baseline="0" noProof="0">
                <a:ln>
                  <a:noFill/>
                </a:ln>
                <a:solidFill>
                  <a:srgbClr val="94CCCB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</a:br>
            <a:r>
              <a:rPr kumimoji="0" lang="en-US" sz="2400" i="1" u="none" strike="noStrike" kern="1200" cap="none" spc="0" normalizeH="0" baseline="0" noProof="0">
                <a:ln>
                  <a:noFill/>
                </a:ln>
                <a:solidFill>
                  <a:srgbClr val="94CCCB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expressive therapists, teachers, other </a:t>
            </a:r>
            <a:endParaRPr kumimoji="0" lang="en-US" sz="2400" i="1" u="none" strike="noStrike" kern="1200" cap="none" spc="32" normalizeH="0" baseline="0" noProof="0">
              <a:ln>
                <a:noFill/>
              </a:ln>
              <a:solidFill>
                <a:srgbClr val="94CCCB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23" name="Picture 22" descr="Oklahoma Children's Hospital logo">
            <a:extLst>
              <a:ext uri="{FF2B5EF4-FFF2-40B4-BE49-F238E27FC236}">
                <a16:creationId xmlns:a16="http://schemas.microsoft.com/office/drawing/2014/main" id="{1D1A26C3-ECAD-FC46-86AF-ACF656C92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390" y="5633345"/>
            <a:ext cx="2539353" cy="968619"/>
          </a:xfrm>
          <a:prstGeom prst="rect">
            <a:avLst/>
          </a:prstGeom>
        </p:spPr>
      </p:pic>
      <p:grpSp>
        <p:nvGrpSpPr>
          <p:cNvPr id="24" name="Group 23" descr="Red circle with white 1">
            <a:extLst>
              <a:ext uri="{FF2B5EF4-FFF2-40B4-BE49-F238E27FC236}">
                <a16:creationId xmlns:a16="http://schemas.microsoft.com/office/drawing/2014/main" id="{DD88B10E-84C0-5441-9272-4075BF70A0DC}"/>
              </a:ext>
            </a:extLst>
          </p:cNvPr>
          <p:cNvGrpSpPr/>
          <p:nvPr/>
        </p:nvGrpSpPr>
        <p:grpSpPr>
          <a:xfrm>
            <a:off x="862144" y="2177128"/>
            <a:ext cx="578735" cy="547970"/>
            <a:chOff x="8067554" y="979354"/>
            <a:chExt cx="578735" cy="547970"/>
          </a:xfrm>
          <a:solidFill>
            <a:srgbClr val="931430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99BC19-A9FA-BE42-93E1-16601EBADC2F}"/>
                </a:ext>
              </a:extLst>
            </p:cNvPr>
            <p:cNvSpPr/>
            <p:nvPr/>
          </p:nvSpPr>
          <p:spPr>
            <a:xfrm>
              <a:off x="8067554" y="979354"/>
              <a:ext cx="578735" cy="547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CD103C-299A-164F-B683-D78414E12207}"/>
                </a:ext>
              </a:extLst>
            </p:cNvPr>
            <p:cNvSpPr txBox="1"/>
            <p:nvPr/>
          </p:nvSpPr>
          <p:spPr>
            <a:xfrm>
              <a:off x="8218023" y="1021899"/>
              <a:ext cx="277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Montserrat" pitchFamily="2" charset="77"/>
                </a:rPr>
                <a:t>1</a:t>
              </a:r>
            </a:p>
          </p:txBody>
        </p:sp>
      </p:grpSp>
      <p:grpSp>
        <p:nvGrpSpPr>
          <p:cNvPr id="28" name="Group 27" descr="Red circle with white 2">
            <a:extLst>
              <a:ext uri="{FF2B5EF4-FFF2-40B4-BE49-F238E27FC236}">
                <a16:creationId xmlns:a16="http://schemas.microsoft.com/office/drawing/2014/main" id="{D41CC650-C36C-2442-A990-78F4B6DE18D2}"/>
              </a:ext>
            </a:extLst>
          </p:cNvPr>
          <p:cNvGrpSpPr/>
          <p:nvPr/>
        </p:nvGrpSpPr>
        <p:grpSpPr>
          <a:xfrm>
            <a:off x="838100" y="3227726"/>
            <a:ext cx="578735" cy="547970"/>
            <a:chOff x="8067554" y="979354"/>
            <a:chExt cx="578735" cy="547970"/>
          </a:xfrm>
          <a:solidFill>
            <a:srgbClr val="931430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1AE22D8-F9FE-7A4C-9F21-37795C4D3AAF}"/>
                </a:ext>
              </a:extLst>
            </p:cNvPr>
            <p:cNvSpPr/>
            <p:nvPr/>
          </p:nvSpPr>
          <p:spPr>
            <a:xfrm>
              <a:off x="8067554" y="979354"/>
              <a:ext cx="578735" cy="547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36B010B-2E4A-B546-9A3A-EC22954A9D71}"/>
                </a:ext>
              </a:extLst>
            </p:cNvPr>
            <p:cNvSpPr txBox="1"/>
            <p:nvPr/>
          </p:nvSpPr>
          <p:spPr>
            <a:xfrm>
              <a:off x="8183302" y="1018695"/>
              <a:ext cx="277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Montserrat" pitchFamily="2" charset="77"/>
                </a:rPr>
                <a:t>2</a:t>
              </a:r>
            </a:p>
          </p:txBody>
        </p:sp>
      </p:grpSp>
      <p:grpSp>
        <p:nvGrpSpPr>
          <p:cNvPr id="31" name="Group 30" descr="Red circle with white 3">
            <a:extLst>
              <a:ext uri="{FF2B5EF4-FFF2-40B4-BE49-F238E27FC236}">
                <a16:creationId xmlns:a16="http://schemas.microsoft.com/office/drawing/2014/main" id="{94451CFE-C301-124A-AFFC-7FCEAAE52CE3}"/>
              </a:ext>
            </a:extLst>
          </p:cNvPr>
          <p:cNvGrpSpPr/>
          <p:nvPr/>
        </p:nvGrpSpPr>
        <p:grpSpPr>
          <a:xfrm>
            <a:off x="862144" y="4265002"/>
            <a:ext cx="578735" cy="547970"/>
            <a:chOff x="8067554" y="979354"/>
            <a:chExt cx="578735" cy="547970"/>
          </a:xfrm>
          <a:solidFill>
            <a:srgbClr val="931430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DF7AD0F-0600-E145-BFD7-D64ECF59749B}"/>
                </a:ext>
              </a:extLst>
            </p:cNvPr>
            <p:cNvSpPr/>
            <p:nvPr/>
          </p:nvSpPr>
          <p:spPr>
            <a:xfrm>
              <a:off x="8067554" y="979354"/>
              <a:ext cx="578735" cy="547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940D00-9FD6-0749-A021-EE6DDC7BEF12}"/>
                </a:ext>
              </a:extLst>
            </p:cNvPr>
            <p:cNvSpPr txBox="1"/>
            <p:nvPr/>
          </p:nvSpPr>
          <p:spPr>
            <a:xfrm>
              <a:off x="8183300" y="1041211"/>
              <a:ext cx="277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Montserrat" pitchFamily="2" charset="77"/>
                </a:rPr>
                <a:t>3</a:t>
              </a:r>
            </a:p>
          </p:txBody>
        </p:sp>
      </p:grpSp>
      <p:grpSp>
        <p:nvGrpSpPr>
          <p:cNvPr id="34" name="Group 33" descr="Red circle with white 4">
            <a:extLst>
              <a:ext uri="{FF2B5EF4-FFF2-40B4-BE49-F238E27FC236}">
                <a16:creationId xmlns:a16="http://schemas.microsoft.com/office/drawing/2014/main" id="{CC9236F7-D1EA-D147-9985-08C90AA0AB49}"/>
              </a:ext>
            </a:extLst>
          </p:cNvPr>
          <p:cNvGrpSpPr/>
          <p:nvPr/>
        </p:nvGrpSpPr>
        <p:grpSpPr>
          <a:xfrm>
            <a:off x="862141" y="5359360"/>
            <a:ext cx="578735" cy="547970"/>
            <a:chOff x="8067554" y="979354"/>
            <a:chExt cx="578735" cy="547970"/>
          </a:xfrm>
          <a:solidFill>
            <a:srgbClr val="931430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1BFCF1-9002-0642-80CF-A6CF0F3FC820}"/>
                </a:ext>
              </a:extLst>
            </p:cNvPr>
            <p:cNvSpPr/>
            <p:nvPr/>
          </p:nvSpPr>
          <p:spPr>
            <a:xfrm>
              <a:off x="8067554" y="979354"/>
              <a:ext cx="578735" cy="547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74F2FB-E587-7F4F-B878-A081D7E0D915}"/>
                </a:ext>
              </a:extLst>
            </p:cNvPr>
            <p:cNvSpPr txBox="1"/>
            <p:nvPr/>
          </p:nvSpPr>
          <p:spPr>
            <a:xfrm>
              <a:off x="8165577" y="1022506"/>
              <a:ext cx="277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Montserrat" pitchFamily="2" charset="77"/>
                </a:rPr>
                <a:t>4</a:t>
              </a:r>
            </a:p>
          </p:txBody>
        </p:sp>
      </p:grp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392D6D7-C045-EA44-AA40-0F985D46B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05216">
            <a:off x="9525100" y="-74204"/>
            <a:ext cx="3657600" cy="426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9467D7-2672-4BE7-9247-9CE7628D7E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2660907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Behavioral</a:t>
            </a:r>
            <a:r>
              <a:rPr lang="en-US" baseline="0" dirty="0"/>
              <a:t> health center workforce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819772" y="333888"/>
            <a:ext cx="9511896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rgbClr val="223D76"/>
                </a:solidFill>
                <a:latin typeface="Montserrat" pitchFamily="2" charset="77"/>
                <a:ea typeface="Arial" charset="0"/>
                <a:cs typeface="Calibri" panose="020F0502020204030204" pitchFamily="34" charset="0"/>
              </a:rPr>
              <a:t>Funding Share</a:t>
            </a:r>
            <a:endParaRPr lang="en" b="1">
              <a:solidFill>
                <a:srgbClr val="223D76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CA359F-DADC-0344-8191-10EED006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7270" y="420807"/>
            <a:ext cx="0" cy="985963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 descr="pie chart: red slice ARPA-49%; blue slice Private-22%; yellow slice Trust-20%; green slice Appropriations-9%.">
            <a:extLst>
              <a:ext uri="{FF2B5EF4-FFF2-40B4-BE49-F238E27FC236}">
                <a16:creationId xmlns:a16="http://schemas.microsoft.com/office/drawing/2014/main" id="{C72E84A1-ACE0-499D-AA64-F1C6D6CA3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579101"/>
              </p:ext>
            </p:extLst>
          </p:nvPr>
        </p:nvGraphicFramePr>
        <p:xfrm>
          <a:off x="2406169" y="127606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FCC9D3A-27B0-4A43-BB31-720615E57F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-2830272"/>
            <a:ext cx="5486400" cy="762000"/>
          </a:xfrm>
        </p:spPr>
        <p:txBody>
          <a:bodyPr/>
          <a:lstStyle/>
          <a:p>
            <a:r>
              <a:rPr lang="en-US" dirty="0"/>
              <a:t>Funding share</a:t>
            </a:r>
          </a:p>
        </p:txBody>
      </p:sp>
    </p:spTree>
    <p:extLst>
      <p:ext uri="{BB962C8B-B14F-4D97-AF65-F5344CB8AC3E}">
        <p14:creationId xmlns:p14="http://schemas.microsoft.com/office/powerpoint/2010/main" val="128609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>
            <a:extLst>
              <a:ext uri="{FF2B5EF4-FFF2-40B4-BE49-F238E27FC236}">
                <a16:creationId xmlns:a16="http://schemas.microsoft.com/office/drawing/2014/main" id="{06B75EDA-B01B-004F-AB46-B90BD5B0F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714499"/>
          </a:xfrm>
          <a:prstGeom prst="rect">
            <a:avLst/>
          </a:prstGeom>
          <a:solidFill>
            <a:srgbClr val="223D76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DA9653-35C8-E249-8FA7-CB6A609D97FA}"/>
              </a:ext>
            </a:extLst>
          </p:cNvPr>
          <p:cNvSpPr/>
          <p:nvPr/>
        </p:nvSpPr>
        <p:spPr>
          <a:xfrm>
            <a:off x="921163" y="2102579"/>
            <a:ext cx="5864807" cy="390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>
                <a:latin typeface="Montserrat" pitchFamily="2" charset="77"/>
                <a:ea typeface="Arial" charset="0"/>
                <a:cs typeface="Calibri" panose="020F0502020204030204" pitchFamily="34" charset="0"/>
              </a:rPr>
              <a:t>State Appropriations</a:t>
            </a:r>
          </a:p>
          <a:p>
            <a:pPr lvl="0">
              <a:lnSpc>
                <a:spcPct val="150000"/>
              </a:lnSpc>
            </a:pPr>
            <a:r>
              <a:rPr lang="en-US" sz="2400">
                <a:latin typeface="Montserrat" pitchFamily="2" charset="77"/>
                <a:ea typeface="Arial" charset="0"/>
                <a:cs typeface="Calibri" panose="020F0502020204030204" pitchFamily="34" charset="0"/>
              </a:rPr>
              <a:t>University Hospitals Trust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Montserrat" pitchFamily="2" charset="77"/>
                <a:ea typeface="Arial" charset="0"/>
                <a:cs typeface="Calibri" panose="020F0502020204030204" pitchFamily="34" charset="0"/>
              </a:rPr>
              <a:t>Philanthropy &amp; other partnerships</a:t>
            </a:r>
          </a:p>
          <a:p>
            <a:pPr lvl="0">
              <a:lnSpc>
                <a:spcPct val="150000"/>
              </a:lnSpc>
            </a:pPr>
            <a:r>
              <a:rPr lang="en-US" sz="2400">
                <a:latin typeface="Montserrat" pitchFamily="2" charset="77"/>
                <a:ea typeface="Arial" charset="0"/>
                <a:cs typeface="Calibri" panose="020F0502020204030204" pitchFamily="34" charset="0"/>
              </a:rPr>
              <a:t>ARPA</a:t>
            </a:r>
          </a:p>
          <a:p>
            <a:pPr lvl="0">
              <a:lnSpc>
                <a:spcPct val="150000"/>
              </a:lnSpc>
            </a:pPr>
            <a:r>
              <a:rPr lang="en-US" sz="2400">
                <a:latin typeface="Montserrat" pitchFamily="2" charset="77"/>
                <a:ea typeface="Arial" charset="0"/>
                <a:cs typeface="Calibri" panose="020F0502020204030204" pitchFamily="34" charset="0"/>
              </a:rPr>
              <a:t>ARPA (ED/Sally port)</a:t>
            </a:r>
          </a:p>
          <a:p>
            <a:pPr lvl="0">
              <a:lnSpc>
                <a:spcPct val="150000"/>
              </a:lnSpc>
            </a:pPr>
            <a:r>
              <a:rPr lang="en-US" sz="2400">
                <a:latin typeface="Montserrat" pitchFamily="2" charset="77"/>
                <a:ea typeface="Arial" charset="0"/>
                <a:cs typeface="Calibri" panose="020F0502020204030204" pitchFamily="34" charset="0"/>
              </a:rPr>
              <a:t>ARPA (Appropriations acceleration)</a:t>
            </a:r>
          </a:p>
          <a:p>
            <a:pPr lvl="0">
              <a:lnSpc>
                <a:spcPct val="150000"/>
              </a:lnSpc>
            </a:pPr>
            <a:endParaRPr lang="en-US" sz="2400"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0A5C4D-86D4-3340-B934-D8AB5D40D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21163" y="5559330"/>
            <a:ext cx="7977387" cy="0"/>
          </a:xfrm>
          <a:prstGeom prst="line">
            <a:avLst/>
          </a:prstGeom>
          <a:ln w="127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819772" y="333888"/>
            <a:ext cx="11372228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  <a:ea typeface="Arial" charset="0"/>
                <a:cs typeface="Calibri" panose="020F0502020204030204" pitchFamily="34" charset="0"/>
              </a:rPr>
              <a:t>Behavioral Health Center/</a:t>
            </a:r>
            <a:br>
              <a:rPr lang="en-US" b="1">
                <a:solidFill>
                  <a:schemeClr val="bg1"/>
                </a:solidFill>
                <a:latin typeface="Montserrat" pitchFamily="2" charset="77"/>
                <a:ea typeface="Arial" charset="0"/>
                <a:cs typeface="Calibri" panose="020F0502020204030204" pitchFamily="34" charset="0"/>
              </a:rPr>
            </a:br>
            <a:r>
              <a:rPr lang="en-US" b="1">
                <a:solidFill>
                  <a:schemeClr val="bg1"/>
                </a:solidFill>
                <a:latin typeface="Montserrat" pitchFamily="2" charset="77"/>
                <a:ea typeface="Arial" charset="0"/>
                <a:cs typeface="Calibri" panose="020F0502020204030204" pitchFamily="34" charset="0"/>
              </a:rPr>
              <a:t>Emergency Dept. Funding</a:t>
            </a:r>
            <a:endParaRPr lang="en" b="1">
              <a:solidFill>
                <a:schemeClr val="bg1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CA359F-DADC-0344-8191-10EED006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2983" y="301231"/>
            <a:ext cx="0" cy="1192457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Oklahoma Children's Hospital logo">
            <a:extLst>
              <a:ext uri="{FF2B5EF4-FFF2-40B4-BE49-F238E27FC236}">
                <a16:creationId xmlns:a16="http://schemas.microsoft.com/office/drawing/2014/main" id="{1BF27E75-233B-C74E-BBA5-11F6F88E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390" y="5633345"/>
            <a:ext cx="2539353" cy="9686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BF569F-7269-C847-BB54-67585017AA44}"/>
              </a:ext>
            </a:extLst>
          </p:cNvPr>
          <p:cNvSpPr/>
          <p:nvPr/>
        </p:nvSpPr>
        <p:spPr>
          <a:xfrm>
            <a:off x="921164" y="5559330"/>
            <a:ext cx="5864807" cy="58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>
                <a:latin typeface="Montserrat" pitchFamily="2" charset="77"/>
                <a:ea typeface="Arial" charset="0"/>
                <a:cs typeface="Calibri" panose="020F0502020204030204" pitchFamily="34" charset="0"/>
              </a:rPr>
              <a:t>Preliminary estimated budget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20E0E0-4CB3-F64C-AE61-17DA939A9632}"/>
              </a:ext>
            </a:extLst>
          </p:cNvPr>
          <p:cNvSpPr/>
          <p:nvPr/>
        </p:nvSpPr>
        <p:spPr>
          <a:xfrm>
            <a:off x="6574155" y="2048387"/>
            <a:ext cx="2539354" cy="382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>
                <a:latin typeface="Montserrat" pitchFamily="2" charset="77"/>
                <a:ea typeface="Arial" charset="0"/>
                <a:cs typeface="Calibri" panose="020F0502020204030204" pitchFamily="34" charset="0"/>
              </a:rPr>
              <a:t>$10 million</a:t>
            </a:r>
          </a:p>
          <a:p>
            <a:pPr lvl="0">
              <a:lnSpc>
                <a:spcPct val="150000"/>
              </a:lnSpc>
            </a:pPr>
            <a:r>
              <a:rPr lang="en-US" sz="2400">
                <a:latin typeface="Montserrat" pitchFamily="2" charset="77"/>
                <a:ea typeface="Arial" charset="0"/>
                <a:cs typeface="Calibri" panose="020F0502020204030204" pitchFamily="34" charset="0"/>
              </a:rPr>
              <a:t>$23 million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Montserrat" pitchFamily="2" charset="77"/>
                <a:ea typeface="Arial" charset="0"/>
                <a:cs typeface="Calibri" panose="020F0502020204030204" pitchFamily="34" charset="0"/>
              </a:rPr>
              <a:t>$26 million</a:t>
            </a:r>
          </a:p>
          <a:p>
            <a:pPr lvl="0">
              <a:lnSpc>
                <a:spcPct val="150000"/>
              </a:lnSpc>
            </a:pPr>
            <a:r>
              <a:rPr lang="en-US" sz="2400">
                <a:latin typeface="Montserrat" pitchFamily="2" charset="77"/>
                <a:ea typeface="Arial" charset="0"/>
                <a:cs typeface="Calibri" panose="020F0502020204030204" pitchFamily="34" charset="0"/>
              </a:rPr>
              <a:t>$29.5 million</a:t>
            </a:r>
          </a:p>
          <a:p>
            <a:pPr lvl="0">
              <a:lnSpc>
                <a:spcPct val="150000"/>
              </a:lnSpc>
            </a:pPr>
            <a:r>
              <a:rPr lang="en-US" sz="2400">
                <a:latin typeface="Montserrat" pitchFamily="2" charset="77"/>
                <a:ea typeface="Arial" charset="0"/>
                <a:cs typeface="Calibri" panose="020F0502020204030204" pitchFamily="34" charset="0"/>
              </a:rPr>
              <a:t>$7.5 million</a:t>
            </a:r>
          </a:p>
          <a:p>
            <a:pPr lvl="0">
              <a:lnSpc>
                <a:spcPct val="150000"/>
              </a:lnSpc>
            </a:pPr>
            <a:r>
              <a:rPr lang="en-US" sz="2400">
                <a:latin typeface="Montserrat" pitchFamily="2" charset="77"/>
                <a:ea typeface="Arial" charset="0"/>
                <a:cs typeface="Calibri" panose="020F0502020204030204" pitchFamily="34" charset="0"/>
              </a:rPr>
              <a:t>$19.8 million</a:t>
            </a:r>
          </a:p>
          <a:p>
            <a:pPr lvl="0">
              <a:lnSpc>
                <a:spcPct val="150000"/>
              </a:lnSpc>
            </a:pPr>
            <a:endParaRPr lang="en-US" sz="2000"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D2F51B-BDC7-3348-B7FD-6E82CF6515E9}"/>
              </a:ext>
            </a:extLst>
          </p:cNvPr>
          <p:cNvSpPr/>
          <p:nvPr/>
        </p:nvSpPr>
        <p:spPr>
          <a:xfrm>
            <a:off x="6574154" y="5584218"/>
            <a:ext cx="5864807" cy="58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>
                <a:latin typeface="Montserrat" pitchFamily="2" charset="77"/>
                <a:ea typeface="Arial" charset="0"/>
                <a:cs typeface="Calibri" panose="020F0502020204030204" pitchFamily="34" charset="0"/>
              </a:rPr>
              <a:t>$115.8 million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60047-0AFC-4370-BB46-64EF088219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0273" y="-2517471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Behavioral</a:t>
            </a:r>
            <a:r>
              <a:rPr lang="en-US" baseline="0" dirty="0"/>
              <a:t> health center/emergency dept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49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>
            <a:extLst>
              <a:ext uri="{FF2B5EF4-FFF2-40B4-BE49-F238E27FC236}">
                <a16:creationId xmlns:a16="http://schemas.microsoft.com/office/drawing/2014/main" id="{8584C16F-EEA8-7440-97C0-FC883BDD9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883121" cy="1801447"/>
          </a:xfrm>
          <a:prstGeom prst="rect">
            <a:avLst/>
          </a:prstGeom>
          <a:solidFill>
            <a:srgbClr val="223D76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Young girl dressed as doctor with white coat and stethoscope.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3121" y="0"/>
            <a:ext cx="5580055" cy="68580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945161" y="2309358"/>
            <a:ext cx="5251048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>
                <a:solidFill>
                  <a:srgbClr val="931430"/>
                </a:solidFill>
                <a:latin typeface="Montserrat" pitchFamily="2" charset="77"/>
              </a:rPr>
              <a:t>This investment has the potential to break down barriers and forge new pathways to well-being for Oklahoma’s most vulnerable children.</a:t>
            </a:r>
          </a:p>
        </p:txBody>
      </p:sp>
      <p:sp>
        <p:nvSpPr>
          <p:cNvPr id="8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819772" y="333888"/>
            <a:ext cx="7756664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Bottom Line</a:t>
            </a:r>
            <a:endParaRPr lang="en" b="1">
              <a:solidFill>
                <a:schemeClr val="bg1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CA359F-DADC-0344-8191-10EED006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7270" y="420807"/>
            <a:ext cx="0" cy="985963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klahoma Children's Hospital logo">
            <a:extLst>
              <a:ext uri="{FF2B5EF4-FFF2-40B4-BE49-F238E27FC236}">
                <a16:creationId xmlns:a16="http://schemas.microsoft.com/office/drawing/2014/main" id="{C87919D5-AE3C-E545-9426-ACF03D57B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390" y="5633345"/>
            <a:ext cx="2539353" cy="968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6FCAF2-DE47-440C-88D4-61E068826A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3100435"/>
            <a:ext cx="5486400" cy="762000"/>
          </a:xfrm>
        </p:spPr>
        <p:txBody>
          <a:bodyPr/>
          <a:lstStyle/>
          <a:p>
            <a:r>
              <a:rPr lang="en-US" dirty="0"/>
              <a:t>Bottom</a:t>
            </a:r>
            <a:r>
              <a:rPr lang="en-US" baseline="0" dirty="0"/>
              <a:t>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1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 of doctor with stethoscope examining child">
            <a:extLst>
              <a:ext uri="{FF2B5EF4-FFF2-40B4-BE49-F238E27FC236}">
                <a16:creationId xmlns:a16="http://schemas.microsoft.com/office/drawing/2014/main" id="{9D4B8005-A576-2846-910C-85272C0DF1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43870" y="6136"/>
            <a:ext cx="11048129" cy="6870273"/>
          </a:xfrm>
          <a:prstGeom prst="rect">
            <a:avLst/>
          </a:prstGeom>
        </p:spPr>
      </p:pic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7324" y="0"/>
            <a:ext cx="7385160" cy="6858000"/>
          </a:xfrm>
          <a:prstGeom prst="rect">
            <a:avLst/>
          </a:prstGeom>
          <a:solidFill>
            <a:srgbClr val="223D76"/>
          </a:solidFill>
        </p:spPr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613E9243-DB37-2742-AE91-7B5324FAE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7324" y="0"/>
            <a:ext cx="7385160" cy="1839230"/>
          </a:xfrm>
          <a:prstGeom prst="rect">
            <a:avLst/>
          </a:prstGeom>
          <a:solidFill>
            <a:schemeClr val="bg1"/>
          </a:solidFill>
        </p:spPr>
      </p:sp>
      <p:sp>
        <p:nvSpPr>
          <p:cNvPr id="6" name="TextBox 6"/>
          <p:cNvSpPr txBox="1"/>
          <p:nvPr/>
        </p:nvSpPr>
        <p:spPr>
          <a:xfrm>
            <a:off x="795237" y="1977632"/>
            <a:ext cx="6505693" cy="4898777"/>
          </a:xfrm>
          <a:prstGeom prst="rect">
            <a:avLst/>
          </a:prstGeom>
          <a:solidFill>
            <a:srgbClr val="223D76"/>
          </a:solidFill>
        </p:spPr>
        <p:txBody>
          <a:bodyPr wrap="square" lIns="0" tIns="0" rIns="0" bIns="0" rtlCol="0" anchor="t">
            <a:spAutoFit/>
          </a:bodyPr>
          <a:lstStyle/>
          <a:p>
            <a:pPr marL="342900" indent="-342900" fontAlgn="base">
              <a:lnSpc>
                <a:spcPct val="150000"/>
              </a:lnSpc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Only comprehensive, freestanding pediatric hospital </a:t>
            </a:r>
          </a:p>
          <a:p>
            <a:pPr marL="342900" indent="-342900" fontAlgn="base">
              <a:lnSpc>
                <a:spcPct val="150000"/>
              </a:lnSpc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Only Level 1 pediatric trauma center</a:t>
            </a:r>
          </a:p>
          <a:p>
            <a:pPr marL="342900" indent="-342900" fontAlgn="base">
              <a:lnSpc>
                <a:spcPct val="150000"/>
              </a:lnSpc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Only Level IV neonatal ICU (NICU)</a:t>
            </a:r>
          </a:p>
          <a:p>
            <a:pPr marL="342900" indent="-342900" fontAlgn="base">
              <a:lnSpc>
                <a:spcPct val="150000"/>
              </a:lnSpc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Only dedicated neonatal ground and air transportation </a:t>
            </a:r>
          </a:p>
          <a:p>
            <a:pPr marL="342900" indent="-342900" fontAlgn="base">
              <a:lnSpc>
                <a:spcPct val="150000"/>
              </a:lnSpc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Only pediatric transplant program </a:t>
            </a:r>
          </a:p>
          <a:p>
            <a:pPr marL="342900" indent="-342900" fontAlgn="base">
              <a:lnSpc>
                <a:spcPct val="150000"/>
              </a:lnSpc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Only pediatric cardiovascular ICU (CVICU)</a:t>
            </a:r>
          </a:p>
          <a:p>
            <a:pPr marL="342900" indent="-342900" fontAlgn="base">
              <a:lnSpc>
                <a:spcPct val="150000"/>
              </a:lnSpc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Only pediatric chronic dialysis unit </a:t>
            </a:r>
          </a:p>
          <a:p>
            <a:pPr marL="342900" indent="-342900" fontAlgn="base">
              <a:lnSpc>
                <a:spcPct val="150000"/>
              </a:lnSpc>
              <a:buClr>
                <a:srgbClr val="94CCCB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Only pediatric comprehensive cancer center</a:t>
            </a:r>
          </a:p>
          <a:p>
            <a:pPr marL="342900" marR="0" lvl="0" indent="-342900" algn="l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7" name="Shape 66">
            <a:extLst>
              <a:ext uri="{FF2B5EF4-FFF2-40B4-BE49-F238E27FC236}">
                <a16:creationId xmlns:a16="http://schemas.microsoft.com/office/drawing/2014/main" id="{6A98CD71-1ABA-FB4E-AD7B-3FA183B9925D}"/>
              </a:ext>
            </a:extLst>
          </p:cNvPr>
          <p:cNvSpPr txBox="1">
            <a:spLocks/>
          </p:cNvSpPr>
          <p:nvPr/>
        </p:nvSpPr>
        <p:spPr>
          <a:xfrm>
            <a:off x="650274" y="168731"/>
            <a:ext cx="10754953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rgbClr val="223D76"/>
                </a:solidFill>
                <a:latin typeface="Montserrat" pitchFamily="2" charset="77"/>
                <a:cs typeface="Calibri" panose="020F0502020204030204" pitchFamily="34" charset="0"/>
              </a:rPr>
              <a:t>One-of-a-Kind Care</a:t>
            </a:r>
            <a:endParaRPr lang="en" b="1">
              <a:solidFill>
                <a:srgbClr val="223D76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4E1741-A3D6-3540-80C0-E4DA640985D4}"/>
              </a:ext>
            </a:extLst>
          </p:cNvPr>
          <p:cNvSpPr/>
          <p:nvPr/>
        </p:nvSpPr>
        <p:spPr>
          <a:xfrm>
            <a:off x="660564" y="1017438"/>
            <a:ext cx="105100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>
                <a:solidFill>
                  <a:srgbClr val="94CCCB"/>
                </a:solidFill>
                <a:latin typeface="Montserrat" pitchFamily="2" charset="77"/>
                <a:cs typeface="Calibri" panose="020F0502020204030204" pitchFamily="34" charset="0"/>
              </a:rPr>
              <a:t>Oklahoma Children’s Hospital</a:t>
            </a:r>
            <a:endParaRPr lang="en-US" sz="3000" i="1">
              <a:solidFill>
                <a:srgbClr val="94CCCB"/>
              </a:solidFill>
              <a:latin typeface="Montserrat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12274A-7D41-D942-BFB4-6917101A8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5413" y="349511"/>
            <a:ext cx="0" cy="1335854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2">
            <a:extLst>
              <a:ext uri="{FF2B5EF4-FFF2-40B4-BE49-F238E27FC236}">
                <a16:creationId xmlns:a16="http://schemas.microsoft.com/office/drawing/2014/main" id="{01A0A982-87D9-7B48-8107-0CB55603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53548" y="0"/>
            <a:ext cx="6606103" cy="7419334"/>
          </a:xfrm>
          <a:prstGeom prst="rect">
            <a:avLst/>
          </a:prstGeom>
          <a:solidFill>
            <a:srgbClr val="223D76">
              <a:alpha val="86253"/>
            </a:srgbClr>
          </a:solidFill>
          <a:effectLst>
            <a:outerShdw blurRad="50800" dist="50800" dir="5400000" sx="164000" sy="164000" algn="ctr" rotWithShape="0">
              <a:srgbClr val="000000">
                <a:alpha val="0"/>
              </a:srgbClr>
            </a:outerShdw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D376F-A1E4-42EF-B163-D55A958A43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2456199"/>
            <a:ext cx="5486400" cy="762000"/>
          </a:xfrm>
        </p:spPr>
        <p:txBody>
          <a:bodyPr/>
          <a:lstStyle/>
          <a:p>
            <a:r>
              <a:rPr lang="en-US" dirty="0"/>
              <a:t>One-of-a-kind care</a:t>
            </a:r>
          </a:p>
        </p:txBody>
      </p:sp>
    </p:spTree>
    <p:extLst>
      <p:ext uri="{BB962C8B-B14F-4D97-AF65-F5344CB8AC3E}">
        <p14:creationId xmlns:p14="http://schemas.microsoft.com/office/powerpoint/2010/main" val="7189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56F82B72-4422-FC44-837F-AEC5B23EC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839230"/>
          </a:xfrm>
          <a:prstGeom prst="rect">
            <a:avLst/>
          </a:prstGeom>
          <a:solidFill>
            <a:srgbClr val="223D76"/>
          </a:solidFill>
        </p:spPr>
      </p:sp>
      <p:sp>
        <p:nvSpPr>
          <p:cNvPr id="6" name="TextBox 6"/>
          <p:cNvSpPr txBox="1"/>
          <p:nvPr/>
        </p:nvSpPr>
        <p:spPr>
          <a:xfrm>
            <a:off x="715862" y="2179194"/>
            <a:ext cx="8313837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348 total beds </a:t>
            </a:r>
          </a:p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96 NICU beds </a:t>
            </a:r>
          </a:p>
          <a:p>
            <a:pPr marL="800100" lvl="1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1,200 admits annually; 30% are transfers</a:t>
            </a:r>
          </a:p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59 PICU beds</a:t>
            </a:r>
          </a:p>
          <a:p>
            <a:pPr marL="800100" lvl="1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1,360 admits annually; state’s largest facility</a:t>
            </a:r>
          </a:p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60,000 Emergency Dept. visits </a:t>
            </a:r>
          </a:p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14,000 inpatient admits annually </a:t>
            </a:r>
          </a:p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9,000 pediatric surgeries </a:t>
            </a:r>
          </a:p>
          <a:p>
            <a:pPr marL="342900" indent="-342900" fontAlgn="base">
              <a:spcBef>
                <a:spcPts val="600"/>
              </a:spcBef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Montserrat" pitchFamily="2" charset="77"/>
              </a:rPr>
              <a:t>3,700 deliveries a year </a:t>
            </a:r>
          </a:p>
        </p:txBody>
      </p:sp>
      <p:sp>
        <p:nvSpPr>
          <p:cNvPr id="12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819772" y="333888"/>
            <a:ext cx="9963839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Children’s Hospital </a:t>
            </a:r>
          </a:p>
          <a:p>
            <a:pPr>
              <a:lnSpc>
                <a:spcPct val="100000"/>
              </a:lnSpc>
            </a:pPr>
            <a:r>
              <a:rPr lang="en-US" sz="3000" i="1">
                <a:solidFill>
                  <a:srgbClr val="94CCCB"/>
                </a:solidFill>
                <a:latin typeface="Montserrat" pitchFamily="2" charset="77"/>
                <a:cs typeface="Calibri" panose="020F0502020204030204" pitchFamily="34" charset="0"/>
              </a:rPr>
              <a:t>By the Numbers</a:t>
            </a:r>
            <a:endParaRPr lang="en" sz="3000" i="1">
              <a:solidFill>
                <a:srgbClr val="94CCCB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CA359F-DADC-0344-8191-10EED006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6637" y="420807"/>
            <a:ext cx="0" cy="1072881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klahoma Children's Hospital logo">
            <a:extLst>
              <a:ext uri="{FF2B5EF4-FFF2-40B4-BE49-F238E27FC236}">
                <a16:creationId xmlns:a16="http://schemas.microsoft.com/office/drawing/2014/main" id="{F2A7617E-D99A-A642-8753-C05097BDB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390" y="5633345"/>
            <a:ext cx="2539353" cy="968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E61EA6-98E8-4D4C-92FA-0280E2D18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9600" y="-1394334"/>
            <a:ext cx="3657600" cy="426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7B2AE1-EE64-4409-8768-B82B58EEF8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5291" y="-2476980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Children’s Hospital by the numbers</a:t>
            </a:r>
          </a:p>
        </p:txBody>
      </p:sp>
    </p:spTree>
    <p:extLst>
      <p:ext uri="{BB962C8B-B14F-4D97-AF65-F5344CB8AC3E}">
        <p14:creationId xmlns:p14="http://schemas.microsoft.com/office/powerpoint/2010/main" val="72826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extLst>
              <a:ext uri="{FF2B5EF4-FFF2-40B4-BE49-F238E27FC236}">
                <a16:creationId xmlns:a16="http://schemas.microsoft.com/office/drawing/2014/main" id="{78B9F225-A20D-104E-BE66-E30A9983D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839230"/>
          </a:xfrm>
          <a:prstGeom prst="rect">
            <a:avLst/>
          </a:prstGeom>
          <a:solidFill>
            <a:srgbClr val="223D76"/>
          </a:solidFill>
        </p:spPr>
      </p:sp>
      <p:pic>
        <p:nvPicPr>
          <p:cNvPr id="3" name="Picture 2" descr="Woman cryi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318" y="0"/>
            <a:ext cx="5429682" cy="68580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748008" y="2173118"/>
            <a:ext cx="5673574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Montserrat" pitchFamily="2" charset="77"/>
              </a:rPr>
              <a:t>At least 20% of children/adolescents need mental health care </a:t>
            </a:r>
          </a:p>
          <a:p>
            <a:pPr marL="800100" lvl="1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Montserrat" pitchFamily="2" charset="77"/>
              </a:rPr>
              <a:t>50-60% do not receive needed care</a:t>
            </a:r>
          </a:p>
          <a:p>
            <a:pPr lvl="1" fontAlgn="base">
              <a:buClr>
                <a:srgbClr val="931430"/>
              </a:buClr>
            </a:pPr>
            <a:endParaRPr lang="en-US" sz="2000">
              <a:latin typeface="Montserrat" pitchFamily="2" charset="77"/>
            </a:endParaRPr>
          </a:p>
          <a:p>
            <a:pPr marL="342900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Montserrat" pitchFamily="2" charset="77"/>
              </a:rPr>
              <a:t>Suicide is second leading cause of death for ages 10-19</a:t>
            </a:r>
          </a:p>
          <a:p>
            <a:pPr marL="800100" lvl="1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Montserrat" pitchFamily="2" charset="77"/>
              </a:rPr>
              <a:t>Oklahoma in Top 10 for youth suicide</a:t>
            </a:r>
          </a:p>
          <a:p>
            <a:pPr marL="800100" lvl="1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Montserrat" pitchFamily="2" charset="77"/>
              </a:rPr>
              <a:t>Suicidal teens are seen every shift </a:t>
            </a:r>
          </a:p>
          <a:p>
            <a:pPr fontAlgn="base">
              <a:buClr>
                <a:srgbClr val="931430"/>
              </a:buClr>
            </a:pPr>
            <a:endParaRPr lang="en-US" sz="2000">
              <a:latin typeface="Montserrat" pitchFamily="2" charset="77"/>
            </a:endParaRPr>
          </a:p>
          <a:p>
            <a:pPr marL="342900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Montserrat" pitchFamily="2" charset="77"/>
              </a:rPr>
              <a:t>Pandemic increased the need for behavioral health care dramatically </a:t>
            </a:r>
          </a:p>
          <a:p>
            <a:pPr marL="800100" lvl="1" indent="-342900" fontAlgn="base">
              <a:buClr>
                <a:srgbClr val="93143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Montserrat" pitchFamily="2" charset="77"/>
              </a:rPr>
              <a:t>Children’s saw 31% increase in cases by October 2020; doubled by May 2021</a:t>
            </a:r>
          </a:p>
        </p:txBody>
      </p:sp>
      <p:sp>
        <p:nvSpPr>
          <p:cNvPr id="8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660748" y="333888"/>
            <a:ext cx="7756664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Pediatric Mental</a:t>
            </a:r>
            <a:br>
              <a:rPr lang="en-US" b="1" dirty="0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Health Crisis</a:t>
            </a:r>
            <a:endParaRPr lang="en" b="1" dirty="0">
              <a:solidFill>
                <a:schemeClr val="bg1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CA359F-DADC-0344-8191-10EED006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0144" y="266447"/>
            <a:ext cx="0" cy="1227241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6A6D20-E417-4FB9-8869-85B9827516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144" y="-2643236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Pediatric</a:t>
            </a:r>
            <a:r>
              <a:rPr lang="en-US" baseline="0" dirty="0"/>
              <a:t> Mental Health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1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>
            <a:extLst>
              <a:ext uri="{FF2B5EF4-FFF2-40B4-BE49-F238E27FC236}">
                <a16:creationId xmlns:a16="http://schemas.microsoft.com/office/drawing/2014/main" id="{B9CD2382-3881-9843-B9B5-7C8278D57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2282195"/>
          </a:xfrm>
          <a:prstGeom prst="rect">
            <a:avLst/>
          </a:prstGeom>
          <a:solidFill>
            <a:srgbClr val="223D76"/>
          </a:solidFill>
        </p:spPr>
      </p:sp>
      <p:sp>
        <p:nvSpPr>
          <p:cNvPr id="16" name="TextBox 6"/>
          <p:cNvSpPr txBox="1"/>
          <p:nvPr/>
        </p:nvSpPr>
        <p:spPr>
          <a:xfrm>
            <a:off x="1893271" y="3531575"/>
            <a:ext cx="8632720" cy="53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080"/>
              </a:lnSpc>
            </a:pPr>
            <a:r>
              <a:rPr lang="en-US" sz="2000" spc="35">
                <a:solidFill>
                  <a:srgbClr val="191919"/>
                </a:solidFill>
                <a:latin typeface="Montserrat" pitchFamily="2" charset="77"/>
              </a:rPr>
              <a:t>Deliver state-of-the-art behavioral health care by leveraging research and educational opportunities</a:t>
            </a:r>
            <a:endParaRPr lang="en-US" sz="1733" spc="35">
              <a:solidFill>
                <a:srgbClr val="191919"/>
              </a:solidFill>
              <a:latin typeface="Montserrat" pitchFamily="2" charset="77"/>
            </a:endParaRPr>
          </a:p>
        </p:txBody>
      </p:sp>
      <p:sp>
        <p:nvSpPr>
          <p:cNvPr id="44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759065" y="185160"/>
            <a:ext cx="10850220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The Statewide Vision</a:t>
            </a:r>
            <a:endParaRPr lang="en" b="1">
              <a:solidFill>
                <a:schemeClr val="bg1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6CA359F-DADC-0344-8191-10EED006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6911" y="484676"/>
            <a:ext cx="0" cy="1476667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 descr="Red circle with white 1"/>
          <p:cNvGrpSpPr/>
          <p:nvPr/>
        </p:nvGrpSpPr>
        <p:grpSpPr>
          <a:xfrm>
            <a:off x="882926" y="2581865"/>
            <a:ext cx="578735" cy="547970"/>
            <a:chOff x="8067554" y="979354"/>
            <a:chExt cx="578735" cy="547970"/>
          </a:xfrm>
          <a:solidFill>
            <a:srgbClr val="931430"/>
          </a:solidFill>
        </p:grpSpPr>
        <p:sp>
          <p:nvSpPr>
            <p:cNvPr id="2" name="Oval 1"/>
            <p:cNvSpPr/>
            <p:nvPr/>
          </p:nvSpPr>
          <p:spPr>
            <a:xfrm>
              <a:off x="8067554" y="979354"/>
              <a:ext cx="578735" cy="547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18023" y="1021899"/>
              <a:ext cx="277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Montserrat" pitchFamily="2" charset="77"/>
                </a:rPr>
                <a:t>1</a:t>
              </a:r>
            </a:p>
          </p:txBody>
        </p:sp>
      </p:grpSp>
      <p:grpSp>
        <p:nvGrpSpPr>
          <p:cNvPr id="48" name="Group 47" descr="Red circle with white 2"/>
          <p:cNvGrpSpPr/>
          <p:nvPr/>
        </p:nvGrpSpPr>
        <p:grpSpPr>
          <a:xfrm>
            <a:off x="882925" y="3487557"/>
            <a:ext cx="578735" cy="547970"/>
            <a:chOff x="8067554" y="979354"/>
            <a:chExt cx="578735" cy="547970"/>
          </a:xfrm>
          <a:solidFill>
            <a:srgbClr val="931430"/>
          </a:solidFill>
        </p:grpSpPr>
        <p:sp>
          <p:nvSpPr>
            <p:cNvPr id="49" name="Oval 48"/>
            <p:cNvSpPr/>
            <p:nvPr/>
          </p:nvSpPr>
          <p:spPr>
            <a:xfrm>
              <a:off x="8067554" y="979354"/>
              <a:ext cx="578735" cy="547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83302" y="1018695"/>
              <a:ext cx="277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Montserrat" pitchFamily="2" charset="77"/>
                </a:rPr>
                <a:t>2</a:t>
              </a:r>
            </a:p>
          </p:txBody>
        </p:sp>
      </p:grpSp>
      <p:grpSp>
        <p:nvGrpSpPr>
          <p:cNvPr id="51" name="Group 50" descr="Red circle with white 3"/>
          <p:cNvGrpSpPr/>
          <p:nvPr/>
        </p:nvGrpSpPr>
        <p:grpSpPr>
          <a:xfrm>
            <a:off x="882926" y="4393248"/>
            <a:ext cx="578735" cy="547970"/>
            <a:chOff x="8067554" y="979354"/>
            <a:chExt cx="578735" cy="547970"/>
          </a:xfrm>
          <a:solidFill>
            <a:srgbClr val="931430"/>
          </a:solidFill>
        </p:grpSpPr>
        <p:sp>
          <p:nvSpPr>
            <p:cNvPr id="52" name="Oval 51"/>
            <p:cNvSpPr/>
            <p:nvPr/>
          </p:nvSpPr>
          <p:spPr>
            <a:xfrm>
              <a:off x="8067554" y="979354"/>
              <a:ext cx="578735" cy="547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83300" y="1041211"/>
              <a:ext cx="277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Montserrat" pitchFamily="2" charset="77"/>
                </a:rPr>
                <a:t>3</a:t>
              </a:r>
            </a:p>
          </p:txBody>
        </p:sp>
      </p:grpSp>
      <p:sp>
        <p:nvSpPr>
          <p:cNvPr id="57" name="TextBox 6"/>
          <p:cNvSpPr txBox="1"/>
          <p:nvPr/>
        </p:nvSpPr>
        <p:spPr>
          <a:xfrm>
            <a:off x="1893270" y="4471279"/>
            <a:ext cx="892366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080"/>
              </a:lnSpc>
            </a:pPr>
            <a:r>
              <a:rPr lang="en-US" sz="2000" spc="35">
                <a:solidFill>
                  <a:srgbClr val="191919"/>
                </a:solidFill>
                <a:latin typeface="Montserrat" pitchFamily="2" charset="77"/>
              </a:rPr>
              <a:t>Grow a team of caregivers who reduce stigma around mental health care</a:t>
            </a:r>
          </a:p>
        </p:txBody>
      </p:sp>
      <p:sp>
        <p:nvSpPr>
          <p:cNvPr id="58" name="TextBox 6"/>
          <p:cNvSpPr txBox="1"/>
          <p:nvPr/>
        </p:nvSpPr>
        <p:spPr>
          <a:xfrm>
            <a:off x="1893271" y="5342091"/>
            <a:ext cx="8632720" cy="1603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080"/>
              </a:lnSpc>
            </a:pPr>
            <a:r>
              <a:rPr lang="en-US" sz="2000" spc="35">
                <a:solidFill>
                  <a:srgbClr val="191919"/>
                </a:solidFill>
                <a:latin typeface="Montserrat" pitchFamily="2" charset="77"/>
              </a:rPr>
              <a:t>Increase capacity to treat patients from across the state through expanded facilities and use of technology</a:t>
            </a:r>
          </a:p>
          <a:p>
            <a:pPr defTabSz="609630">
              <a:lnSpc>
                <a:spcPts val="2080"/>
              </a:lnSpc>
            </a:pPr>
            <a:endParaRPr lang="en-US" sz="2000" spc="35">
              <a:solidFill>
                <a:srgbClr val="191919"/>
              </a:solidFill>
              <a:latin typeface="Montserrat" pitchFamily="2" charset="77"/>
            </a:endParaRPr>
          </a:p>
          <a:p>
            <a:pPr defTabSz="609630">
              <a:lnSpc>
                <a:spcPts val="2080"/>
              </a:lnSpc>
            </a:pPr>
            <a:r>
              <a:rPr lang="en-US" sz="2000">
                <a:latin typeface="Montserrat" pitchFamily="2" charset="77"/>
              </a:rPr>
              <a:t>Local communities through expanded workforce development and continuing medical education</a:t>
            </a:r>
            <a:endParaRPr lang="en-US" sz="2000" spc="35">
              <a:solidFill>
                <a:srgbClr val="191919"/>
              </a:solidFill>
              <a:latin typeface="Montserrat" pitchFamily="2" charset="77"/>
            </a:endParaRPr>
          </a:p>
          <a:p>
            <a:pPr defTabSz="609630">
              <a:lnSpc>
                <a:spcPts val="2080"/>
              </a:lnSpc>
            </a:pPr>
            <a:endParaRPr lang="en-US" sz="1733" spc="35">
              <a:solidFill>
                <a:srgbClr val="191919"/>
              </a:solidFill>
              <a:latin typeface="Montserrat" pitchFamily="2" charset="77"/>
            </a:endParaRPr>
          </a:p>
        </p:txBody>
      </p:sp>
      <p:pic>
        <p:nvPicPr>
          <p:cNvPr id="23" name="Picture 22" descr="Oklahoma Children's Hospital logo">
            <a:extLst>
              <a:ext uri="{FF2B5EF4-FFF2-40B4-BE49-F238E27FC236}">
                <a16:creationId xmlns:a16="http://schemas.microsoft.com/office/drawing/2014/main" id="{1D1A26C3-ECAD-FC46-86AF-ACF656C92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390" y="5633345"/>
            <a:ext cx="2539353" cy="9686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EA5180-F4A6-8244-B3E1-AF4F199EBF60}"/>
              </a:ext>
            </a:extLst>
          </p:cNvPr>
          <p:cNvSpPr/>
          <p:nvPr/>
        </p:nvSpPr>
        <p:spPr>
          <a:xfrm>
            <a:off x="761784" y="1043445"/>
            <a:ext cx="903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>
                <a:solidFill>
                  <a:srgbClr val="94CCCB"/>
                </a:solidFill>
                <a:latin typeface="Montserrat" pitchFamily="2" charset="77"/>
                <a:cs typeface="Calibri" panose="020F0502020204030204" pitchFamily="34" charset="0"/>
              </a:rPr>
              <a:t>Changing lives with a world class behavioral health program</a:t>
            </a:r>
            <a:endParaRPr lang="en-US" sz="3000" i="1">
              <a:solidFill>
                <a:srgbClr val="94CCCB"/>
              </a:solidFill>
              <a:latin typeface="Montserrat" pitchFamily="2" charset="77"/>
            </a:endParaRPr>
          </a:p>
        </p:txBody>
      </p:sp>
      <p:grpSp>
        <p:nvGrpSpPr>
          <p:cNvPr id="20" name="Group 19" descr="Red circle with white 4">
            <a:extLst>
              <a:ext uri="{FF2B5EF4-FFF2-40B4-BE49-F238E27FC236}">
                <a16:creationId xmlns:a16="http://schemas.microsoft.com/office/drawing/2014/main" id="{66E3CF9D-42CF-764B-A3A6-C701AF46F91D}"/>
              </a:ext>
            </a:extLst>
          </p:cNvPr>
          <p:cNvGrpSpPr/>
          <p:nvPr/>
        </p:nvGrpSpPr>
        <p:grpSpPr>
          <a:xfrm>
            <a:off x="882925" y="5298939"/>
            <a:ext cx="578735" cy="547970"/>
            <a:chOff x="8067554" y="979354"/>
            <a:chExt cx="578735" cy="547970"/>
          </a:xfrm>
          <a:solidFill>
            <a:srgbClr val="931430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49F711E-EA0B-E441-B46B-4BCDACD48755}"/>
                </a:ext>
              </a:extLst>
            </p:cNvPr>
            <p:cNvSpPr/>
            <p:nvPr/>
          </p:nvSpPr>
          <p:spPr>
            <a:xfrm>
              <a:off x="8067554" y="979354"/>
              <a:ext cx="578735" cy="547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ECB8C7-1006-C249-B416-9CC07E1EBC07}"/>
                </a:ext>
              </a:extLst>
            </p:cNvPr>
            <p:cNvSpPr txBox="1"/>
            <p:nvPr/>
          </p:nvSpPr>
          <p:spPr>
            <a:xfrm>
              <a:off x="8165577" y="1022506"/>
              <a:ext cx="277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Montserrat" pitchFamily="2" charset="77"/>
                </a:rPr>
                <a:t>4</a:t>
              </a:r>
            </a:p>
          </p:txBody>
        </p:sp>
      </p:grpSp>
      <p:sp>
        <p:nvSpPr>
          <p:cNvPr id="24" name="TextBox 6">
            <a:extLst>
              <a:ext uri="{FF2B5EF4-FFF2-40B4-BE49-F238E27FC236}">
                <a16:creationId xmlns:a16="http://schemas.microsoft.com/office/drawing/2014/main" id="{C0B5989A-E9E6-F448-AE26-FA4A45BF5394}"/>
              </a:ext>
            </a:extLst>
          </p:cNvPr>
          <p:cNvSpPr txBox="1"/>
          <p:nvPr/>
        </p:nvSpPr>
        <p:spPr>
          <a:xfrm>
            <a:off x="1893271" y="2592256"/>
            <a:ext cx="928611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080"/>
              </a:lnSpc>
            </a:pPr>
            <a:r>
              <a:rPr lang="en-US" sz="2000" spc="35">
                <a:solidFill>
                  <a:srgbClr val="191919"/>
                </a:solidFill>
                <a:latin typeface="Montserrat" pitchFamily="2" charset="77"/>
              </a:rPr>
              <a:t>Become state’s leading health care center addressing growing pediatric mental health care challenges across continuum of care</a:t>
            </a:r>
            <a:endParaRPr lang="en-US" sz="1733" spc="35">
              <a:solidFill>
                <a:srgbClr val="191919"/>
              </a:solidFill>
              <a:latin typeface="Montserrat" pitchFamily="2" charset="77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3F226E6-E09E-384C-B250-F4FC81B0E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870365">
            <a:off x="8911564" y="-1602967"/>
            <a:ext cx="3657600" cy="4267200"/>
          </a:xfrm>
          <a:prstGeom prst="rect">
            <a:avLst/>
          </a:prstGeom>
        </p:spPr>
      </p:pic>
      <p:grpSp>
        <p:nvGrpSpPr>
          <p:cNvPr id="25" name="Group 24" descr="Red circle with white 5">
            <a:extLst>
              <a:ext uri="{FF2B5EF4-FFF2-40B4-BE49-F238E27FC236}">
                <a16:creationId xmlns:a16="http://schemas.microsoft.com/office/drawing/2014/main" id="{62B35EC0-E4B8-4C4D-88CD-D64201770A74}"/>
              </a:ext>
            </a:extLst>
          </p:cNvPr>
          <p:cNvGrpSpPr/>
          <p:nvPr/>
        </p:nvGrpSpPr>
        <p:grpSpPr>
          <a:xfrm>
            <a:off x="882925" y="6117654"/>
            <a:ext cx="578735" cy="547970"/>
            <a:chOff x="8067554" y="979354"/>
            <a:chExt cx="578735" cy="547970"/>
          </a:xfrm>
          <a:solidFill>
            <a:srgbClr val="931430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FFCCBDC-1C41-8146-A1E1-581DAD5C9650}"/>
                </a:ext>
              </a:extLst>
            </p:cNvPr>
            <p:cNvSpPr/>
            <p:nvPr/>
          </p:nvSpPr>
          <p:spPr>
            <a:xfrm>
              <a:off x="8067554" y="979354"/>
              <a:ext cx="578735" cy="547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CA0FC8-B3C2-AB48-B692-5DB939B6061B}"/>
                </a:ext>
              </a:extLst>
            </p:cNvPr>
            <p:cNvSpPr txBox="1"/>
            <p:nvPr/>
          </p:nvSpPr>
          <p:spPr>
            <a:xfrm>
              <a:off x="8165577" y="1022506"/>
              <a:ext cx="277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Montserrat" pitchFamily="2" charset="77"/>
                </a:rPr>
                <a:t>5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0868E3E-4C68-418F-8203-34F738F0E0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2631573"/>
            <a:ext cx="5486400" cy="762000"/>
          </a:xfrm>
        </p:spPr>
        <p:txBody>
          <a:bodyPr/>
          <a:lstStyle/>
          <a:p>
            <a:r>
              <a:rPr lang="en-US" dirty="0"/>
              <a:t>Statewide</a:t>
            </a:r>
            <a:r>
              <a:rPr lang="en-US" baseline="0" dirty="0"/>
              <a:t>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3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895" y="0"/>
            <a:ext cx="6606103" cy="6858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6"/>
          <p:cNvSpPr txBox="1"/>
          <p:nvPr/>
        </p:nvSpPr>
        <p:spPr>
          <a:xfrm>
            <a:off x="6290337" y="507748"/>
            <a:ext cx="5256937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r>
              <a:rPr lang="en-US" sz="2000" b="1">
                <a:solidFill>
                  <a:srgbClr val="931430"/>
                </a:solidFill>
                <a:latin typeface="Montserrat" pitchFamily="2" charset="77"/>
              </a:rPr>
              <a:t>1. </a:t>
            </a:r>
            <a:r>
              <a:rPr lang="en-US" sz="2000">
                <a:latin typeface="Montserrat" pitchFamily="2" charset="77"/>
              </a:rPr>
              <a:t>Safe, specialized emergency care </a:t>
            </a:r>
          </a:p>
          <a:p>
            <a:pPr fontAlgn="base"/>
            <a:endParaRPr lang="en-US" sz="2000">
              <a:latin typeface="Montserrat" pitchFamily="2" charset="77"/>
            </a:endParaRPr>
          </a:p>
          <a:p>
            <a:pPr fontAlgn="base"/>
            <a:r>
              <a:rPr lang="en-US" sz="2000" b="1">
                <a:solidFill>
                  <a:srgbClr val="931430"/>
                </a:solidFill>
                <a:latin typeface="Montserrat" pitchFamily="2" charset="77"/>
              </a:rPr>
              <a:t>2. </a:t>
            </a:r>
            <a:r>
              <a:rPr lang="en-US" sz="2000">
                <a:latin typeface="Montserrat" pitchFamily="2" charset="77"/>
              </a:rPr>
              <a:t>Short-term stabilization </a:t>
            </a:r>
          </a:p>
          <a:p>
            <a:pPr fontAlgn="base"/>
            <a:endParaRPr lang="en-US" sz="2000">
              <a:solidFill>
                <a:srgbClr val="931430"/>
              </a:solidFill>
              <a:latin typeface="Montserrat" pitchFamily="2" charset="77"/>
            </a:endParaRPr>
          </a:p>
          <a:p>
            <a:pPr fontAlgn="base"/>
            <a:r>
              <a:rPr lang="en-US" sz="2000" b="1">
                <a:solidFill>
                  <a:srgbClr val="931430"/>
                </a:solidFill>
                <a:latin typeface="Montserrat" pitchFamily="2" charset="77"/>
              </a:rPr>
              <a:t>3. </a:t>
            </a:r>
            <a:r>
              <a:rPr lang="en-US" sz="2000">
                <a:latin typeface="Montserrat" pitchFamily="2" charset="77"/>
              </a:rPr>
              <a:t>Longer-term care </a:t>
            </a:r>
          </a:p>
          <a:p>
            <a:pPr fontAlgn="base"/>
            <a:endParaRPr lang="en-US" sz="2000">
              <a:latin typeface="Montserrat" pitchFamily="2" charset="77"/>
            </a:endParaRPr>
          </a:p>
          <a:p>
            <a:pPr fontAlgn="base"/>
            <a:r>
              <a:rPr lang="en-US" sz="2000" b="1">
                <a:solidFill>
                  <a:srgbClr val="931430"/>
                </a:solidFill>
                <a:latin typeface="Montserrat" pitchFamily="2" charset="77"/>
              </a:rPr>
              <a:t>4. </a:t>
            </a:r>
            <a:r>
              <a:rPr lang="en-US" sz="2000">
                <a:latin typeface="Montserrat" pitchFamily="2" charset="77"/>
              </a:rPr>
              <a:t>Intensive outpatient (IOP) and partial hospitalization program (PHP) </a:t>
            </a:r>
          </a:p>
          <a:p>
            <a:pPr fontAlgn="base"/>
            <a:endParaRPr lang="en-US" sz="2000" b="1">
              <a:latin typeface="Montserrat" pitchFamily="2" charset="77"/>
            </a:endParaRPr>
          </a:p>
          <a:p>
            <a:pPr fontAlgn="base"/>
            <a:r>
              <a:rPr lang="en-US" sz="2000" b="1">
                <a:solidFill>
                  <a:srgbClr val="931430"/>
                </a:solidFill>
                <a:latin typeface="Montserrat" pitchFamily="2" charset="77"/>
              </a:rPr>
              <a:t>5. </a:t>
            </a:r>
            <a:r>
              <a:rPr lang="en-US" sz="2000">
                <a:latin typeface="Montserrat" pitchFamily="2" charset="77"/>
              </a:rPr>
              <a:t>Collaboration with other providers via telehealth</a:t>
            </a:r>
          </a:p>
          <a:p>
            <a:pPr fontAlgn="base"/>
            <a:endParaRPr lang="en-US" sz="2000">
              <a:latin typeface="Montserrat" pitchFamily="2" charset="77"/>
            </a:endParaRPr>
          </a:p>
          <a:p>
            <a:pPr fontAlgn="base"/>
            <a:r>
              <a:rPr lang="en-US" sz="2000" b="1">
                <a:solidFill>
                  <a:srgbClr val="931430"/>
                </a:solidFill>
                <a:latin typeface="Montserrat" pitchFamily="2" charset="77"/>
              </a:rPr>
              <a:t>6. </a:t>
            </a:r>
            <a:r>
              <a:rPr lang="en-US" sz="2000">
                <a:latin typeface="Montserrat" pitchFamily="2" charset="77"/>
              </a:rPr>
              <a:t>Comprehensive, evidence-based therapy</a:t>
            </a:r>
          </a:p>
          <a:p>
            <a:pPr fontAlgn="base"/>
            <a:r>
              <a:rPr lang="en-US" sz="2000">
                <a:latin typeface="Montserrat" pitchFamily="2" charset="77"/>
              </a:rPr>
              <a:t> </a:t>
            </a:r>
          </a:p>
          <a:p>
            <a:pPr fontAlgn="base"/>
            <a:r>
              <a:rPr lang="en-US" sz="2000" b="1">
                <a:solidFill>
                  <a:srgbClr val="931430"/>
                </a:solidFill>
                <a:latin typeface="Montserrat" pitchFamily="2" charset="77"/>
              </a:rPr>
              <a:t>7. </a:t>
            </a:r>
            <a:r>
              <a:rPr lang="en-US" sz="2000">
                <a:latin typeface="Montserrat" pitchFamily="2" charset="77"/>
              </a:rPr>
              <a:t>Ongoing patient and family support </a:t>
            </a:r>
          </a:p>
        </p:txBody>
      </p:sp>
      <p:sp>
        <p:nvSpPr>
          <p:cNvPr id="15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628889" y="4327101"/>
            <a:ext cx="4957006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Seven</a:t>
            </a:r>
            <a:r>
              <a:rPr lang="en-US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Critical Areas</a:t>
            </a:r>
            <a:endParaRPr lang="en" b="1">
              <a:solidFill>
                <a:schemeClr val="bg1"/>
              </a:solidFill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CA359F-DADC-0344-8191-10EED006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7073" y="4283622"/>
            <a:ext cx="0" cy="1246757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klahoma Children's Hospital logo">
            <a:extLst>
              <a:ext uri="{FF2B5EF4-FFF2-40B4-BE49-F238E27FC236}">
                <a16:creationId xmlns:a16="http://schemas.microsoft.com/office/drawing/2014/main" id="{95A1EF52-B105-3F43-9BB6-F6F573609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534" y="5660777"/>
            <a:ext cx="2539353" cy="968619"/>
          </a:xfrm>
          <a:prstGeom prst="rect">
            <a:avLst/>
          </a:prstGeom>
        </p:spPr>
      </p:pic>
      <p:pic>
        <p:nvPicPr>
          <p:cNvPr id="10" name="Picture 9" descr="child cuddling with golden retriever do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5590245" cy="3729162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36331324-BDCB-EB43-BC2B-0F6101BE1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9616" y="4357652"/>
            <a:ext cx="3657600" cy="4267200"/>
          </a:xfrm>
          <a:prstGeom prst="rect">
            <a:avLst/>
          </a:prstGeom>
        </p:spPr>
      </p:pic>
      <p:sp>
        <p:nvSpPr>
          <p:cNvPr id="13" name="AutoShape 2">
            <a:extLst>
              <a:ext uri="{FF2B5EF4-FFF2-40B4-BE49-F238E27FC236}">
                <a16:creationId xmlns:a16="http://schemas.microsoft.com/office/drawing/2014/main" id="{FEFA0028-F38E-5348-B404-C1D89FDF4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5585895" cy="3729162"/>
          </a:xfrm>
          <a:prstGeom prst="rect">
            <a:avLst/>
          </a:prstGeom>
          <a:solidFill>
            <a:srgbClr val="223D76">
              <a:alpha val="86253"/>
            </a:srgbClr>
          </a:solidFill>
          <a:effectLst>
            <a:outerShdw blurRad="50800" dist="50800" dir="5400000" sx="164000" sy="164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2C7858-9BCF-41FD-B0BE-0E3643651E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4192" y="-2833152"/>
            <a:ext cx="5486400" cy="762000"/>
          </a:xfrm>
        </p:spPr>
        <p:txBody>
          <a:bodyPr/>
          <a:lstStyle/>
          <a:p>
            <a:r>
              <a:rPr lang="en-US" dirty="0"/>
              <a:t>Seven Critical</a:t>
            </a:r>
            <a:r>
              <a:rPr lang="en-US" baseline="0" dirty="0"/>
              <a:t>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5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4C9620F3-58D3-EB43-A645-70CF18376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41359"/>
            <a:ext cx="12192000" cy="2029648"/>
          </a:xfrm>
          <a:prstGeom prst="rect">
            <a:avLst/>
          </a:prstGeom>
          <a:solidFill>
            <a:srgbClr val="223D76"/>
          </a:solidFill>
        </p:spPr>
      </p:sp>
      <p:sp>
        <p:nvSpPr>
          <p:cNvPr id="8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4585062" y="407513"/>
            <a:ext cx="6979635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j-ea"/>
                <a:cs typeface="Calibri" panose="020F0502020204030204" pitchFamily="34" charset="0"/>
              </a:rPr>
              <a:t>Current Emergency Dept. Concerns</a:t>
            </a:r>
            <a:endParaRPr kumimoji="0" lang="en" sz="44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CA359F-DADC-0344-8191-10EED006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28887" y="311183"/>
            <a:ext cx="0" cy="1352460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klahoma Children's Hospital logo">
            <a:extLst>
              <a:ext uri="{FF2B5EF4-FFF2-40B4-BE49-F238E27FC236}">
                <a16:creationId xmlns:a16="http://schemas.microsoft.com/office/drawing/2014/main" id="{C87919D5-AE3C-E545-9426-ACF03D57B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389" y="5633344"/>
            <a:ext cx="2541044" cy="969264"/>
          </a:xfrm>
          <a:prstGeom prst="rect">
            <a:avLst/>
          </a:prstGeom>
        </p:spPr>
      </p:pic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05D6D536-7D8C-AA49-AA03-2B211974AB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41360"/>
            <a:ext cx="3957761" cy="6899359"/>
          </a:xfrm>
          <a:prstGeom prst="rect">
            <a:avLst/>
          </a:prstGeom>
        </p:spPr>
      </p:pic>
      <p:sp>
        <p:nvSpPr>
          <p:cNvPr id="7" name="TextBox 19"/>
          <p:cNvSpPr txBox="1"/>
          <p:nvPr/>
        </p:nvSpPr>
        <p:spPr>
          <a:xfrm>
            <a:off x="4330319" y="2231704"/>
            <a:ext cx="7623544" cy="4093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4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Current Emergency Dept. total volumes increased 10% over pre-pandemic numbers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430"/>
              </a:buClr>
              <a:buSzTx/>
              <a:tabLst/>
              <a:defRPr/>
            </a:pPr>
            <a:endParaRPr kumimoji="0" lang="en-US" sz="19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4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Typical Emergency Dept. room </a:t>
            </a:r>
            <a:r>
              <a:rPr lang="en-US" sz="1900">
                <a:solidFill>
                  <a:prstClr val="black"/>
                </a:solidFill>
                <a:latin typeface="Montserrat" pitchFamily="2" charset="77"/>
              </a:rPr>
              <a:t>has 30+ </a:t>
            </a:r>
            <a: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ligature points which pose suicide/harm risk for patients in mental health crisis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430"/>
              </a:buClr>
              <a:buSzTx/>
              <a:buFontTx/>
              <a:buNone/>
              <a:tabLst/>
              <a:defRPr/>
            </a:pPr>
            <a:endParaRPr kumimoji="0" lang="en-US" sz="19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4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Due to shortage of pediatric inpatient psychiatric beds, these patients often have 48+ hour length of stay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430"/>
              </a:buClr>
              <a:buSzTx/>
              <a:buFontTx/>
              <a:buNone/>
              <a:tabLst/>
              <a:defRPr/>
            </a:pPr>
            <a:endParaRPr kumimoji="0" lang="en-US" sz="19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4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Main Emergency Dept. is heavily utilized, </a:t>
            </a:r>
            <a:b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</a:br>
            <a: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creating a busy, noisy environment </a:t>
            </a:r>
            <a:b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</a:br>
            <a: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not conducive to mental health </a:t>
            </a:r>
            <a:b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</a:br>
            <a: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crisis stabilization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1F915841-6F3D-9540-8FA9-626A11BA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48344" y="-41361"/>
            <a:ext cx="6606103" cy="7056524"/>
          </a:xfrm>
          <a:prstGeom prst="rect">
            <a:avLst/>
          </a:prstGeom>
          <a:solidFill>
            <a:srgbClr val="223D76">
              <a:alpha val="86253"/>
            </a:srgbClr>
          </a:solidFill>
          <a:effectLst>
            <a:outerShdw blurRad="50800" dist="50800" dir="5400000" sx="164000" sy="164000" algn="ctr" rotWithShape="0">
              <a:srgbClr val="000000">
                <a:alpha val="0"/>
              </a:srgbClr>
            </a:outerShdw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70625-9881-4CA8-9D9C-DA6D682FC8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3141999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</a:t>
            </a:r>
            <a:r>
              <a:rPr lang="en-US" baseline="0" dirty="0"/>
              <a:t> Emergency Department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5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4">
            <a:extLst>
              <a:ext uri="{FF2B5EF4-FFF2-40B4-BE49-F238E27FC236}">
                <a16:creationId xmlns:a16="http://schemas.microsoft.com/office/drawing/2014/main" id="{D6267CC3-BF96-BC4E-B82E-A5E1BBBC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001290">
            <a:off x="7536074" y="1360414"/>
            <a:ext cx="720368" cy="1555863"/>
          </a:xfrm>
          <a:prstGeom prst="triangle">
            <a:avLst/>
          </a:prstGeom>
          <a:solidFill>
            <a:srgbClr val="94C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9577910-D63A-EA4C-9A8B-D036B9D31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923459"/>
          </a:xfrm>
          <a:prstGeom prst="rect">
            <a:avLst/>
          </a:prstGeom>
          <a:solidFill>
            <a:srgbClr val="223D76"/>
          </a:solidFill>
        </p:spPr>
      </p:sp>
      <p:sp>
        <p:nvSpPr>
          <p:cNvPr id="6" name="TextBox 6"/>
          <p:cNvSpPr txBox="1"/>
          <p:nvPr/>
        </p:nvSpPr>
        <p:spPr>
          <a:xfrm>
            <a:off x="617270" y="2178603"/>
            <a:ext cx="6687297" cy="4585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14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Adds ~6,400 square feet; 10 additional beds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14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Flex rooms to accommodate both medical/surgical and mental health emergencies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14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Allows more efficient use of space and frees up resources for medical/surgical patients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14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Sensory playroom equipped for neurobehavioral/autism patients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14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Enhanced technology to aid in patient stabilization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14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Shower space for patients with longer length of stay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14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Ample patient belonging storage space outside of patient rooms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14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Direct access to vehicle sally port to transport to/from new Behavioral Health Center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2" name="Shape 66">
            <a:extLst>
              <a:ext uri="{FF2B5EF4-FFF2-40B4-BE49-F238E27FC236}">
                <a16:creationId xmlns:a16="http://schemas.microsoft.com/office/drawing/2014/main" id="{B883C3E3-BFC6-294D-B7F3-E19640233AA8}"/>
              </a:ext>
            </a:extLst>
          </p:cNvPr>
          <p:cNvSpPr txBox="1">
            <a:spLocks/>
          </p:cNvSpPr>
          <p:nvPr/>
        </p:nvSpPr>
        <p:spPr>
          <a:xfrm>
            <a:off x="819772" y="333888"/>
            <a:ext cx="9963839" cy="1159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j-ea"/>
                <a:cs typeface="Calibri" panose="020F0502020204030204" pitchFamily="34" charset="0"/>
              </a:rPr>
              <a:t>Emergency Dept.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j-ea"/>
                <a:cs typeface="Calibri" panose="020F0502020204030204" pitchFamily="34" charset="0"/>
              </a:rPr>
              <a:t>Expansion </a:t>
            </a:r>
            <a:r>
              <a:rPr kumimoji="0" lang="en-US" sz="4400" u="none" strike="noStrike" kern="1200" cap="none" spc="0" normalizeH="0" baseline="0" noProof="0">
                <a:ln>
                  <a:noFill/>
                </a:ln>
                <a:solidFill>
                  <a:srgbClr val="223D76"/>
                </a:solidFill>
                <a:effectLst/>
                <a:uLnTx/>
                <a:uFillTx/>
                <a:latin typeface="Montserrat" pitchFamily="2" charset="77"/>
                <a:ea typeface="+mj-ea"/>
                <a:cs typeface="Calibri" panose="020F0502020204030204" pitchFamily="34" charset="0"/>
              </a:rPr>
              <a:t>Details</a:t>
            </a:r>
            <a:endParaRPr kumimoji="0" lang="en" sz="4400" u="none" strike="noStrike" kern="1200" cap="none" spc="0" normalizeH="0" baseline="0" noProof="0">
              <a:ln>
                <a:noFill/>
              </a:ln>
              <a:solidFill>
                <a:srgbClr val="223D76"/>
              </a:solidFill>
              <a:effectLst/>
              <a:uLnTx/>
              <a:uFillTx/>
              <a:latin typeface="Montserrat" pitchFamily="2" charset="77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CA359F-DADC-0344-8191-10EED006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7270" y="128588"/>
            <a:ext cx="17195" cy="1365100"/>
          </a:xfrm>
          <a:prstGeom prst="line">
            <a:avLst/>
          </a:prstGeom>
          <a:ln w="63500">
            <a:solidFill>
              <a:srgbClr val="931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klahoma Children's Hospital logo">
            <a:extLst>
              <a:ext uri="{FF2B5EF4-FFF2-40B4-BE49-F238E27FC236}">
                <a16:creationId xmlns:a16="http://schemas.microsoft.com/office/drawing/2014/main" id="{F2A7617E-D99A-A642-8753-C05097BDB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390" y="5633345"/>
            <a:ext cx="2539353" cy="968619"/>
          </a:xfrm>
          <a:prstGeom prst="rect">
            <a:avLst/>
          </a:prstGeom>
        </p:spPr>
      </p:pic>
      <p:pic>
        <p:nvPicPr>
          <p:cNvPr id="9" name="Picture 8" descr="Teenage boy sitting on hospital bed looking at aquarium with fish.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1773" y="3192340"/>
            <a:ext cx="4430998" cy="23032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316939-549A-F54B-837E-74EBBB679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61772" y="1099459"/>
            <a:ext cx="4430998" cy="2092881"/>
          </a:xfrm>
          <a:prstGeom prst="rect">
            <a:avLst/>
          </a:prstGeom>
          <a:solidFill>
            <a:srgbClr val="94C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94CCCB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0A4D8-857D-7A48-8CFE-247BD2AF7B44}"/>
              </a:ext>
            </a:extLst>
          </p:cNvPr>
          <p:cNvSpPr txBox="1"/>
          <p:nvPr/>
        </p:nvSpPr>
        <p:spPr>
          <a:xfrm>
            <a:off x="8030744" y="1240847"/>
            <a:ext cx="41360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>
                <a:solidFill>
                  <a:srgbClr val="223D76"/>
                </a:solidFill>
                <a:latin typeface="Montserrat" pitchFamily="2" charset="77"/>
              </a:rPr>
              <a:t>Each room will be anti-ligature: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1400">
                <a:solidFill>
                  <a:srgbClr val="223D76"/>
                </a:solidFill>
                <a:latin typeface="Montserrat" pitchFamily="2" charset="77"/>
              </a:rPr>
              <a:t>Coiling shutter door to conceal equipment and items of risk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1400">
                <a:solidFill>
                  <a:srgbClr val="223D76"/>
                </a:solidFill>
                <a:latin typeface="Montserrat" pitchFamily="2" charset="77"/>
              </a:rPr>
              <a:t>Hard deck ceiling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1400">
                <a:solidFill>
                  <a:srgbClr val="223D76"/>
                </a:solidFill>
                <a:latin typeface="Montserrat" pitchFamily="2" charset="77"/>
              </a:rPr>
              <a:t>Reinforced, mesh wall protection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1400">
                <a:solidFill>
                  <a:srgbClr val="223D76"/>
                </a:solidFill>
                <a:latin typeface="Montserrat" pitchFamily="2" charset="77"/>
              </a:rPr>
              <a:t>Ligature resistant fixtures (faucets, doors, furniture) 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1400">
                <a:solidFill>
                  <a:srgbClr val="223D76"/>
                </a:solidFill>
                <a:latin typeface="Montserrat" pitchFamily="2" charset="77"/>
              </a:rPr>
              <a:t>Tamper resistant outlets &amp; screws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F5CB7-F2B6-4143-89AE-82B275B8E7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5291" y="-2830271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Emergency Department expansion</a:t>
            </a:r>
          </a:p>
        </p:txBody>
      </p:sp>
    </p:spTree>
    <p:extLst>
      <p:ext uri="{BB962C8B-B14F-4D97-AF65-F5344CB8AC3E}">
        <p14:creationId xmlns:p14="http://schemas.microsoft.com/office/powerpoint/2010/main" val="24266822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1450</Words>
  <Application>Microsoft Office PowerPoint</Application>
  <PresentationFormat>Widescreen</PresentationFormat>
  <Paragraphs>284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Montserrat</vt:lpstr>
      <vt:lpstr>Wingdings</vt:lpstr>
      <vt:lpstr>1_Office Theme</vt:lpstr>
      <vt:lpstr>ARPA Funds Request</vt:lpstr>
      <vt:lpstr>Statutory Mission</vt:lpstr>
      <vt:lpstr>One-of-a-kind care</vt:lpstr>
      <vt:lpstr>Children’s Hospital by the numbers</vt:lpstr>
      <vt:lpstr>Pediatric Mental Health Crisis</vt:lpstr>
      <vt:lpstr>Statewide Vision</vt:lpstr>
      <vt:lpstr>Seven Critical Areas</vt:lpstr>
      <vt:lpstr>Current Emergency Department concerns</vt:lpstr>
      <vt:lpstr>Emergency Department expansion</vt:lpstr>
      <vt:lpstr>Emergency Dept. Floorplan</vt:lpstr>
      <vt:lpstr>Emergency Dept. project timeline</vt:lpstr>
      <vt:lpstr>Emergency Dept. workforce timeline</vt:lpstr>
      <vt:lpstr>The investment and the impact</vt:lpstr>
      <vt:lpstr>Behavioral health center details</vt:lpstr>
      <vt:lpstr>Behavioral health center rendering</vt:lpstr>
      <vt:lpstr>Partnerships</vt:lpstr>
      <vt:lpstr>BH investments and impact</vt:lpstr>
      <vt:lpstr>Educational and workforce impact</vt:lpstr>
      <vt:lpstr>Research impact</vt:lpstr>
      <vt:lpstr>Behavioral health center timeline</vt:lpstr>
      <vt:lpstr>Behavioral health center workforce timeline</vt:lpstr>
      <vt:lpstr>Funding share</vt:lpstr>
      <vt:lpstr>Behavioral health center/emergency dept funding</vt:lpstr>
      <vt:lpstr>Bottom 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Secondary Title</dc:title>
  <dc:creator>Woodard, Kim</dc:creator>
  <cp:lastModifiedBy>Kay Thompson</cp:lastModifiedBy>
  <cp:revision>7</cp:revision>
  <cp:lastPrinted>2021-12-02T22:31:20Z</cp:lastPrinted>
  <dcterms:created xsi:type="dcterms:W3CDTF">2020-09-22T20:02:50Z</dcterms:created>
  <dcterms:modified xsi:type="dcterms:W3CDTF">2021-12-07T15:34:43Z</dcterms:modified>
</cp:coreProperties>
</file>