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86395"/>
  </p:normalViewPr>
  <p:slideViewPr>
    <p:cSldViewPr snapToGrid="0">
      <p:cViewPr varScale="1">
        <p:scale>
          <a:sx n="80" d="100"/>
          <a:sy n="80" d="100"/>
        </p:scale>
        <p:origin x="224" y="8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14649-456D-E14E-A372-50A2FC552035}" type="datetimeFigureOut">
              <a:rPr lang="en-US" smtClean="0"/>
              <a:t>2/16/22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60B4D-076F-F044-972F-77FED6ABD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86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260B4D-076F-F044-972F-77FED6ABD6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3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A8A6D-ABB3-42AC-99D1-7045D41C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306AE-19FF-4B2A-8EC1-8A528119E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E7E45-3869-477D-B814-4FA329A78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988C8-CA8D-41FC-B468-3D3A6EEA2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962FA-7915-4650-887A-3F8BE974F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915126-9E21-45B5-BC05-4379C633D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485" y="230188"/>
            <a:ext cx="1357696" cy="124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29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DFB64-FEEF-4B62-98CF-13AA7CDEE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BA89D2-40AF-4BB8-A664-33FA2C3BC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4A096-968D-424D-8125-592F40CC1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D19E-381A-4F54-B8CA-24A19CA44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CACC7-6413-41EB-B73B-66A493DA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9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C0F4AC-5A87-4AB1-9CAC-7B3323AC7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3E1448-500A-431D-BB6F-DE87940B4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C60A8-481C-4C7D-8121-6CE26AC73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ADADE-0278-4F51-9B8A-769F1FD7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E56D0-9409-4DB1-8D07-2AFF9FF1A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48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21630-1BC6-468D-AD14-D1682026F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55ACB-F3F8-4646-8663-7A1EDC452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1BF32-D146-4D5D-A1B8-D7932CAF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189AA-7C7C-4C80-9D20-88CCD96B7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F5FFA-15F9-4E17-9619-4EE3A06A9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169B6F-14C8-4CAE-B57B-405BC41EB8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293" y="676405"/>
            <a:ext cx="1508507" cy="137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99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7A473-1B13-4FBD-8DC5-79BDB8C8C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4838F4-70E6-4EF8-9798-A87EABB6E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6A327-8C67-4F71-B200-2C1A4EBB6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EEE8D-16B2-40E3-B9B4-42C37E11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4914A-D0F9-4229-9F66-868484071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0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4A0E9-3F85-400C-A14C-14AC1DA2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B40A8-2C03-447F-AB3B-79D8252161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DC3B2-54DA-49B8-A0A4-9025FDBE6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B533F-4340-4951-9FDA-D417B465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273526-80C8-4861-A42A-B3D6C4BB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5A13E-61EB-4502-9641-C0D48F98A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6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BBCB1-6508-4282-B996-0835F13A3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D8B8FC-0AA1-48F9-9D1D-94C7DF1BE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9DD58B-7F1E-4AEE-81AD-0F186C2EF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F5FA4E-C8F8-4366-B965-1DFC5AD1E8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1B910D-5F1E-45CF-9717-48574E2E16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DA4A01-F9B4-422D-8D3F-79C1A63BE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535A31-6879-4506-9F65-E39CE8E8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3B8CB3-7E9F-49D3-ABA3-3F09A2AEB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2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5163C-2BD3-4BCE-A833-85392CD88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427C2-EA72-4EBC-81D9-0F192B6F6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B9FABC-5D42-4BB2-851C-27D0D4778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B8DB23-1C4E-4DBC-9654-2028B847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10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AAB9A9-00B6-4CCD-AAD1-8CF4AA131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29A31A-D238-4FE9-88AB-12AEC039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219A5-93BF-400F-AB3C-F2D06418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4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836F3-B4F5-46AC-B94C-16FDEDF8D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04140-5AFA-4FA6-B000-05D351DB0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683FD-3E82-4891-88E6-FD6192097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98D61-FCBB-4A5F-BA9D-0381BFF7F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BDA12-BACA-4109-8F22-D4115FEA8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9D7B7-D6FC-48E8-8CF8-5497CE128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2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94863-AF3B-43E1-AC7B-24B6FE0F4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CE519B-DAC7-44F0-A735-6965BAF1DD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6B918B-65DD-44FF-876F-4D871315D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47FA6-1795-4F05-A48E-C09748B08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4A61B-6ABD-460F-AE39-AB8C14861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E7DB8-4BEB-4935-BE32-B341417FA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7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5CBD2D-D5AC-44A0-8BB5-AA1711561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40317-BE75-4971-99A2-BBFCEEC43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D4642-1532-4832-920B-3ADF4F31D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AC75C-4716-4118-B138-110E005E0824}" type="datetimeFigureOut">
              <a:rPr lang="en-US" smtClean="0"/>
              <a:t>2/16/22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97DB1-C10C-466E-AAD0-96757AAB2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0C9CA-1EC2-45A1-8808-48841E8B0D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D3D14-F3E7-437C-BF15-55AB2B5731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04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A1DA55A-036F-481B-ABF7-AEFA56C8C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06546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 ARPA-YY000512 </a:t>
            </a:r>
          </a:p>
          <a:p>
            <a:endParaRPr lang="en-US" dirty="0"/>
          </a:p>
          <a:p>
            <a:r>
              <a:rPr lang="en-US" i="1" dirty="0"/>
              <a:t>February 10, 2022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98F15E-025F-42C4-B6D3-8B20539B0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79000" y="495300"/>
            <a:ext cx="1663700" cy="178276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Southeastern Oklahoma State University logo">
            <a:extLst>
              <a:ext uri="{FF2B5EF4-FFF2-40B4-BE49-F238E27FC236}">
                <a16:creationId xmlns:a16="http://schemas.microsoft.com/office/drawing/2014/main" id="{5438D117-9E59-4F26-8EF2-1BB05B787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048" y="1386681"/>
            <a:ext cx="6533904" cy="16223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C75EFC-4C5E-5F46-902C-1B801E07B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8238"/>
            <a:ext cx="9144000" cy="2387600"/>
          </a:xfrm>
        </p:spPr>
        <p:txBody>
          <a:bodyPr/>
          <a:lstStyle/>
          <a:p>
            <a:pPr rtl="0" eaLnBrk="1" latinLnBrk="0" hangingPunct="1"/>
            <a:r>
              <a:rPr lang="en-US" sz="40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American Rescue Plan Act Request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51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97AFB-C68D-454D-B7DE-95F5B7A75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711200"/>
            <a:ext cx="10096500" cy="744537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/>
              <a:t>The Need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92448-7E67-4154-B761-1239A5D32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" y="1358900"/>
            <a:ext cx="10795000" cy="54229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Oklahoma Ranks 46</a:t>
            </a:r>
            <a:r>
              <a:rPr lang="en-US" baseline="30000" dirty="0"/>
              <a:t>th</a:t>
            </a:r>
            <a:r>
              <a:rPr lang="en-US" dirty="0"/>
              <a:t> Nationally in Nurses Per Capita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Health Care Industry is the Largest Growing Market Sector in the US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Estimated 67,291 Open Health Care Jobs in Oklahoma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Full Scale Employment Demand, not just Clinical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Demand is Outpacing Supply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Demand will Increase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2/3 of Current Nurses has expressed that they are “Looking to Leave Profession”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15% of the Health Care Workforce Eligible for Retirement in the next 10 years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1 of every 4 current Nurses have less than 5 Years of experience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Demand will Increase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Oklahoma Higher Education is not Graduating enough Students to meet Demand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63FF37-9D9D-4BE2-93C1-0553AEFB7063}"/>
              </a:ext>
            </a:extLst>
          </p:cNvPr>
          <p:cNvSpPr txBox="1"/>
          <p:nvPr/>
        </p:nvSpPr>
        <p:spPr>
          <a:xfrm>
            <a:off x="746620" y="6211132"/>
            <a:ext cx="47291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 – OKC Chamber/Integris Health presentation at 1/28/22 RUSO Regents Meeting</a:t>
            </a:r>
          </a:p>
        </p:txBody>
      </p:sp>
    </p:spTree>
    <p:extLst>
      <p:ext uri="{BB962C8B-B14F-4D97-AF65-F5344CB8AC3E}">
        <p14:creationId xmlns:p14="http://schemas.microsoft.com/office/powerpoint/2010/main" val="2487921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97AFB-C68D-454D-B7DE-95F5B7A75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698500"/>
            <a:ext cx="10096500" cy="744537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/>
              <a:t>A Solution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92448-7E67-4154-B761-1239A5D32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" y="1443037"/>
            <a:ext cx="10795000" cy="532606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Increase number of Oklahoma College Graduates in Health Care Fields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66% of all Graduates from Oklahoma Universities stay in Oklahoma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61% of those work in the Greater Oklahoma City Region (Highest Demand)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Launch an Allied Health Program at Southeastern Oklahoma State University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Majority of students re-entering Oklahoma after university graduation come from Texas, Arkansas, Kansas, Missouri, and Colorado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dirty="0"/>
              <a:t>Southeastern’s proximity to Texas makes it a Front Door University for Oklahoma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While Southeastern does not currently have a specific Allied Health program, partnerships with Murray State College and Eastern Oklahoma State College provides for a foundation for program launch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There is potential support for the programs from current University partners that include: Alliance Health, Texoma Health Foundation, Bryan County Health Department, The Choctaw and Chickasaw Nations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05CCD4-99A4-47C0-B8A6-9A4A6F6E3284}"/>
              </a:ext>
            </a:extLst>
          </p:cNvPr>
          <p:cNvSpPr txBox="1"/>
          <p:nvPr/>
        </p:nvSpPr>
        <p:spPr>
          <a:xfrm>
            <a:off x="746620" y="6211132"/>
            <a:ext cx="47291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 – OKC Chamber/Integris Health presentation at 1/28/22 RUSO Regents Meeting</a:t>
            </a:r>
          </a:p>
        </p:txBody>
      </p:sp>
    </p:spTree>
    <p:extLst>
      <p:ext uri="{BB962C8B-B14F-4D97-AF65-F5344CB8AC3E}">
        <p14:creationId xmlns:p14="http://schemas.microsoft.com/office/powerpoint/2010/main" val="1613796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97AFB-C68D-454D-B7DE-95F5B7A75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596900"/>
            <a:ext cx="10096500" cy="744537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/>
              <a:t>The Ask - $10,000,000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92448-7E67-4154-B761-1239A5D32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" y="1341437"/>
            <a:ext cx="10795000" cy="5326063"/>
          </a:xfrm>
        </p:spPr>
        <p:txBody>
          <a:bodyPr>
            <a:no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Southeastern has already committed to Allied Health through the launch of a </a:t>
            </a:r>
          </a:p>
          <a:p>
            <a:pPr lvl="1" algn="l"/>
            <a:r>
              <a:rPr lang="en-US" dirty="0"/>
              <a:t>       new academic department and committed $1,700,000 to this initiative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The initial degree offering in Durant will be an Associates of Applied Science in </a:t>
            </a:r>
          </a:p>
          <a:p>
            <a:pPr lvl="1" algn="l"/>
            <a:r>
              <a:rPr lang="en-US" dirty="0"/>
              <a:t>       Nursing through the Murray at Southeastern Nursing Program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Anticipated future programs include; RN-BSN – Nursing, RN-BSN – Respiratory Therapy, MSN – Nursing Leadership, MSN – Nurse Educator, MS – Health Science, MS – Health Administration, and MS - Community Health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$10,000,000 – One Time Funding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Renovation of learning space to support all Allied Health Curriculum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Science Building $6-8M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Laboratory Renovations – last renovated in 1970’s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Renovation of Murray at Southeastern dedicated space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Safety and accessibility upgrades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Biological Sciences Building $2-4M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Laboratory Renovations 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Safety and accessibility upgrades</a:t>
            </a:r>
          </a:p>
        </p:txBody>
      </p:sp>
    </p:spTree>
    <p:extLst>
      <p:ext uri="{BB962C8B-B14F-4D97-AF65-F5344CB8AC3E}">
        <p14:creationId xmlns:p14="http://schemas.microsoft.com/office/powerpoint/2010/main" val="2479759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97AFB-C68D-454D-B7DE-95F5B7A75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723900"/>
            <a:ext cx="10096500" cy="744537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/>
              <a:t>The Results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D21D24-B23F-44BC-8F07-F53664D8867C}"/>
              </a:ext>
            </a:extLst>
          </p:cNvPr>
          <p:cNvSpPr/>
          <p:nvPr/>
        </p:nvSpPr>
        <p:spPr>
          <a:xfrm>
            <a:off x="571500" y="1468437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Over 1,000,000 Oklahomans Impacted through the life of the initiative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Initial forecast of 20+ new nurses in the work force each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Initial forecast of 80+ additional Health Care workers through other programs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Increased Collaboration between state four-year and two-year schools to create increased workforce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New University Allied Health/Nursing program in Southeastern Oklahoma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B5739A-2053-4C06-A984-83784CA95BA1}"/>
              </a:ext>
            </a:extLst>
          </p:cNvPr>
          <p:cNvSpPr txBox="1"/>
          <p:nvPr/>
        </p:nvSpPr>
        <p:spPr>
          <a:xfrm>
            <a:off x="746620" y="6211132"/>
            <a:ext cx="47291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 – OKC Chamber/Integris Health presentation at 1/28/22 RUSO Regents Meeting</a:t>
            </a:r>
          </a:p>
        </p:txBody>
      </p:sp>
    </p:spTree>
    <p:extLst>
      <p:ext uri="{BB962C8B-B14F-4D97-AF65-F5344CB8AC3E}">
        <p14:creationId xmlns:p14="http://schemas.microsoft.com/office/powerpoint/2010/main" val="685556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EA781682BE144CB194C8CDDC3FE398" ma:contentTypeVersion="10" ma:contentTypeDescription="Create a new document." ma:contentTypeScope="" ma:versionID="0b2871425b70b90b9f95249cbe5c1eca">
  <xsd:schema xmlns:xsd="http://www.w3.org/2001/XMLSchema" xmlns:xs="http://www.w3.org/2001/XMLSchema" xmlns:p="http://schemas.microsoft.com/office/2006/metadata/properties" xmlns:ns3="771cb036-63b0-415d-9f0a-d30aa396def1" targetNamespace="http://schemas.microsoft.com/office/2006/metadata/properties" ma:root="true" ma:fieldsID="8931fc98e1f4e82de83b774aad25f2d6" ns3:_="">
    <xsd:import namespace="771cb036-63b0-415d-9f0a-d30aa396de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1cb036-63b0-415d-9f0a-d30aa396de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49F952-C72D-47FE-AFE9-E41A82037F35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771cb036-63b0-415d-9f0a-d30aa396def1"/>
  </ds:schemaRefs>
</ds:datastoreItem>
</file>

<file path=customXml/itemProps2.xml><?xml version="1.0" encoding="utf-8"?>
<ds:datastoreItem xmlns:ds="http://schemas.openxmlformats.org/officeDocument/2006/customXml" ds:itemID="{1A87C3DC-EFF4-44D9-BC53-F00FCC64A3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C35CE1-A4D4-4B79-AAF2-2FEB6C7DB2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1cb036-63b0-415d-9f0a-d30aa396de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492</Words>
  <Application>Microsoft Macintosh PowerPoint</Application>
  <PresentationFormat>Widescreen</PresentationFormat>
  <Paragraphs>52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American Rescue Plan Act Request </vt:lpstr>
      <vt:lpstr>The Need</vt:lpstr>
      <vt:lpstr>A Solution</vt:lpstr>
      <vt:lpstr>The Ask - $10,000,000</vt:lpstr>
      <vt:lpstr>The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Newsom</dc:creator>
  <cp:lastModifiedBy>Kay Thompson</cp:lastModifiedBy>
  <cp:revision>13</cp:revision>
  <dcterms:created xsi:type="dcterms:W3CDTF">2022-02-09T15:30:23Z</dcterms:created>
  <dcterms:modified xsi:type="dcterms:W3CDTF">2022-02-16T14:20:20Z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0x0101006AEA781682BE144CB194C8CDDC3FE398</vt:lpwstr>
  </property>
</Properties>
</file>