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sldIdLst>
    <p:sldId id="1685" r:id="rId2"/>
    <p:sldId id="1686" r:id="rId3"/>
    <p:sldId id="1697" r:id="rId4"/>
    <p:sldId id="1687" r:id="rId5"/>
    <p:sldId id="1688" r:id="rId6"/>
    <p:sldId id="1684" r:id="rId7"/>
    <p:sldId id="1689" r:id="rId8"/>
    <p:sldId id="1691" r:id="rId9"/>
    <p:sldId id="1694" r:id="rId10"/>
    <p:sldId id="1696" r:id="rId11"/>
    <p:sldId id="1692" r:id="rId12"/>
    <p:sldId id="1695" r:id="rId13"/>
    <p:sldId id="169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lo Nash" initials="MN" lastIdx="4" clrIdx="0">
    <p:extLst>
      <p:ext uri="{19B8F6BF-5375-455C-9EA6-DF929625EA0E}">
        <p15:presenceInfo xmlns:p15="http://schemas.microsoft.com/office/powerpoint/2012/main" userId="d4324e313f2d613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862" autoAdjust="0"/>
    <p:restoredTop sz="86393" autoAdjust="0"/>
  </p:normalViewPr>
  <p:slideViewPr>
    <p:cSldViewPr snapToGrid="0">
      <p:cViewPr varScale="1">
        <p:scale>
          <a:sx n="114" d="100"/>
          <a:sy n="114" d="100"/>
        </p:scale>
        <p:origin x="200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61520-E0C9-437E-AA15-3A66AF8501BF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22017-47C4-40E5-B39A-3EE19CFD1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48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622017-47C4-40E5-B39A-3EE19CFD13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52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622017-47C4-40E5-B39A-3EE19CFD13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76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622017-47C4-40E5-B39A-3EE19CFD13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44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622017-47C4-40E5-B39A-3EE19CFD13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74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Statewide:</a:t>
            </a:r>
          </a:p>
          <a:p>
            <a:r>
              <a:rPr lang="en-US" dirty="0"/>
              <a:t>12 zip codes with 50% or more of families living below poverty</a:t>
            </a:r>
          </a:p>
          <a:p>
            <a:r>
              <a:rPr lang="en-US" dirty="0"/>
              <a:t>43 zip codes with 33% to 49% families living below poverty</a:t>
            </a:r>
          </a:p>
          <a:p>
            <a:r>
              <a:rPr lang="en-US" dirty="0"/>
              <a:t>65 zip codes with 15 to 32% families living below poverty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622017-47C4-40E5-B39A-3EE19CFD13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75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622017-47C4-40E5-B39A-3EE19CFD13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99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622017-47C4-40E5-B39A-3EE19CFD13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7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622017-47C4-40E5-B39A-3EE19CFD13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622017-47C4-40E5-B39A-3EE19CFD13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75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46AA-B47B-4D87-B91C-3B4C097DE688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5262-224C-48CE-B976-805610FF706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957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46AA-B47B-4D87-B91C-3B4C097DE688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5262-224C-48CE-B976-805610FF7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5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46AA-B47B-4D87-B91C-3B4C097DE688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5262-224C-48CE-B976-805610FF7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12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46AA-B47B-4D87-B91C-3B4C097DE688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5262-224C-48CE-B976-805610FF7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85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46AA-B47B-4D87-B91C-3B4C097DE688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5262-224C-48CE-B976-805610FF706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17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46AA-B47B-4D87-B91C-3B4C097DE688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5262-224C-48CE-B976-805610FF7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22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46AA-B47B-4D87-B91C-3B4C097DE688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5262-224C-48CE-B976-805610FF7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11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46AA-B47B-4D87-B91C-3B4C097DE688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5262-224C-48CE-B976-805610FF7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1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46AA-B47B-4D87-B91C-3B4C097DE688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5262-224C-48CE-B976-805610FF7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18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EA546AA-B47B-4D87-B91C-3B4C097DE688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AA5262-224C-48CE-B976-805610FF7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9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46AA-B47B-4D87-B91C-3B4C097DE688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A5262-224C-48CE-B976-805610FF7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6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EA546AA-B47B-4D87-B91C-3B4C097DE688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EAA5262-224C-48CE-B976-805610FF706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12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manaugh@pottsfamilyfoundation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A30DC-445A-489E-BC83-E7AB136E3F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Child and Family Well-Being in Pandemic: Outlook Worsens in Oklahoma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5A0A6C-F444-44D5-9911-CEE0199AA8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>
                <a:latin typeface="+mn-lt"/>
              </a:rPr>
              <a:t>September 8, 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>
                <a:latin typeface="+mn-lt"/>
              </a:rPr>
              <a:t>Joint Committee on Pandemic Relief Funding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>
                <a:latin typeface="+mn-lt"/>
              </a:rPr>
              <a:t>HHS Work Group Meeting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>
                <a:latin typeface="+mn-lt"/>
              </a:rPr>
              <a:t>Linda </a:t>
            </a:r>
            <a:r>
              <a:rPr lang="en-US" sz="1600" cap="none" dirty="0" err="1">
                <a:latin typeface="+mn-lt"/>
              </a:rPr>
              <a:t>Manaugh</a:t>
            </a:r>
            <a:r>
              <a:rPr lang="en-US" sz="1600" cap="none" dirty="0">
                <a:latin typeface="+mn-lt"/>
              </a:rPr>
              <a:t>, Director, Communications &amp; Program Support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>
                <a:latin typeface="+mn-lt"/>
              </a:rPr>
              <a:t>Potts Family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>
                <a:latin typeface="+mn-lt"/>
                <a:hlinkClick r:id="rId2"/>
              </a:rPr>
              <a:t>lmanaugh@pottsfamilyfoundation.org</a:t>
            </a:r>
            <a:endParaRPr lang="en-US" sz="1600" cap="none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8510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97BDA-E314-4F68-91FF-0636875CD3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96898" y="844318"/>
            <a:ext cx="10058400" cy="773112"/>
          </a:xfrm>
        </p:spPr>
        <p:txBody>
          <a:bodyPr>
            <a:normAutofit/>
          </a:bodyPr>
          <a:lstStyle/>
          <a:p>
            <a:r>
              <a:rPr lang="en-US" dirty="0"/>
              <a:t>Mental Health Issues and Substance Use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AFE5D19-FC92-4D79-AD0B-AF6D71BB054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73136192"/>
              </p:ext>
            </p:extLst>
          </p:nvPr>
        </p:nvGraphicFramePr>
        <p:xfrm>
          <a:off x="1341864" y="1913170"/>
          <a:ext cx="10058400" cy="41198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3174024113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792320645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52702494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556854841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Mental health issues and Substance Use Disorders are Adverse Childhood Experiences.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Mental health issues are the leading cause for work performance loss and absenteeism.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310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Mental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Oklahoma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 Period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130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Adults living in households with children who felt nervous, anxious or on edge for more than half of the days or nearly every day in Oklahoma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May 12 – June 7,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681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Adults living in households with children who felt down, depressed or hopeless for more than half of the days or nearly every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June 9 – July 5,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076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2589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97BDA-E314-4F68-91FF-0636875CD3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11445" y="968259"/>
            <a:ext cx="10058400" cy="773112"/>
          </a:xfrm>
        </p:spPr>
        <p:txBody>
          <a:bodyPr>
            <a:normAutofit/>
          </a:bodyPr>
          <a:lstStyle/>
          <a:p>
            <a:r>
              <a:rPr lang="en-US" dirty="0"/>
              <a:t>Mental Health Issues and Substance Use </a:t>
            </a:r>
          </a:p>
        </p:txBody>
      </p:sp>
      <p:pic>
        <p:nvPicPr>
          <p:cNvPr id="5" name="Picture 4" descr="Table">
            <a:extLst>
              <a:ext uri="{FF2B5EF4-FFF2-40B4-BE49-F238E27FC236}">
                <a16:creationId xmlns:a16="http://schemas.microsoft.com/office/drawing/2014/main" id="{45D8E259-C5BB-48CE-8148-7503DF0ECA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86" y="1785791"/>
            <a:ext cx="9525227" cy="32864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4AA2AA-196B-4F54-99FF-84B964201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33386" y="4159405"/>
            <a:ext cx="9525227" cy="957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26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A662B-BF9B-7D45-9187-72A7EC3703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-1746704"/>
            <a:ext cx="10058400" cy="1450757"/>
          </a:xfrm>
        </p:spPr>
        <p:txBody>
          <a:bodyPr/>
          <a:lstStyle/>
          <a:p>
            <a:r>
              <a:rPr lang="en-US" dirty="0"/>
              <a:t>Child</a:t>
            </a:r>
            <a:r>
              <a:rPr lang="en-US" baseline="0" dirty="0"/>
              <a:t> abuse and neglect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626D9D-ABFC-4531-A24C-C6F9249544D0}"/>
              </a:ext>
            </a:extLst>
          </p:cNvPr>
          <p:cNvSpPr txBox="1"/>
          <p:nvPr/>
        </p:nvSpPr>
        <p:spPr>
          <a:xfrm>
            <a:off x="1620121" y="267848"/>
            <a:ext cx="10026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Child abuse and neglect are Adverse Childhood Experiences. Child neglect is often conflated with poverty.</a:t>
            </a:r>
          </a:p>
          <a:p>
            <a:endParaRPr lang="en-US" dirty="0"/>
          </a:p>
        </p:txBody>
      </p:sp>
      <p:pic>
        <p:nvPicPr>
          <p:cNvPr id="5" name="Picture 4" descr="A picture containing chart">
            <a:extLst>
              <a:ext uri="{FF2B5EF4-FFF2-40B4-BE49-F238E27FC236}">
                <a16:creationId xmlns:a16="http://schemas.microsoft.com/office/drawing/2014/main" id="{E7206E43-DA6F-408B-BC7F-26E57691A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121" y="591014"/>
            <a:ext cx="8951758" cy="567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63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105A8-4F69-F941-88ED-FD89425C3B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10169" y="-1679357"/>
            <a:ext cx="10058400" cy="1450757"/>
          </a:xfrm>
        </p:spPr>
        <p:txBody>
          <a:bodyPr/>
          <a:lstStyle/>
          <a:p>
            <a:r>
              <a:rPr lang="en-US" dirty="0"/>
              <a:t>2012 kids count</a:t>
            </a:r>
            <a:r>
              <a:rPr lang="en-US" baseline="0" dirty="0"/>
              <a:t> data</a:t>
            </a:r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FF43A89-FF65-44A9-BE4C-DC7389FF9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CBC4341-33FB-4D46-A7B4-62039B616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9394C5B-B8DE-4221-8CA4-A30237DB3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2021 kids count data book&#10;Oklahoma ranks 42nd overall&#10;33 economic well-being&#10;45 education&#10;42 health&#10;41 family and community">
            <a:extLst>
              <a:ext uri="{FF2B5EF4-FFF2-40B4-BE49-F238E27FC236}">
                <a16:creationId xmlns:a16="http://schemas.microsoft.com/office/drawing/2014/main" id="{781E6E26-36A8-4DEE-971C-CED9A1C7F1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5722"/>
          <a:stretch/>
        </p:blipFill>
        <p:spPr bwMode="auto">
          <a:xfrm>
            <a:off x="842772" y="841248"/>
            <a:ext cx="10506456" cy="517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151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EEB89-9490-4DD4-A45A-2BCFBA02D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Adverse Childhood Experiences </a:t>
            </a:r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and</a:t>
            </a:r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Adverse Community Environments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Diagram">
            <a:extLst>
              <a:ext uri="{FF2B5EF4-FFF2-40B4-BE49-F238E27FC236}">
                <a16:creationId xmlns:a16="http://schemas.microsoft.com/office/drawing/2014/main" id="{46F937B7-AD33-4991-9193-9CE6DB87C1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645" y="1117392"/>
            <a:ext cx="8071669" cy="4310944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0157024-81E6-4726-9E24-CEE38C553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19932" y="3523785"/>
            <a:ext cx="37914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05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96726-189C-9C49-AF5E-1D545FFFFA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3330" y="-1686931"/>
            <a:ext cx="10058400" cy="1450757"/>
          </a:xfrm>
        </p:spPr>
        <p:txBody>
          <a:bodyPr/>
          <a:lstStyle/>
          <a:p>
            <a:r>
              <a:rPr lang="en-US" dirty="0"/>
              <a:t>Pair of ACES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, timeline">
            <a:extLst>
              <a:ext uri="{FF2B5EF4-FFF2-40B4-BE49-F238E27FC236}">
                <a16:creationId xmlns:a16="http://schemas.microsoft.com/office/drawing/2014/main" id="{446B5F8A-A6D9-4454-8DD4-1199C8FFE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74" y="905933"/>
            <a:ext cx="10079456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44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15D8C-5FC9-F84C-B25D-EFC9F28207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86971" y="-1731324"/>
            <a:ext cx="10058400" cy="1450757"/>
          </a:xfrm>
        </p:spPr>
        <p:txBody>
          <a:bodyPr/>
          <a:lstStyle/>
          <a:p>
            <a:r>
              <a:rPr lang="en-US" dirty="0"/>
              <a:t>Child development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3E14F6-CA1F-4469-8C6D-155C234D18DF}"/>
              </a:ext>
            </a:extLst>
          </p:cNvPr>
          <p:cNvSpPr txBox="1"/>
          <p:nvPr/>
        </p:nvSpPr>
        <p:spPr>
          <a:xfrm>
            <a:off x="1130093" y="1343025"/>
            <a:ext cx="5954130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Childhood is “one time” only. There are sensitive periods </a:t>
            </a:r>
          </a:p>
          <a:p>
            <a:r>
              <a:rPr lang="en-US" dirty="0"/>
              <a:t>of brain development that influence a lifetime of learning, </a:t>
            </a:r>
          </a:p>
          <a:p>
            <a:r>
              <a:rPr lang="en-US" dirty="0"/>
              <a:t>relationships, mental, physical and behavioral</a:t>
            </a:r>
          </a:p>
          <a:p>
            <a:r>
              <a:rPr lang="en-US" dirty="0"/>
              <a:t>health, and workforce productivity. </a:t>
            </a:r>
          </a:p>
          <a:p>
            <a:endParaRPr lang="en-US" dirty="0"/>
          </a:p>
          <a:p>
            <a:r>
              <a:rPr lang="en-US" dirty="0"/>
              <a:t>Without mitigation, the effects of overwhelming </a:t>
            </a:r>
          </a:p>
          <a:p>
            <a:r>
              <a:rPr lang="en-US" dirty="0"/>
              <a:t>stress caused by adversities, including natural disasters</a:t>
            </a:r>
          </a:p>
          <a:p>
            <a:r>
              <a:rPr lang="en-US" dirty="0"/>
              <a:t>and economic downturns, can last a lifetime. </a:t>
            </a:r>
          </a:p>
          <a:p>
            <a:endParaRPr lang="en-US" dirty="0"/>
          </a:p>
          <a:p>
            <a:r>
              <a:rPr lang="en-US" dirty="0"/>
              <a:t>For example, a child who lives in poverty for even one </a:t>
            </a:r>
          </a:p>
          <a:p>
            <a:r>
              <a:rPr lang="en-US" dirty="0"/>
              <a:t>year because a parent lost employment during the pandemic </a:t>
            </a:r>
          </a:p>
          <a:p>
            <a:r>
              <a:rPr lang="en-US" dirty="0"/>
              <a:t>is less likely to reach important adult milestones, like </a:t>
            </a:r>
          </a:p>
          <a:p>
            <a:r>
              <a:rPr lang="en-US" dirty="0"/>
              <a:t>high school graduation.</a:t>
            </a:r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photo of child head with colored shapes representing different areas of brain. ">
            <a:extLst>
              <a:ext uri="{FF2B5EF4-FFF2-40B4-BE49-F238E27FC236}">
                <a16:creationId xmlns:a16="http://schemas.microsoft.com/office/drawing/2014/main" id="{BD885BEF-8741-413E-8911-07C581BD8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212" y="781892"/>
            <a:ext cx="4460159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9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4184F-B667-C14D-92AE-92D3CF458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56" y="-1743238"/>
            <a:ext cx="10058400" cy="1450757"/>
          </a:xfrm>
        </p:spPr>
        <p:txBody>
          <a:bodyPr/>
          <a:lstStyle/>
          <a:p>
            <a:r>
              <a:rPr lang="en-US" dirty="0"/>
              <a:t>Child development</a:t>
            </a:r>
            <a:r>
              <a:rPr lang="en-US" baseline="0" dirty="0"/>
              <a:t> cont.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Content Placeholder 18" descr="Image with icons of family and children and a city outline">
            <a:extLst>
              <a:ext uri="{FF2B5EF4-FFF2-40B4-BE49-F238E27FC236}">
                <a16:creationId xmlns:a16="http://schemas.microsoft.com/office/drawing/2014/main" id="{A45BEADB-E14E-4882-9779-39928D52D6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047" y="2039016"/>
            <a:ext cx="9520380" cy="3986525"/>
          </a:xfr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8BF3CAD-91BA-44C6-8DBB-56EC73615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67660" y="1378813"/>
            <a:ext cx="519379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9E47AA-763D-451C-8E14-1316EC76FC86}"/>
              </a:ext>
            </a:extLst>
          </p:cNvPr>
          <p:cNvSpPr txBox="1"/>
          <p:nvPr/>
        </p:nvSpPr>
        <p:spPr>
          <a:xfrm>
            <a:off x="1642832" y="587285"/>
            <a:ext cx="92888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Because of the lifelong and costly impact of ACEs, we take a multi-generational view when analyzing issues and opportunities. We know that the well-being of parents, caregivers and children are inter-related. Safety, security, health, and well-being are developed through healthy adult-child interactions supported by vital communities and well-functioning systems, like health care, education, and the economy. </a:t>
            </a:r>
          </a:p>
        </p:txBody>
      </p:sp>
    </p:spTree>
    <p:extLst>
      <p:ext uri="{BB962C8B-B14F-4D97-AF65-F5344CB8AC3E}">
        <p14:creationId xmlns:p14="http://schemas.microsoft.com/office/powerpoint/2010/main" val="2127799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80DFF-873D-954B-A8FC-8D9FE68FD6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37411" y="-1713826"/>
            <a:ext cx="10058400" cy="1450757"/>
          </a:xfrm>
        </p:spPr>
        <p:txBody>
          <a:bodyPr/>
          <a:lstStyle/>
          <a:p>
            <a:r>
              <a:rPr lang="en-US" dirty="0"/>
              <a:t>Traumatic</a:t>
            </a:r>
            <a:r>
              <a:rPr lang="en-US" baseline="0" dirty="0"/>
              <a:t> effects of childhood</a:t>
            </a:r>
            <a:endParaRPr lang="en-US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B0EF5484-1F18-43F6-B596-CFD1939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93FA86-09BA-4AF2-A18B-B6926598FF6A}"/>
              </a:ext>
            </a:extLst>
          </p:cNvPr>
          <p:cNvSpPr txBox="1"/>
          <p:nvPr/>
        </p:nvSpPr>
        <p:spPr>
          <a:xfrm>
            <a:off x="440462" y="155462"/>
            <a:ext cx="11391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traumatic effects of childhood adversity occur early in life, but there is a legacy of impact through adulthood.  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10F3B4B1-0E5F-4E0B-ADF8-202569066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5327" cy="5897880"/>
          </a:xfrm>
          <a:prstGeom prst="rect">
            <a:avLst/>
          </a:prstGeom>
          <a:solidFill>
            <a:srgbClr val="FFFFFF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diagram">
            <a:extLst>
              <a:ext uri="{FF2B5EF4-FFF2-40B4-BE49-F238E27FC236}">
                <a16:creationId xmlns:a16="http://schemas.microsoft.com/office/drawing/2014/main" id="{19793F7F-E6BE-4333-BBB2-190299E3C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204" y="801793"/>
            <a:ext cx="3674532" cy="524933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03907F0-0940-4D45-AAD0-448D191C8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072" y="480060"/>
            <a:ext cx="5455327" cy="5897880"/>
          </a:xfrm>
          <a:prstGeom prst="rect">
            <a:avLst/>
          </a:prstGeom>
          <a:solidFill>
            <a:srgbClr val="FFFFFF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ext">
            <a:extLst>
              <a:ext uri="{FF2B5EF4-FFF2-40B4-BE49-F238E27FC236}">
                <a16:creationId xmlns:a16="http://schemas.microsoft.com/office/drawing/2014/main" id="{9092B073-274D-4CA1-B563-A4D0E8DA06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248" y="801793"/>
            <a:ext cx="4422563" cy="52493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D9D1D8E-8716-4616-AB71-B02FA8A5A8B4}"/>
              </a:ext>
            </a:extLst>
          </p:cNvPr>
          <p:cNvSpPr txBox="1"/>
          <p:nvPr/>
        </p:nvSpPr>
        <p:spPr>
          <a:xfrm>
            <a:off x="558135" y="6467410"/>
            <a:ext cx="11391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Pre-pandemic, Oklahoma ranked among the </a:t>
            </a:r>
            <a:r>
              <a:rPr lang="en-US" b="1" dirty="0">
                <a:solidFill>
                  <a:srgbClr val="FF0000"/>
                </a:solidFill>
              </a:rPr>
              <a:t>worst ten states </a:t>
            </a:r>
            <a:r>
              <a:rPr lang="en-US" dirty="0"/>
              <a:t>for the number of ACEs Oklahomans have experienced.</a:t>
            </a:r>
          </a:p>
        </p:txBody>
      </p:sp>
    </p:spTree>
    <p:extLst>
      <p:ext uri="{BB962C8B-B14F-4D97-AF65-F5344CB8AC3E}">
        <p14:creationId xmlns:p14="http://schemas.microsoft.com/office/powerpoint/2010/main" val="315688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97BDA-E314-4F68-91FF-0636875CD3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30352" y="577269"/>
            <a:ext cx="10058400" cy="773112"/>
          </a:xfrm>
        </p:spPr>
        <p:txBody>
          <a:bodyPr/>
          <a:lstStyle/>
          <a:p>
            <a:r>
              <a:rPr lang="en-US" dirty="0"/>
              <a:t>Housing Instability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AFE5D19-FC92-4D79-AD0B-AF6D71BB054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21292720"/>
              </p:ext>
            </p:extLst>
          </p:nvPr>
        </p:nvGraphicFramePr>
        <p:xfrm>
          <a:off x="1319561" y="1551940"/>
          <a:ext cx="10058400" cy="46075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3174024113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792320645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52702494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556854841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Poor Housing Quality and/or Affordability is an element of an Adverse Community Environment.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Housing instability causes family stress which makes it correlate highly with child maltreatment.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310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Housing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Oklahoma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 Period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130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Households with children that are not caught up on rent or mortgage and are </a:t>
                      </a:r>
                      <a:r>
                        <a:rPr lang="en-US" sz="16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 or extremely likely to have to leave this home due to eviction or foreclosure 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the next two months in Oklahoma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March 3 – March 29,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076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Children living in households with a high housing cost burden in Oklahoma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Pre-Pandemic: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417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2641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97BDA-E314-4F68-91FF-0636875CD3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52653" y="755689"/>
            <a:ext cx="10058400" cy="773112"/>
          </a:xfrm>
        </p:spPr>
        <p:txBody>
          <a:bodyPr/>
          <a:lstStyle/>
          <a:p>
            <a:r>
              <a:rPr lang="en-US" dirty="0"/>
              <a:t>Financial Instability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AFE5D19-FC92-4D79-AD0B-AF6D71BB054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41707088"/>
              </p:ext>
            </p:extLst>
          </p:nvPr>
        </p:nvGraphicFramePr>
        <p:xfrm>
          <a:off x="1341863" y="1846263"/>
          <a:ext cx="10058400" cy="26568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3174024113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792320645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52702494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556854841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Living in poverty is an element of an Adverse Community Environment.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Financial instability causes family stress which makes it correlate highly with child maltreatment.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310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Insufficient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Oklahoma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 Period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130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effectLst/>
                        </a:rPr>
                        <a:t>Households with children that had difficulty paying for usual household expenses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June 9 – July 5,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076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effectLst/>
                        </a:rPr>
                        <a:t>Adults reporting that households didn’t have enough to eat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June 9 – July 5,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678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914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7FE514-6D78-CC41-A299-972DDB69D3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42278" y="-1533127"/>
            <a:ext cx="10058400" cy="1450757"/>
          </a:xfrm>
        </p:spPr>
        <p:txBody>
          <a:bodyPr/>
          <a:lstStyle/>
          <a:p>
            <a:r>
              <a:rPr lang="en-US" dirty="0"/>
              <a:t>Generational</a:t>
            </a:r>
            <a:r>
              <a:rPr lang="en-US" baseline="0" dirty="0"/>
              <a:t> poverty</a:t>
            </a:r>
            <a:endParaRPr lang="en-US" dirty="0"/>
          </a:p>
        </p:txBody>
      </p:sp>
      <p:graphicFrame>
        <p:nvGraphicFramePr>
          <p:cNvPr id="2" name="Object 1" descr="map of oklahoma showing generational povery">
            <a:extLst>
              <a:ext uri="{FF2B5EF4-FFF2-40B4-BE49-F238E27FC236}">
                <a16:creationId xmlns:a16="http://schemas.microsoft.com/office/drawing/2014/main" id="{80CCFFD3-73CC-4DA6-AE06-CC06D2E32A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768137"/>
              </p:ext>
            </p:extLst>
          </p:nvPr>
        </p:nvGraphicFramePr>
        <p:xfrm>
          <a:off x="1986063" y="-82370"/>
          <a:ext cx="8219873" cy="6351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Acrobat Document" r:id="rId4" imgW="6034823" imgH="4663230" progId="AcroExch.Document.DC">
                  <p:embed/>
                </p:oleObj>
              </mc:Choice>
              <mc:Fallback>
                <p:oleObj name="Acrobat Document" r:id="rId4" imgW="6034823" imgH="4663230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80CCFFD3-73CC-4DA6-AE06-CC06D2E32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6063" y="-82370"/>
                        <a:ext cx="8219873" cy="63514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69496E0-BC72-4B0D-8DF7-DB724E7ED28F}"/>
              </a:ext>
            </a:extLst>
          </p:cNvPr>
          <p:cNvSpPr txBox="1"/>
          <p:nvPr/>
        </p:nvSpPr>
        <p:spPr>
          <a:xfrm>
            <a:off x="6423102" y="5229922"/>
            <a:ext cx="5107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&gt; 35% poverty in a community is a tipping point where taxes cannot keep up with the complex needs of the citizens.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722B9F-068D-43CF-9C74-2A45B5A77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74488" y="706969"/>
            <a:ext cx="759398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0433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722</TotalTime>
  <Words>662</Words>
  <Application>Microsoft Macintosh PowerPoint</Application>
  <PresentationFormat>Widescreen</PresentationFormat>
  <Paragraphs>94</Paragraphs>
  <Slides>13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Retrospect</vt:lpstr>
      <vt:lpstr>Acrobat Document</vt:lpstr>
      <vt:lpstr>Child and Family Well-Being in Pandemic: Outlook Worsens in Oklahoma</vt:lpstr>
      <vt:lpstr>Adverse Childhood Experiences   and  Adverse Community Environments</vt:lpstr>
      <vt:lpstr>Pair of ACES</vt:lpstr>
      <vt:lpstr>Child development</vt:lpstr>
      <vt:lpstr>Child development cont.</vt:lpstr>
      <vt:lpstr>Traumatic effects of childhood</vt:lpstr>
      <vt:lpstr>Housing Instability</vt:lpstr>
      <vt:lpstr>Financial Instability</vt:lpstr>
      <vt:lpstr>Generational poverty</vt:lpstr>
      <vt:lpstr>Mental Health Issues and Substance Use </vt:lpstr>
      <vt:lpstr>Mental Health Issues and Substance Use </vt:lpstr>
      <vt:lpstr>Child abuse and neglect</vt:lpstr>
      <vt:lpstr>2012 kids count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Marlo Nash</dc:creator>
  <cp:lastModifiedBy>Kay Thompson</cp:lastModifiedBy>
  <cp:revision>11</cp:revision>
  <dcterms:created xsi:type="dcterms:W3CDTF">2021-09-02T13:32:08Z</dcterms:created>
  <dcterms:modified xsi:type="dcterms:W3CDTF">2021-10-14T20:09:45Z</dcterms:modified>
</cp:coreProperties>
</file>