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7"/>
  </p:notesMasterIdLst>
  <p:sldIdLst>
    <p:sldId id="256" r:id="rId2"/>
    <p:sldId id="265" r:id="rId3"/>
    <p:sldId id="313" r:id="rId4"/>
    <p:sldId id="336" r:id="rId5"/>
    <p:sldId id="334" r:id="rId6"/>
    <p:sldId id="335" r:id="rId7"/>
    <p:sldId id="329" r:id="rId8"/>
    <p:sldId id="330" r:id="rId9"/>
    <p:sldId id="261" r:id="rId10"/>
    <p:sldId id="337" r:id="rId11"/>
    <p:sldId id="258" r:id="rId12"/>
    <p:sldId id="333" r:id="rId13"/>
    <p:sldId id="332" r:id="rId14"/>
    <p:sldId id="331" r:id="rId15"/>
    <p:sldId id="338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96A"/>
    <a:srgbClr val="B29C3F"/>
    <a:srgbClr val="B37D3D"/>
    <a:srgbClr val="B45D3A"/>
    <a:srgbClr val="BAC152"/>
    <a:srgbClr val="BDC46D"/>
    <a:srgbClr val="C38D4C"/>
    <a:srgbClr val="A9B142"/>
    <a:srgbClr val="C2AC4F"/>
    <a:srgbClr val="C5B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539" autoAdjust="0"/>
    <p:restoredTop sz="86395" autoAdjust="0"/>
  </p:normalViewPr>
  <p:slideViewPr>
    <p:cSldViewPr snapToGrid="0">
      <p:cViewPr varScale="1">
        <p:scale>
          <a:sx n="81" d="100"/>
          <a:sy n="81" d="100"/>
        </p:scale>
        <p:origin x="192" y="800"/>
      </p:cViewPr>
      <p:guideLst/>
    </p:cSldViewPr>
  </p:slideViewPr>
  <p:outlineViewPr>
    <p:cViewPr>
      <p:scale>
        <a:sx n="33" d="100"/>
        <a:sy n="33" d="100"/>
      </p:scale>
      <p:origin x="0" y="-10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B8240-41FF-49D3-80CD-65AFAD03FA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C891BB8-47A8-4621-A1CB-583D4C5FD675}">
      <dgm:prSet/>
      <dgm:spPr/>
      <dgm:t>
        <a:bodyPr/>
        <a:lstStyle/>
        <a:p>
          <a:r>
            <a:rPr lang="en-US"/>
            <a:t>Oklahoma will have an 11. 5% shortfall in LPN’s projected by 2030</a:t>
          </a:r>
        </a:p>
      </dgm:t>
    </dgm:pt>
    <dgm:pt modelId="{334D64CB-263E-4E81-A736-9C880A4902C1}" type="parTrans" cxnId="{D9002191-6835-428B-9465-4862405EB40A}">
      <dgm:prSet/>
      <dgm:spPr/>
      <dgm:t>
        <a:bodyPr/>
        <a:lstStyle/>
        <a:p>
          <a:endParaRPr lang="en-US"/>
        </a:p>
      </dgm:t>
    </dgm:pt>
    <dgm:pt modelId="{ABB1750A-34E7-498F-83D6-F7EEAB2ECFDE}" type="sibTrans" cxnId="{D9002191-6835-428B-9465-4862405EB40A}">
      <dgm:prSet/>
      <dgm:spPr/>
      <dgm:t>
        <a:bodyPr/>
        <a:lstStyle/>
        <a:p>
          <a:endParaRPr lang="en-US"/>
        </a:p>
      </dgm:t>
    </dgm:pt>
    <dgm:pt modelId="{703D4B47-4CA0-4B44-84C6-92B4DA2BFA37}">
      <dgm:prSet/>
      <dgm:spPr/>
      <dgm:t>
        <a:bodyPr/>
        <a:lstStyle/>
        <a:p>
          <a:r>
            <a:rPr lang="en-US"/>
            <a:t>Reference:  Health Resources and Services Administration (HRSA); Supply and Demand Projections of the Nursing Workforce 2014-2030  (printed 2017)</a:t>
          </a:r>
        </a:p>
      </dgm:t>
    </dgm:pt>
    <dgm:pt modelId="{307631F0-A99D-4F49-AD2F-27AC3EEEFAEF}" type="parTrans" cxnId="{806F7743-E7FD-4AD4-9DFF-1301D9289D98}">
      <dgm:prSet/>
      <dgm:spPr/>
      <dgm:t>
        <a:bodyPr/>
        <a:lstStyle/>
        <a:p>
          <a:endParaRPr lang="en-US"/>
        </a:p>
      </dgm:t>
    </dgm:pt>
    <dgm:pt modelId="{56E314A5-D89E-4643-975C-1DC5EAEC4585}" type="sibTrans" cxnId="{806F7743-E7FD-4AD4-9DFF-1301D9289D98}">
      <dgm:prSet/>
      <dgm:spPr/>
      <dgm:t>
        <a:bodyPr/>
        <a:lstStyle/>
        <a:p>
          <a:endParaRPr lang="en-US"/>
        </a:p>
      </dgm:t>
    </dgm:pt>
    <dgm:pt modelId="{5A299149-AFA3-4DD2-9486-D2F187CABCDB}" type="pres">
      <dgm:prSet presAssocID="{FD8B8240-41FF-49D3-80CD-65AFAD03FACA}" presName="root" presStyleCnt="0">
        <dgm:presLayoutVars>
          <dgm:dir/>
          <dgm:resizeHandles val="exact"/>
        </dgm:presLayoutVars>
      </dgm:prSet>
      <dgm:spPr/>
    </dgm:pt>
    <dgm:pt modelId="{D13CD793-CB31-48CC-86EC-A4ED0E224165}" type="pres">
      <dgm:prSet presAssocID="{FC891BB8-47A8-4621-A1CB-583D4C5FD675}" presName="compNode" presStyleCnt="0"/>
      <dgm:spPr/>
    </dgm:pt>
    <dgm:pt modelId="{035BAFCF-5AD5-4EB8-A9D4-E5576A5C067C}" type="pres">
      <dgm:prSet presAssocID="{FC891BB8-47A8-4621-A1CB-583D4C5FD675}" presName="bgRect" presStyleLbl="bgShp" presStyleIdx="0" presStyleCnt="2"/>
      <dgm:spPr/>
    </dgm:pt>
    <dgm:pt modelId="{163B028D-2E94-4DB3-A617-3A449295EE3E}" type="pres">
      <dgm:prSet presAssocID="{FC891BB8-47A8-4621-A1CB-583D4C5FD67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C19AAAF-1F75-48AA-BA8E-58D378ACBE68}" type="pres">
      <dgm:prSet presAssocID="{FC891BB8-47A8-4621-A1CB-583D4C5FD675}" presName="spaceRect" presStyleCnt="0"/>
      <dgm:spPr/>
    </dgm:pt>
    <dgm:pt modelId="{A79AE5E7-D239-4246-BB01-EE5EAEA5506A}" type="pres">
      <dgm:prSet presAssocID="{FC891BB8-47A8-4621-A1CB-583D4C5FD675}" presName="parTx" presStyleLbl="revTx" presStyleIdx="0" presStyleCnt="2">
        <dgm:presLayoutVars>
          <dgm:chMax val="0"/>
          <dgm:chPref val="0"/>
        </dgm:presLayoutVars>
      </dgm:prSet>
      <dgm:spPr/>
    </dgm:pt>
    <dgm:pt modelId="{FF3481A5-68A5-4606-9D94-10CDA2D71820}" type="pres">
      <dgm:prSet presAssocID="{ABB1750A-34E7-498F-83D6-F7EEAB2ECFDE}" presName="sibTrans" presStyleCnt="0"/>
      <dgm:spPr/>
    </dgm:pt>
    <dgm:pt modelId="{1D8F14BA-F063-4FDD-B0E4-2F30EA75D51B}" type="pres">
      <dgm:prSet presAssocID="{703D4B47-4CA0-4B44-84C6-92B4DA2BFA37}" presName="compNode" presStyleCnt="0"/>
      <dgm:spPr/>
    </dgm:pt>
    <dgm:pt modelId="{C1EF155B-284C-4307-AD39-75E4EAAEF061}" type="pres">
      <dgm:prSet presAssocID="{703D4B47-4CA0-4B44-84C6-92B4DA2BFA37}" presName="bgRect" presStyleLbl="bgShp" presStyleIdx="1" presStyleCnt="2"/>
      <dgm:spPr/>
    </dgm:pt>
    <dgm:pt modelId="{CA020EB9-519E-4FF6-8FE3-300403E815A2}" type="pres">
      <dgm:prSet presAssocID="{703D4B47-4CA0-4B44-84C6-92B4DA2BFA3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37191BF-90CD-453B-A135-0A9989A71BFD}" type="pres">
      <dgm:prSet presAssocID="{703D4B47-4CA0-4B44-84C6-92B4DA2BFA37}" presName="spaceRect" presStyleCnt="0"/>
      <dgm:spPr/>
    </dgm:pt>
    <dgm:pt modelId="{401D6DAF-4E7B-48E2-93E8-ECEAF5DC1B46}" type="pres">
      <dgm:prSet presAssocID="{703D4B47-4CA0-4B44-84C6-92B4DA2BFA3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1D1391E-461F-418D-B330-3C2D438317D4}" type="presOf" srcId="{703D4B47-4CA0-4B44-84C6-92B4DA2BFA37}" destId="{401D6DAF-4E7B-48E2-93E8-ECEAF5DC1B46}" srcOrd="0" destOrd="0" presId="urn:microsoft.com/office/officeart/2018/2/layout/IconVerticalSolidList"/>
    <dgm:cxn modelId="{806F7743-E7FD-4AD4-9DFF-1301D9289D98}" srcId="{FD8B8240-41FF-49D3-80CD-65AFAD03FACA}" destId="{703D4B47-4CA0-4B44-84C6-92B4DA2BFA37}" srcOrd="1" destOrd="0" parTransId="{307631F0-A99D-4F49-AD2F-27AC3EEEFAEF}" sibTransId="{56E314A5-D89E-4643-975C-1DC5EAEC4585}"/>
    <dgm:cxn modelId="{81584F7E-CDCA-4C76-A450-9C2408E12C0A}" type="presOf" srcId="{FD8B8240-41FF-49D3-80CD-65AFAD03FACA}" destId="{5A299149-AFA3-4DD2-9486-D2F187CABCDB}" srcOrd="0" destOrd="0" presId="urn:microsoft.com/office/officeart/2018/2/layout/IconVerticalSolidList"/>
    <dgm:cxn modelId="{0E9DC582-89CE-4ADA-A37B-900A7CD7D0BD}" type="presOf" srcId="{FC891BB8-47A8-4621-A1CB-583D4C5FD675}" destId="{A79AE5E7-D239-4246-BB01-EE5EAEA5506A}" srcOrd="0" destOrd="0" presId="urn:microsoft.com/office/officeart/2018/2/layout/IconVerticalSolidList"/>
    <dgm:cxn modelId="{D9002191-6835-428B-9465-4862405EB40A}" srcId="{FD8B8240-41FF-49D3-80CD-65AFAD03FACA}" destId="{FC891BB8-47A8-4621-A1CB-583D4C5FD675}" srcOrd="0" destOrd="0" parTransId="{334D64CB-263E-4E81-A736-9C880A4902C1}" sibTransId="{ABB1750A-34E7-498F-83D6-F7EEAB2ECFDE}"/>
    <dgm:cxn modelId="{522CAE69-06A6-4F23-A7D9-00FC1D291017}" type="presParOf" srcId="{5A299149-AFA3-4DD2-9486-D2F187CABCDB}" destId="{D13CD793-CB31-48CC-86EC-A4ED0E224165}" srcOrd="0" destOrd="0" presId="urn:microsoft.com/office/officeart/2018/2/layout/IconVerticalSolidList"/>
    <dgm:cxn modelId="{99629654-D8FB-4F0B-BE8C-442EE3C23657}" type="presParOf" srcId="{D13CD793-CB31-48CC-86EC-A4ED0E224165}" destId="{035BAFCF-5AD5-4EB8-A9D4-E5576A5C067C}" srcOrd="0" destOrd="0" presId="urn:microsoft.com/office/officeart/2018/2/layout/IconVerticalSolidList"/>
    <dgm:cxn modelId="{16C88851-D003-49C6-AE1E-59D0BDD96B71}" type="presParOf" srcId="{D13CD793-CB31-48CC-86EC-A4ED0E224165}" destId="{163B028D-2E94-4DB3-A617-3A449295EE3E}" srcOrd="1" destOrd="0" presId="urn:microsoft.com/office/officeart/2018/2/layout/IconVerticalSolidList"/>
    <dgm:cxn modelId="{C5199F24-19CC-425B-B11B-F95A08A253F0}" type="presParOf" srcId="{D13CD793-CB31-48CC-86EC-A4ED0E224165}" destId="{DC19AAAF-1F75-48AA-BA8E-58D378ACBE68}" srcOrd="2" destOrd="0" presId="urn:microsoft.com/office/officeart/2018/2/layout/IconVerticalSolidList"/>
    <dgm:cxn modelId="{30A014F2-22F1-401D-A8A4-4B21D060449C}" type="presParOf" srcId="{D13CD793-CB31-48CC-86EC-A4ED0E224165}" destId="{A79AE5E7-D239-4246-BB01-EE5EAEA5506A}" srcOrd="3" destOrd="0" presId="urn:microsoft.com/office/officeart/2018/2/layout/IconVerticalSolidList"/>
    <dgm:cxn modelId="{38010897-89CA-4068-9156-4511591C7017}" type="presParOf" srcId="{5A299149-AFA3-4DD2-9486-D2F187CABCDB}" destId="{FF3481A5-68A5-4606-9D94-10CDA2D71820}" srcOrd="1" destOrd="0" presId="urn:microsoft.com/office/officeart/2018/2/layout/IconVerticalSolidList"/>
    <dgm:cxn modelId="{9C08FC97-2622-4001-AA48-62EE9BAAAC60}" type="presParOf" srcId="{5A299149-AFA3-4DD2-9486-D2F187CABCDB}" destId="{1D8F14BA-F063-4FDD-B0E4-2F30EA75D51B}" srcOrd="2" destOrd="0" presId="urn:microsoft.com/office/officeart/2018/2/layout/IconVerticalSolidList"/>
    <dgm:cxn modelId="{FF375C34-F6F2-411D-BBB3-FC4BC1048421}" type="presParOf" srcId="{1D8F14BA-F063-4FDD-B0E4-2F30EA75D51B}" destId="{C1EF155B-284C-4307-AD39-75E4EAAEF061}" srcOrd="0" destOrd="0" presId="urn:microsoft.com/office/officeart/2018/2/layout/IconVerticalSolidList"/>
    <dgm:cxn modelId="{B3389501-1ADF-47BF-A6E9-6D1CE18A97BF}" type="presParOf" srcId="{1D8F14BA-F063-4FDD-B0E4-2F30EA75D51B}" destId="{CA020EB9-519E-4FF6-8FE3-300403E815A2}" srcOrd="1" destOrd="0" presId="urn:microsoft.com/office/officeart/2018/2/layout/IconVerticalSolidList"/>
    <dgm:cxn modelId="{D53D467D-4F34-49E1-B140-6269986AA598}" type="presParOf" srcId="{1D8F14BA-F063-4FDD-B0E4-2F30EA75D51B}" destId="{937191BF-90CD-453B-A135-0A9989A71BFD}" srcOrd="2" destOrd="0" presId="urn:microsoft.com/office/officeart/2018/2/layout/IconVerticalSolidList"/>
    <dgm:cxn modelId="{F9CC99CA-3DF4-47CE-B8A3-A251F42668AB}" type="presParOf" srcId="{1D8F14BA-F063-4FDD-B0E4-2F30EA75D51B}" destId="{401D6DAF-4E7B-48E2-93E8-ECEAF5DC1B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D79159-5CF9-489C-ABA3-76A557E8DEDF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C05246-14F9-48ED-B615-E80AD93CCB50}">
      <dgm:prSet/>
      <dgm:spPr/>
      <dgm:t>
        <a:bodyPr/>
        <a:lstStyle/>
        <a:p>
          <a:r>
            <a:rPr lang="en-US" dirty="0"/>
            <a:t>Connors State College Resource Library located in Adult Health Careers Campus in Muskogee</a:t>
          </a:r>
        </a:p>
      </dgm:t>
    </dgm:pt>
    <dgm:pt modelId="{18DD889E-954B-4795-A3E1-744AFC241685}" type="parTrans" cxnId="{997BD0D6-DEE2-49EB-AB2E-EB1FBC4BB256}">
      <dgm:prSet/>
      <dgm:spPr/>
      <dgm:t>
        <a:bodyPr/>
        <a:lstStyle/>
        <a:p>
          <a:endParaRPr lang="en-US"/>
        </a:p>
      </dgm:t>
    </dgm:pt>
    <dgm:pt modelId="{6DBC5571-0790-4A1B-8F6D-FCCDEDEC1FAB}" type="sibTrans" cxnId="{997BD0D6-DEE2-49EB-AB2E-EB1FBC4BB256}">
      <dgm:prSet/>
      <dgm:spPr/>
      <dgm:t>
        <a:bodyPr/>
        <a:lstStyle/>
        <a:p>
          <a:endParaRPr lang="en-US"/>
        </a:p>
      </dgm:t>
    </dgm:pt>
    <dgm:pt modelId="{AABB68B7-2363-4FBB-9E71-AB7DC12AC0A1}">
      <dgm:prSet/>
      <dgm:spPr/>
      <dgm:t>
        <a:bodyPr/>
        <a:lstStyle/>
        <a:p>
          <a:r>
            <a:rPr lang="en-US" b="1" dirty="0"/>
            <a:t>Letter of Support for the project:                     Cherokee Nation Health</a:t>
          </a:r>
        </a:p>
      </dgm:t>
    </dgm:pt>
    <dgm:pt modelId="{92417203-BB8A-4A20-83EC-2031EB97955A}" type="parTrans" cxnId="{4C07D494-71B3-42E8-92AA-B04B203C80A2}">
      <dgm:prSet/>
      <dgm:spPr/>
      <dgm:t>
        <a:bodyPr/>
        <a:lstStyle/>
        <a:p>
          <a:endParaRPr lang="en-US"/>
        </a:p>
      </dgm:t>
    </dgm:pt>
    <dgm:pt modelId="{91CB02FC-A80E-4B4A-ACF0-066C72C1CDD3}" type="sibTrans" cxnId="{4C07D494-71B3-42E8-92AA-B04B203C80A2}">
      <dgm:prSet/>
      <dgm:spPr/>
      <dgm:t>
        <a:bodyPr/>
        <a:lstStyle/>
        <a:p>
          <a:endParaRPr lang="en-US"/>
        </a:p>
      </dgm:t>
    </dgm:pt>
    <dgm:pt modelId="{4DE2EB78-34E9-485E-A46B-D21FC2C567A3}">
      <dgm:prSet/>
      <dgm:spPr/>
      <dgm:t>
        <a:bodyPr/>
        <a:lstStyle/>
        <a:p>
          <a:r>
            <a:rPr lang="en-US" dirty="0"/>
            <a:t>Letter of Support for the project: </a:t>
          </a:r>
        </a:p>
        <a:p>
          <a:r>
            <a:rPr lang="en-US" dirty="0"/>
            <a:t>Saint Francis Health Systems-Muskogee</a:t>
          </a:r>
        </a:p>
      </dgm:t>
    </dgm:pt>
    <dgm:pt modelId="{E5C79908-281C-4C96-BDB4-7B68A77ED180}" type="parTrans" cxnId="{3C447999-80AB-4198-97EB-3408A5DDFFAF}">
      <dgm:prSet/>
      <dgm:spPr/>
      <dgm:t>
        <a:bodyPr/>
        <a:lstStyle/>
        <a:p>
          <a:endParaRPr lang="en-US"/>
        </a:p>
      </dgm:t>
    </dgm:pt>
    <dgm:pt modelId="{FC5B3DB3-FCD6-4B38-8126-DB27E3C73BCF}" type="sibTrans" cxnId="{3C447999-80AB-4198-97EB-3408A5DDFFAF}">
      <dgm:prSet/>
      <dgm:spPr/>
      <dgm:t>
        <a:bodyPr/>
        <a:lstStyle/>
        <a:p>
          <a:endParaRPr lang="en-US"/>
        </a:p>
      </dgm:t>
    </dgm:pt>
    <dgm:pt modelId="{9362B8A5-E0A7-4CF5-9508-58273BD67692}">
      <dgm:prSet/>
      <dgm:spPr/>
      <dgm:t>
        <a:bodyPr/>
        <a:lstStyle/>
        <a:p>
          <a:r>
            <a:rPr lang="en-US" dirty="0"/>
            <a:t>ICTC &amp; Connors State College joint OTA and PTA programs developed and offered on the Adult Health Careers Campus located in Muskogee</a:t>
          </a:r>
        </a:p>
      </dgm:t>
    </dgm:pt>
    <dgm:pt modelId="{F48B318B-5E06-447F-846A-68369B6D5B71}" type="sibTrans" cxnId="{0B56D7DA-0C6D-4D5E-B713-545E975F8A2C}">
      <dgm:prSet/>
      <dgm:spPr/>
      <dgm:t>
        <a:bodyPr/>
        <a:lstStyle/>
        <a:p>
          <a:endParaRPr lang="en-US"/>
        </a:p>
      </dgm:t>
    </dgm:pt>
    <dgm:pt modelId="{CCBB047B-2B22-4C98-BA2A-D95CDB9B362A}" type="parTrans" cxnId="{0B56D7DA-0C6D-4D5E-B713-545E975F8A2C}">
      <dgm:prSet/>
      <dgm:spPr/>
      <dgm:t>
        <a:bodyPr/>
        <a:lstStyle/>
        <a:p>
          <a:endParaRPr lang="en-US"/>
        </a:p>
      </dgm:t>
    </dgm:pt>
    <dgm:pt modelId="{CE04A964-20AC-41F2-88AA-2BC8505E2316}">
      <dgm:prSet/>
      <dgm:spPr/>
      <dgm:t>
        <a:bodyPr/>
        <a:lstStyle/>
        <a:p>
          <a:r>
            <a:rPr lang="en-US" dirty="0"/>
            <a:t>Clinical site partnerships with a variety of hospitals, long term care facilities, and clinics in Northeast Oklahoma</a:t>
          </a:r>
        </a:p>
      </dgm:t>
    </dgm:pt>
    <dgm:pt modelId="{7F1A7C33-4852-4330-9440-B2A7EFE82A46}" type="sibTrans" cxnId="{E6ECE6EC-7188-40AB-91D2-B09BA296B885}">
      <dgm:prSet/>
      <dgm:spPr/>
      <dgm:t>
        <a:bodyPr/>
        <a:lstStyle/>
        <a:p>
          <a:endParaRPr lang="en-US"/>
        </a:p>
      </dgm:t>
    </dgm:pt>
    <dgm:pt modelId="{B901AD14-AACE-41B5-AF3C-E54A492E5ABF}" type="parTrans" cxnId="{E6ECE6EC-7188-40AB-91D2-B09BA296B885}">
      <dgm:prSet/>
      <dgm:spPr/>
      <dgm:t>
        <a:bodyPr/>
        <a:lstStyle/>
        <a:p>
          <a:endParaRPr lang="en-US"/>
        </a:p>
      </dgm:t>
    </dgm:pt>
    <dgm:pt modelId="{E9C54686-8431-45C3-97B2-8CE01CE7E827}" type="pres">
      <dgm:prSet presAssocID="{1BD79159-5CF9-489C-ABA3-76A557E8DEDF}" presName="diagram" presStyleCnt="0">
        <dgm:presLayoutVars>
          <dgm:dir/>
          <dgm:resizeHandles val="exact"/>
        </dgm:presLayoutVars>
      </dgm:prSet>
      <dgm:spPr/>
    </dgm:pt>
    <dgm:pt modelId="{B56FA471-25A1-484D-BB08-A7A90973EE47}" type="pres">
      <dgm:prSet presAssocID="{CE04A964-20AC-41F2-88AA-2BC8505E2316}" presName="node" presStyleLbl="node1" presStyleIdx="0" presStyleCnt="5">
        <dgm:presLayoutVars>
          <dgm:bulletEnabled val="1"/>
        </dgm:presLayoutVars>
      </dgm:prSet>
      <dgm:spPr/>
    </dgm:pt>
    <dgm:pt modelId="{486C6C4E-70B4-4384-A00E-138057D0E75B}" type="pres">
      <dgm:prSet presAssocID="{7F1A7C33-4852-4330-9440-B2A7EFE82A46}" presName="sibTrans" presStyleCnt="0"/>
      <dgm:spPr/>
    </dgm:pt>
    <dgm:pt modelId="{DC0F4E5E-9A64-42A8-B400-8A62A38D7305}" type="pres">
      <dgm:prSet presAssocID="{9362B8A5-E0A7-4CF5-9508-58273BD67692}" presName="node" presStyleLbl="node1" presStyleIdx="1" presStyleCnt="5">
        <dgm:presLayoutVars>
          <dgm:bulletEnabled val="1"/>
        </dgm:presLayoutVars>
      </dgm:prSet>
      <dgm:spPr/>
    </dgm:pt>
    <dgm:pt modelId="{F6CCB36D-08BE-468B-A737-AB7288EA8C7A}" type="pres">
      <dgm:prSet presAssocID="{F48B318B-5E06-447F-846A-68369B6D5B71}" presName="sibTrans" presStyleCnt="0"/>
      <dgm:spPr/>
    </dgm:pt>
    <dgm:pt modelId="{4E17BD30-5224-4514-BE30-20FBC3C0DA03}" type="pres">
      <dgm:prSet presAssocID="{37C05246-14F9-48ED-B615-E80AD93CCB50}" presName="node" presStyleLbl="node1" presStyleIdx="2" presStyleCnt="5">
        <dgm:presLayoutVars>
          <dgm:bulletEnabled val="1"/>
        </dgm:presLayoutVars>
      </dgm:prSet>
      <dgm:spPr/>
    </dgm:pt>
    <dgm:pt modelId="{BFC739D3-26CC-4F5C-801C-214F2EC2190A}" type="pres">
      <dgm:prSet presAssocID="{6DBC5571-0790-4A1B-8F6D-FCCDEDEC1FAB}" presName="sibTrans" presStyleCnt="0"/>
      <dgm:spPr/>
    </dgm:pt>
    <dgm:pt modelId="{DEDB2308-AA4B-440F-8316-E04044520AAB}" type="pres">
      <dgm:prSet presAssocID="{AABB68B7-2363-4FBB-9E71-AB7DC12AC0A1}" presName="node" presStyleLbl="node1" presStyleIdx="3" presStyleCnt="5" custLinFactX="9918" custLinFactNeighborX="100000" custLinFactNeighborY="437">
        <dgm:presLayoutVars>
          <dgm:bulletEnabled val="1"/>
        </dgm:presLayoutVars>
      </dgm:prSet>
      <dgm:spPr/>
    </dgm:pt>
    <dgm:pt modelId="{967E7BF7-BFF6-4CD4-84E0-E6437BA3EACF}" type="pres">
      <dgm:prSet presAssocID="{91CB02FC-A80E-4B4A-ACF0-066C72C1CDD3}" presName="sibTrans" presStyleCnt="0"/>
      <dgm:spPr/>
    </dgm:pt>
    <dgm:pt modelId="{A7B06019-99D4-4B67-A6B1-4E41F43143DD}" type="pres">
      <dgm:prSet presAssocID="{4DE2EB78-34E9-485E-A46B-D21FC2C567A3}" presName="node" presStyleLbl="node1" presStyleIdx="4" presStyleCnt="5" custLinFactX="-10000" custLinFactNeighborX="-100000" custLinFactNeighborY="251">
        <dgm:presLayoutVars>
          <dgm:bulletEnabled val="1"/>
        </dgm:presLayoutVars>
      </dgm:prSet>
      <dgm:spPr/>
    </dgm:pt>
  </dgm:ptLst>
  <dgm:cxnLst>
    <dgm:cxn modelId="{A6FD4E0A-D266-46A7-999B-52DD84383CF3}" type="presOf" srcId="{AABB68B7-2363-4FBB-9E71-AB7DC12AC0A1}" destId="{DEDB2308-AA4B-440F-8316-E04044520AAB}" srcOrd="0" destOrd="0" presId="urn:microsoft.com/office/officeart/2005/8/layout/default"/>
    <dgm:cxn modelId="{141C722F-BC9F-48A9-893B-3D927A42656A}" type="presOf" srcId="{4DE2EB78-34E9-485E-A46B-D21FC2C567A3}" destId="{A7B06019-99D4-4B67-A6B1-4E41F43143DD}" srcOrd="0" destOrd="0" presId="urn:microsoft.com/office/officeart/2005/8/layout/default"/>
    <dgm:cxn modelId="{FC2FF83D-8E98-4A42-870B-A99507E0609C}" type="presOf" srcId="{CE04A964-20AC-41F2-88AA-2BC8505E2316}" destId="{B56FA471-25A1-484D-BB08-A7A90973EE47}" srcOrd="0" destOrd="0" presId="urn:microsoft.com/office/officeart/2005/8/layout/default"/>
    <dgm:cxn modelId="{67CA5D41-DD0F-4C0B-8660-D89951A162E8}" type="presOf" srcId="{37C05246-14F9-48ED-B615-E80AD93CCB50}" destId="{4E17BD30-5224-4514-BE30-20FBC3C0DA03}" srcOrd="0" destOrd="0" presId="urn:microsoft.com/office/officeart/2005/8/layout/default"/>
    <dgm:cxn modelId="{6D53DD54-DE4D-4F56-B269-7110BC3C9435}" type="presOf" srcId="{9362B8A5-E0A7-4CF5-9508-58273BD67692}" destId="{DC0F4E5E-9A64-42A8-B400-8A62A38D7305}" srcOrd="0" destOrd="0" presId="urn:microsoft.com/office/officeart/2005/8/layout/default"/>
    <dgm:cxn modelId="{3E8FA678-73C1-4B26-B7D1-AE93B3F389EF}" type="presOf" srcId="{1BD79159-5CF9-489C-ABA3-76A557E8DEDF}" destId="{E9C54686-8431-45C3-97B2-8CE01CE7E827}" srcOrd="0" destOrd="0" presId="urn:microsoft.com/office/officeart/2005/8/layout/default"/>
    <dgm:cxn modelId="{4C07D494-71B3-42E8-92AA-B04B203C80A2}" srcId="{1BD79159-5CF9-489C-ABA3-76A557E8DEDF}" destId="{AABB68B7-2363-4FBB-9E71-AB7DC12AC0A1}" srcOrd="3" destOrd="0" parTransId="{92417203-BB8A-4A20-83EC-2031EB97955A}" sibTransId="{91CB02FC-A80E-4B4A-ACF0-066C72C1CDD3}"/>
    <dgm:cxn modelId="{3C447999-80AB-4198-97EB-3408A5DDFFAF}" srcId="{1BD79159-5CF9-489C-ABA3-76A557E8DEDF}" destId="{4DE2EB78-34E9-485E-A46B-D21FC2C567A3}" srcOrd="4" destOrd="0" parTransId="{E5C79908-281C-4C96-BDB4-7B68A77ED180}" sibTransId="{FC5B3DB3-FCD6-4B38-8126-DB27E3C73BCF}"/>
    <dgm:cxn modelId="{997BD0D6-DEE2-49EB-AB2E-EB1FBC4BB256}" srcId="{1BD79159-5CF9-489C-ABA3-76A557E8DEDF}" destId="{37C05246-14F9-48ED-B615-E80AD93CCB50}" srcOrd="2" destOrd="0" parTransId="{18DD889E-954B-4795-A3E1-744AFC241685}" sibTransId="{6DBC5571-0790-4A1B-8F6D-FCCDEDEC1FAB}"/>
    <dgm:cxn modelId="{0B56D7DA-0C6D-4D5E-B713-545E975F8A2C}" srcId="{1BD79159-5CF9-489C-ABA3-76A557E8DEDF}" destId="{9362B8A5-E0A7-4CF5-9508-58273BD67692}" srcOrd="1" destOrd="0" parTransId="{CCBB047B-2B22-4C98-BA2A-D95CDB9B362A}" sibTransId="{F48B318B-5E06-447F-846A-68369B6D5B71}"/>
    <dgm:cxn modelId="{E6ECE6EC-7188-40AB-91D2-B09BA296B885}" srcId="{1BD79159-5CF9-489C-ABA3-76A557E8DEDF}" destId="{CE04A964-20AC-41F2-88AA-2BC8505E2316}" srcOrd="0" destOrd="0" parTransId="{B901AD14-AACE-41B5-AF3C-E54A492E5ABF}" sibTransId="{7F1A7C33-4852-4330-9440-B2A7EFE82A46}"/>
    <dgm:cxn modelId="{53DD34A3-F68E-47B4-9CD5-82AF3EE7DB52}" type="presParOf" srcId="{E9C54686-8431-45C3-97B2-8CE01CE7E827}" destId="{B56FA471-25A1-484D-BB08-A7A90973EE47}" srcOrd="0" destOrd="0" presId="urn:microsoft.com/office/officeart/2005/8/layout/default"/>
    <dgm:cxn modelId="{B0E30561-2B5D-4680-8ADA-AD0B75A4DA07}" type="presParOf" srcId="{E9C54686-8431-45C3-97B2-8CE01CE7E827}" destId="{486C6C4E-70B4-4384-A00E-138057D0E75B}" srcOrd="1" destOrd="0" presId="urn:microsoft.com/office/officeart/2005/8/layout/default"/>
    <dgm:cxn modelId="{244AE7AD-5F2D-40AE-8704-48366F941CCE}" type="presParOf" srcId="{E9C54686-8431-45C3-97B2-8CE01CE7E827}" destId="{DC0F4E5E-9A64-42A8-B400-8A62A38D7305}" srcOrd="2" destOrd="0" presId="urn:microsoft.com/office/officeart/2005/8/layout/default"/>
    <dgm:cxn modelId="{0F7531C5-2C53-4608-AAF4-6EFF9174F7F9}" type="presParOf" srcId="{E9C54686-8431-45C3-97B2-8CE01CE7E827}" destId="{F6CCB36D-08BE-468B-A737-AB7288EA8C7A}" srcOrd="3" destOrd="0" presId="urn:microsoft.com/office/officeart/2005/8/layout/default"/>
    <dgm:cxn modelId="{B8F483F7-5015-4DC1-BAB7-E3A7631E10AE}" type="presParOf" srcId="{E9C54686-8431-45C3-97B2-8CE01CE7E827}" destId="{4E17BD30-5224-4514-BE30-20FBC3C0DA03}" srcOrd="4" destOrd="0" presId="urn:microsoft.com/office/officeart/2005/8/layout/default"/>
    <dgm:cxn modelId="{4A1DE4DE-30B3-4724-9FAE-18FB245F9966}" type="presParOf" srcId="{E9C54686-8431-45C3-97B2-8CE01CE7E827}" destId="{BFC739D3-26CC-4F5C-801C-214F2EC2190A}" srcOrd="5" destOrd="0" presId="urn:microsoft.com/office/officeart/2005/8/layout/default"/>
    <dgm:cxn modelId="{E90B2322-EAFA-4357-83D8-21444AD74911}" type="presParOf" srcId="{E9C54686-8431-45C3-97B2-8CE01CE7E827}" destId="{DEDB2308-AA4B-440F-8316-E04044520AAB}" srcOrd="6" destOrd="0" presId="urn:microsoft.com/office/officeart/2005/8/layout/default"/>
    <dgm:cxn modelId="{4F7C4215-965C-4F14-B053-609510B04CAC}" type="presParOf" srcId="{E9C54686-8431-45C3-97B2-8CE01CE7E827}" destId="{967E7BF7-BFF6-4CD4-84E0-E6437BA3EACF}" srcOrd="7" destOrd="0" presId="urn:microsoft.com/office/officeart/2005/8/layout/default"/>
    <dgm:cxn modelId="{69CDE37A-7D0D-46C5-88E8-5A4795691AE9}" type="presParOf" srcId="{E9C54686-8431-45C3-97B2-8CE01CE7E827}" destId="{A7B06019-99D4-4B67-A6B1-4E41F43143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BAFCF-5AD5-4EB8-A9D4-E5576A5C067C}">
      <dsp:nvSpPr>
        <dsp:cNvPr id="0" name=""/>
        <dsp:cNvSpPr/>
      </dsp:nvSpPr>
      <dsp:spPr>
        <a:xfrm>
          <a:off x="0" y="707092"/>
          <a:ext cx="10233025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B028D-2E94-4DB3-A617-3A449295EE3E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AE5E7-D239-4246-BB01-EE5EAEA5506A}">
      <dsp:nvSpPr>
        <dsp:cNvPr id="0" name=""/>
        <dsp:cNvSpPr/>
      </dsp:nvSpPr>
      <dsp:spPr>
        <a:xfrm>
          <a:off x="1507738" y="707092"/>
          <a:ext cx="872528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Oklahoma will have an 11. 5% shortfall in LPN’s projected by 2030</a:t>
          </a:r>
        </a:p>
      </dsp:txBody>
      <dsp:txXfrm>
        <a:off x="1507738" y="707092"/>
        <a:ext cx="8725286" cy="1305401"/>
      </dsp:txXfrm>
    </dsp:sp>
    <dsp:sp modelId="{C1EF155B-284C-4307-AD39-75E4EAAEF061}">
      <dsp:nvSpPr>
        <dsp:cNvPr id="0" name=""/>
        <dsp:cNvSpPr/>
      </dsp:nvSpPr>
      <dsp:spPr>
        <a:xfrm>
          <a:off x="0" y="2338844"/>
          <a:ext cx="10233025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20EB9-519E-4FF6-8FE3-300403E815A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D6DAF-4E7B-48E2-93E8-ECEAF5DC1B46}">
      <dsp:nvSpPr>
        <dsp:cNvPr id="0" name=""/>
        <dsp:cNvSpPr/>
      </dsp:nvSpPr>
      <dsp:spPr>
        <a:xfrm>
          <a:off x="1507738" y="2338844"/>
          <a:ext cx="872528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Reference:  Health Resources and Services Administration (HRSA); Supply and Demand Projections of the Nursing Workforce 2014-2030  (printed 2017)</a:t>
          </a:r>
        </a:p>
      </dsp:txBody>
      <dsp:txXfrm>
        <a:off x="1507738" y="2338844"/>
        <a:ext cx="8725286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FA471-25A1-484D-BB08-A7A90973EE47}">
      <dsp:nvSpPr>
        <dsp:cNvPr id="0" name=""/>
        <dsp:cNvSpPr/>
      </dsp:nvSpPr>
      <dsp:spPr>
        <a:xfrm>
          <a:off x="0" y="97085"/>
          <a:ext cx="3197820" cy="19186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Clinical site partnerships with a variety of hospitals, long term care facilities, and clinics in Northeast Oklahoma</a:t>
          </a:r>
        </a:p>
      </dsp:txBody>
      <dsp:txXfrm>
        <a:off x="0" y="97085"/>
        <a:ext cx="3197820" cy="1918692"/>
      </dsp:txXfrm>
    </dsp:sp>
    <dsp:sp modelId="{DC0F4E5E-9A64-42A8-B400-8A62A38D7305}">
      <dsp:nvSpPr>
        <dsp:cNvPr id="0" name=""/>
        <dsp:cNvSpPr/>
      </dsp:nvSpPr>
      <dsp:spPr>
        <a:xfrm>
          <a:off x="3517602" y="97085"/>
          <a:ext cx="3197820" cy="1918692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0380"/>
                <a:satOff val="-1460"/>
                <a:lumOff val="3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ICTC &amp; Connors State College joint OTA and PTA programs developed and offered on the Adult Health Careers Campus located in Muskogee</a:t>
          </a:r>
        </a:p>
      </dsp:txBody>
      <dsp:txXfrm>
        <a:off x="3517602" y="97085"/>
        <a:ext cx="3197820" cy="1918692"/>
      </dsp:txXfrm>
    </dsp:sp>
    <dsp:sp modelId="{4E17BD30-5224-4514-BE30-20FBC3C0DA03}">
      <dsp:nvSpPr>
        <dsp:cNvPr id="0" name=""/>
        <dsp:cNvSpPr/>
      </dsp:nvSpPr>
      <dsp:spPr>
        <a:xfrm>
          <a:off x="7035204" y="97085"/>
          <a:ext cx="3197820" cy="1918692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Connors State College Resource Library located in Adult Health Careers Campus in Muskogee</a:t>
          </a:r>
        </a:p>
      </dsp:txBody>
      <dsp:txXfrm>
        <a:off x="7035204" y="97085"/>
        <a:ext cx="3197820" cy="1918692"/>
      </dsp:txXfrm>
    </dsp:sp>
    <dsp:sp modelId="{DEDB2308-AA4B-440F-8316-E04044520AAB}">
      <dsp:nvSpPr>
        <dsp:cNvPr id="0" name=""/>
        <dsp:cNvSpPr/>
      </dsp:nvSpPr>
      <dsp:spPr>
        <a:xfrm>
          <a:off x="5273781" y="2343944"/>
          <a:ext cx="3197820" cy="1918692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11139"/>
                <a:satOff val="-4379"/>
                <a:lumOff val="10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Letter of Support for the project:                     Cherokee Nation Health</a:t>
          </a:r>
        </a:p>
      </dsp:txBody>
      <dsp:txXfrm>
        <a:off x="5273781" y="2343944"/>
        <a:ext cx="3197820" cy="1918692"/>
      </dsp:txXfrm>
    </dsp:sp>
    <dsp:sp modelId="{A7B06019-99D4-4B67-A6B1-4E41F43143DD}">
      <dsp:nvSpPr>
        <dsp:cNvPr id="0" name=""/>
        <dsp:cNvSpPr/>
      </dsp:nvSpPr>
      <dsp:spPr>
        <a:xfrm>
          <a:off x="1758801" y="2340375"/>
          <a:ext cx="3197820" cy="1918692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Letter of Support for the project: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Saint Francis Health Systems-Muskogee</a:t>
          </a:r>
        </a:p>
      </dsp:txBody>
      <dsp:txXfrm>
        <a:off x="1758801" y="2340375"/>
        <a:ext cx="3197820" cy="1918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D8CFD-88CF-0B44-B935-E5B94A1AC9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4BF5-7699-954B-8443-B3DB5C57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6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84BF5-7699-954B-8443-B3DB5C57EC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30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11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3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6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0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2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4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5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4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9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5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18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358089-2E54-4747-8D77-434291EB9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318841-B257-4D3A-A6E5-309C003E0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2127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F8DF8-77DB-48AA-B7A5-ADADC1F5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748"/>
            <a:ext cx="2855140" cy="5480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2F2F2"/>
                </a:solidFill>
              </a:rPr>
              <a:t>Indian Capital Technology Center </a:t>
            </a:r>
            <a:br>
              <a:rPr lang="en-US" sz="3600" dirty="0">
                <a:solidFill>
                  <a:srgbClr val="F2F2F2"/>
                </a:solidFill>
              </a:rPr>
            </a:br>
            <a:br>
              <a:rPr lang="en-US" sz="3600" dirty="0">
                <a:solidFill>
                  <a:srgbClr val="F2F2F2"/>
                </a:solidFill>
              </a:rPr>
            </a:br>
            <a:r>
              <a:rPr lang="en-US" sz="3600" dirty="0">
                <a:solidFill>
                  <a:srgbClr val="F2F2F2"/>
                </a:solidFill>
              </a:rPr>
              <a:t>LPN Expansion Project</a:t>
            </a:r>
            <a:br>
              <a:rPr lang="en-US" sz="3600" dirty="0">
                <a:solidFill>
                  <a:srgbClr val="F2F2F2"/>
                </a:solidFill>
              </a:rPr>
            </a:br>
            <a:endParaRPr lang="en-US" sz="3600" dirty="0">
              <a:solidFill>
                <a:srgbClr val="F2F2F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0B2AA-130E-4AAA-8BCC-33B6465D6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3890" y="688749"/>
            <a:ext cx="6286442" cy="5480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State of Oklahoma ARPA  SLFRF   Project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Funding Review</a:t>
            </a:r>
          </a:p>
        </p:txBody>
      </p:sp>
    </p:spTree>
    <p:extLst>
      <p:ext uri="{BB962C8B-B14F-4D97-AF65-F5344CB8AC3E}">
        <p14:creationId xmlns:p14="http://schemas.microsoft.com/office/powerpoint/2010/main" val="71569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9288-B8FE-E227-BEF4-9CD464979D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436" y="4464028"/>
            <a:ext cx="11256364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Evidence for Success </a:t>
            </a:r>
          </a:p>
        </p:txBody>
      </p:sp>
      <p:pic>
        <p:nvPicPr>
          <p:cNvPr id="4" name="Picture 3" descr="Angled shot of pen on a graph">
            <a:extLst>
              <a:ext uri="{FF2B5EF4-FFF2-40B4-BE49-F238E27FC236}">
                <a16:creationId xmlns:a16="http://schemas.microsoft.com/office/drawing/2014/main" id="{8715A6BA-81C4-5479-D4C2-3530634B6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19" b="27268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6252-9BBB-4BF5-B1EE-4C70999F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42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Positive Partnerships in Healthcare at ICTC</a:t>
            </a:r>
          </a:p>
        </p:txBody>
      </p:sp>
      <p:graphicFrame>
        <p:nvGraphicFramePr>
          <p:cNvPr id="5" name="Content Placeholder 2" descr="Positive partnerships in health care at ICTC">
            <a:extLst>
              <a:ext uri="{FF2B5EF4-FFF2-40B4-BE49-F238E27FC236}">
                <a16:creationId xmlns:a16="http://schemas.microsoft.com/office/drawing/2014/main" id="{41CD7D9F-284D-4E0C-BF60-04F3D9CF9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461231"/>
              </p:ext>
            </p:extLst>
          </p:nvPr>
        </p:nvGraphicFramePr>
        <p:xfrm>
          <a:off x="979488" y="1837424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765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664F-F623-8AA2-3E99-59CD24E1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/>
          <a:lstStyle/>
          <a:p>
            <a:r>
              <a:rPr lang="en-US" dirty="0"/>
              <a:t>NCLEX Pass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FE5053-1857-B406-864C-4AAD23613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458440"/>
              </p:ext>
            </p:extLst>
          </p:nvPr>
        </p:nvGraphicFramePr>
        <p:xfrm>
          <a:off x="1004341" y="2360952"/>
          <a:ext cx="10410669" cy="2242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0981">
                  <a:extLst>
                    <a:ext uri="{9D8B030D-6E8A-4147-A177-3AD203B41FA5}">
                      <a16:colId xmlns:a16="http://schemas.microsoft.com/office/drawing/2014/main" val="22546553"/>
                    </a:ext>
                  </a:extLst>
                </a:gridCol>
                <a:gridCol w="2589061">
                  <a:extLst>
                    <a:ext uri="{9D8B030D-6E8A-4147-A177-3AD203B41FA5}">
                      <a16:colId xmlns:a16="http://schemas.microsoft.com/office/drawing/2014/main" val="2943392412"/>
                    </a:ext>
                  </a:extLst>
                </a:gridCol>
                <a:gridCol w="2449112">
                  <a:extLst>
                    <a:ext uri="{9D8B030D-6E8A-4147-A177-3AD203B41FA5}">
                      <a16:colId xmlns:a16="http://schemas.microsoft.com/office/drawing/2014/main" val="2277474518"/>
                    </a:ext>
                  </a:extLst>
                </a:gridCol>
                <a:gridCol w="1951515">
                  <a:extLst>
                    <a:ext uri="{9D8B030D-6E8A-4147-A177-3AD203B41FA5}">
                      <a16:colId xmlns:a16="http://schemas.microsoft.com/office/drawing/2014/main" val="2118703962"/>
                    </a:ext>
                  </a:extLst>
                </a:gridCol>
              </a:tblGrid>
              <a:tr h="404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2020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2021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90449"/>
                  </a:ext>
                </a:extLst>
              </a:tr>
              <a:tr h="167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ICTC combined NCLEX PN Pass Rate for first time examinees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84.5%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92.3%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88.9%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740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12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D50D-1699-85C5-C99A-69CCC64D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Project for Training Health Care Professionals (2008)</a:t>
            </a:r>
          </a:p>
        </p:txBody>
      </p:sp>
      <p:pic>
        <p:nvPicPr>
          <p:cNvPr id="6" name="Content Placeholder 5" descr="ICTC Health Building in Stillwater">
            <a:extLst>
              <a:ext uri="{FF2B5EF4-FFF2-40B4-BE49-F238E27FC236}">
                <a16:creationId xmlns:a16="http://schemas.microsoft.com/office/drawing/2014/main" id="{AA68487D-63FF-B400-47B7-9D4DE63DBD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2117130"/>
            <a:ext cx="5024438" cy="376832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ACEF0-E981-5A98-56D6-F18008242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40" y="1967113"/>
            <a:ext cx="5033960" cy="4209850"/>
          </a:xfrm>
        </p:spPr>
        <p:txBody>
          <a:bodyPr/>
          <a:lstStyle/>
          <a:p>
            <a:endParaRPr lang="en-US" b="1" dirty="0"/>
          </a:p>
          <a:p>
            <a:r>
              <a:rPr lang="en-US" sz="3200" b="1"/>
              <a:t>Health Building- ICTC Stilwell</a:t>
            </a:r>
          </a:p>
          <a:p>
            <a:pPr lvl="1"/>
            <a:r>
              <a:rPr lang="en-US" sz="3200"/>
              <a:t>Practical Nursing</a:t>
            </a:r>
          </a:p>
          <a:p>
            <a:pPr lvl="1"/>
            <a:r>
              <a:rPr lang="en-US" sz="3200"/>
              <a:t>Health Careers</a:t>
            </a:r>
          </a:p>
          <a:p>
            <a:pPr lvl="1"/>
            <a:r>
              <a:rPr lang="en-US" sz="3200"/>
              <a:t>Medical Billing </a:t>
            </a:r>
          </a:p>
          <a:p>
            <a:pPr lvl="1"/>
            <a:r>
              <a:rPr lang="en-US" sz="3200"/>
              <a:t>Medical Office Assistant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726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CA7A-97D8-28AF-DC92-C91E63E6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Project for Training Health Care Professionals (2016)</a:t>
            </a:r>
          </a:p>
        </p:txBody>
      </p:sp>
      <p:pic>
        <p:nvPicPr>
          <p:cNvPr id="6" name="Content Placeholder 5" descr="ICTC Training Center">
            <a:extLst>
              <a:ext uri="{FF2B5EF4-FFF2-40B4-BE49-F238E27FC236}">
                <a16:creationId xmlns:a16="http://schemas.microsoft.com/office/drawing/2014/main" id="{F55FF1BC-6A6D-D0A3-32AC-67C5F0B502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2412088"/>
            <a:ext cx="5024438" cy="420386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A00CA-952B-1CEF-5900-6388EB17C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40" y="2412087"/>
            <a:ext cx="5033960" cy="4203866"/>
          </a:xfrm>
        </p:spPr>
        <p:txBody>
          <a:bodyPr>
            <a:normAutofit/>
          </a:bodyPr>
          <a:lstStyle/>
          <a:p>
            <a:r>
              <a:rPr lang="en-US" sz="3200" b="1" dirty="0"/>
              <a:t>Adult Health Careers Campus</a:t>
            </a:r>
          </a:p>
          <a:p>
            <a:pPr lvl="1"/>
            <a:r>
              <a:rPr lang="en-US" sz="3200" dirty="0"/>
              <a:t>Practical Nursing</a:t>
            </a:r>
          </a:p>
          <a:p>
            <a:pPr marL="457200" lvl="1" indent="0">
              <a:buNone/>
            </a:pPr>
            <a:r>
              <a:rPr lang="en-US" sz="3200" dirty="0"/>
              <a:t>    (Adult/High School)</a:t>
            </a:r>
          </a:p>
          <a:p>
            <a:pPr lvl="1"/>
            <a:r>
              <a:rPr lang="en-US" sz="3200" dirty="0"/>
              <a:t>OTA</a:t>
            </a:r>
          </a:p>
          <a:p>
            <a:pPr lvl="1"/>
            <a:r>
              <a:rPr lang="en-US" sz="3200" dirty="0"/>
              <a:t>PTA</a:t>
            </a:r>
          </a:p>
          <a:p>
            <a:pPr lvl="1"/>
            <a:r>
              <a:rPr lang="en-US" sz="3200" dirty="0"/>
              <a:t>Radiology Technology</a:t>
            </a:r>
          </a:p>
          <a:p>
            <a:pPr lvl="1"/>
            <a:r>
              <a:rPr lang="en-US" sz="3200" dirty="0"/>
              <a:t>Surgical Technology</a:t>
            </a:r>
          </a:p>
        </p:txBody>
      </p:sp>
    </p:spTree>
    <p:extLst>
      <p:ext uri="{BB962C8B-B14F-4D97-AF65-F5344CB8AC3E}">
        <p14:creationId xmlns:p14="http://schemas.microsoft.com/office/powerpoint/2010/main" val="386715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E7086F70-3326-BC11-4392-A460B8EAC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</a:blip>
          <a:srcRect l="9091" t="9091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F3DC31-6205-98A7-8B0C-A2DD6320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799" y="4464028"/>
            <a:ext cx="9475033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Questions/Comments?</a:t>
            </a:r>
          </a:p>
        </p:txBody>
      </p:sp>
    </p:spTree>
    <p:extLst>
      <p:ext uri="{BB962C8B-B14F-4D97-AF65-F5344CB8AC3E}">
        <p14:creationId xmlns:p14="http://schemas.microsoft.com/office/powerpoint/2010/main" val="129336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71E7-3A6F-4E7D-9976-6424B549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13"/>
            <a:ext cx="10515600" cy="1259459"/>
          </a:xfrm>
        </p:spPr>
        <p:txBody>
          <a:bodyPr>
            <a:normAutofit/>
          </a:bodyPr>
          <a:lstStyle/>
          <a:p>
            <a:r>
              <a:rPr lang="en-US" sz="4800" dirty="0"/>
              <a:t>GOAL</a:t>
            </a:r>
            <a:r>
              <a:rPr lang="en-US" dirty="0"/>
              <a:t>:</a:t>
            </a:r>
            <a:endParaRPr lang="en-US" sz="4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3F05A3A-FB9A-497F-9422-ACAF1F7E3BC6}"/>
              </a:ext>
            </a:extLst>
          </p:cNvPr>
          <p:cNvSpPr/>
          <p:nvPr/>
        </p:nvSpPr>
        <p:spPr>
          <a:xfrm>
            <a:off x="838200" y="1470805"/>
            <a:ext cx="10374700" cy="1655853"/>
          </a:xfrm>
          <a:custGeom>
            <a:avLst/>
            <a:gdLst>
              <a:gd name="connsiteX0" fmla="*/ 0 w 10233800"/>
              <a:gd name="connsiteY0" fmla="*/ 229130 h 1374750"/>
              <a:gd name="connsiteX1" fmla="*/ 229130 w 10233800"/>
              <a:gd name="connsiteY1" fmla="*/ 0 h 1374750"/>
              <a:gd name="connsiteX2" fmla="*/ 10004670 w 10233800"/>
              <a:gd name="connsiteY2" fmla="*/ 0 h 1374750"/>
              <a:gd name="connsiteX3" fmla="*/ 10233800 w 10233800"/>
              <a:gd name="connsiteY3" fmla="*/ 229130 h 1374750"/>
              <a:gd name="connsiteX4" fmla="*/ 10233800 w 10233800"/>
              <a:gd name="connsiteY4" fmla="*/ 1145620 h 1374750"/>
              <a:gd name="connsiteX5" fmla="*/ 10004670 w 10233800"/>
              <a:gd name="connsiteY5" fmla="*/ 1374750 h 1374750"/>
              <a:gd name="connsiteX6" fmla="*/ 229130 w 10233800"/>
              <a:gd name="connsiteY6" fmla="*/ 1374750 h 1374750"/>
              <a:gd name="connsiteX7" fmla="*/ 0 w 10233800"/>
              <a:gd name="connsiteY7" fmla="*/ 1145620 h 1374750"/>
              <a:gd name="connsiteX8" fmla="*/ 0 w 10233800"/>
              <a:gd name="connsiteY8" fmla="*/ 229130 h 13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33800" h="1374750">
                <a:moveTo>
                  <a:pt x="0" y="229130"/>
                </a:moveTo>
                <a:cubicBezTo>
                  <a:pt x="0" y="102585"/>
                  <a:pt x="102585" y="0"/>
                  <a:pt x="229130" y="0"/>
                </a:cubicBezTo>
                <a:lnTo>
                  <a:pt x="10004670" y="0"/>
                </a:lnTo>
                <a:cubicBezTo>
                  <a:pt x="10131215" y="0"/>
                  <a:pt x="10233800" y="102585"/>
                  <a:pt x="10233800" y="229130"/>
                </a:cubicBezTo>
                <a:lnTo>
                  <a:pt x="10233800" y="1145620"/>
                </a:lnTo>
                <a:cubicBezTo>
                  <a:pt x="10233800" y="1272165"/>
                  <a:pt x="10131215" y="1374750"/>
                  <a:pt x="10004670" y="1374750"/>
                </a:cubicBezTo>
                <a:lnTo>
                  <a:pt x="229130" y="1374750"/>
                </a:lnTo>
                <a:cubicBezTo>
                  <a:pt x="102585" y="1374750"/>
                  <a:pt x="0" y="1272165"/>
                  <a:pt x="0" y="1145620"/>
                </a:cubicBezTo>
                <a:lnTo>
                  <a:pt x="0" y="22913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0" tIns="162360" rIns="162360" bIns="16236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chemeClr val="tx1">
                    <a:lumMod val="95000"/>
                  </a:schemeClr>
                </a:solidFill>
              </a:rPr>
              <a:t>Expand the number of practical nurses entering the work force. </a:t>
            </a:r>
            <a:endParaRPr lang="en-US" sz="32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62665F-E922-476C-BE59-856FFA4139E3}"/>
              </a:ext>
            </a:extLst>
          </p:cNvPr>
          <p:cNvSpPr/>
          <p:nvPr/>
        </p:nvSpPr>
        <p:spPr>
          <a:xfrm>
            <a:off x="838200" y="3390446"/>
            <a:ext cx="10374700" cy="3761117"/>
          </a:xfrm>
          <a:custGeom>
            <a:avLst/>
            <a:gdLst>
              <a:gd name="connsiteX0" fmla="*/ 0 w 10233800"/>
              <a:gd name="connsiteY0" fmla="*/ 0 h 1319625"/>
              <a:gd name="connsiteX1" fmla="*/ 10233800 w 10233800"/>
              <a:gd name="connsiteY1" fmla="*/ 0 h 1319625"/>
              <a:gd name="connsiteX2" fmla="*/ 10233800 w 10233800"/>
              <a:gd name="connsiteY2" fmla="*/ 1319625 h 1319625"/>
              <a:gd name="connsiteX3" fmla="*/ 0 w 10233800"/>
              <a:gd name="connsiteY3" fmla="*/ 1319625 h 1319625"/>
              <a:gd name="connsiteX4" fmla="*/ 0 w 10233800"/>
              <a:gd name="connsiteY4" fmla="*/ 0 h 13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3800" h="1319625">
                <a:moveTo>
                  <a:pt x="0" y="0"/>
                </a:moveTo>
                <a:lnTo>
                  <a:pt x="10233800" y="0"/>
                </a:lnTo>
                <a:lnTo>
                  <a:pt x="10233800" y="1319625"/>
                </a:lnTo>
                <a:lnTo>
                  <a:pt x="0" y="13196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923" tIns="31750" rIns="177800" bIns="3175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Build and implement the first Practical Nursing program in Wagoner County located in Coweta, Oklahoma</a:t>
            </a:r>
            <a:endParaRPr lang="en-US" sz="2600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Admit an estimated 24 nursing students annually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Instructional curriculum consisting of 1463 clock hours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Graduates eligible to take NCLEX-PN, license, and enter the workforce within 12-18 months (full-time or part-time)</a:t>
            </a:r>
          </a:p>
        </p:txBody>
      </p:sp>
    </p:spTree>
    <p:extLst>
      <p:ext uri="{BB962C8B-B14F-4D97-AF65-F5344CB8AC3E}">
        <p14:creationId xmlns:p14="http://schemas.microsoft.com/office/powerpoint/2010/main" val="12306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1AC30-B6E2-4475-B25C-6574AFC1F0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0775" y="1825625"/>
            <a:ext cx="10233025" cy="4351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Need for the Project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66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8D5F-8437-C667-7729-96E81496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Workforce Need Data</a:t>
            </a:r>
          </a:p>
        </p:txBody>
      </p:sp>
      <p:graphicFrame>
        <p:nvGraphicFramePr>
          <p:cNvPr id="5" name="Content Placeholder 2" descr="Workforce needs data">
            <a:extLst>
              <a:ext uri="{FF2B5EF4-FFF2-40B4-BE49-F238E27FC236}">
                <a16:creationId xmlns:a16="http://schemas.microsoft.com/office/drawing/2014/main" id="{8F4A7A8F-AA64-2173-8591-3030F963A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393530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723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A508-45DC-50A0-4BC4-F1B1C436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Slides will go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40187-643C-535C-AEBE-B6F51D85E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tal practical nurse graduates in Oklahoma chart">
            <a:extLst>
              <a:ext uri="{FF2B5EF4-FFF2-40B4-BE49-F238E27FC236}">
                <a16:creationId xmlns:a16="http://schemas.microsoft.com/office/drawing/2014/main" id="{B492AC92-4235-E7D8-B682-4F0FC95EE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5" y="328847"/>
            <a:ext cx="10950315" cy="61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6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9706-720D-4FF9-2CDD-5B353073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new LPN licenses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470B-DAC6-BBF7-570A-C1B11206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tal new LPN licenses by exam and endorsement">
            <a:extLst>
              <a:ext uri="{FF2B5EF4-FFF2-40B4-BE49-F238E27FC236}">
                <a16:creationId xmlns:a16="http://schemas.microsoft.com/office/drawing/2014/main" id="{AE48E6B2-4757-68C1-0BD1-3C961DFA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74" y="191060"/>
            <a:ext cx="11130196" cy="62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1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84A64-8590-C37C-30E4-4EB2EB6C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Projected Timeline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F8D35-667E-1040-74EF-81A4FBE2B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3" y="1115785"/>
            <a:ext cx="5713790" cy="5637283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Completion of the proposed nursing facility Fall 2o23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Anticipated OBN approval of ICTC extended PN program Spring 2023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Anticipated admission of practical nursing students Fall 2023 -January 2024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First graduating PN Class 12-18 months after admission (Summer 2024-Winter 2025)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Certification and employment of PN graduates 30-60 days after program completion</a:t>
            </a:r>
          </a:p>
          <a:p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9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D596F48-ACDA-4B5D-8BA7-6E9A80613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7457" y="1166246"/>
            <a:ext cx="8128000" cy="1367144"/>
          </a:xfrm>
          <a:custGeom>
            <a:avLst/>
            <a:gdLst>
              <a:gd name="connsiteX0" fmla="*/ 0 w 8128000"/>
              <a:gd name="connsiteY0" fmla="*/ 227862 h 1367144"/>
              <a:gd name="connsiteX1" fmla="*/ 227862 w 8128000"/>
              <a:gd name="connsiteY1" fmla="*/ 0 h 1367144"/>
              <a:gd name="connsiteX2" fmla="*/ 7900138 w 8128000"/>
              <a:gd name="connsiteY2" fmla="*/ 0 h 1367144"/>
              <a:gd name="connsiteX3" fmla="*/ 8128000 w 8128000"/>
              <a:gd name="connsiteY3" fmla="*/ 227862 h 1367144"/>
              <a:gd name="connsiteX4" fmla="*/ 8128000 w 8128000"/>
              <a:gd name="connsiteY4" fmla="*/ 1139282 h 1367144"/>
              <a:gd name="connsiteX5" fmla="*/ 7900138 w 8128000"/>
              <a:gd name="connsiteY5" fmla="*/ 1367144 h 1367144"/>
              <a:gd name="connsiteX6" fmla="*/ 227862 w 8128000"/>
              <a:gd name="connsiteY6" fmla="*/ 1367144 h 1367144"/>
              <a:gd name="connsiteX7" fmla="*/ 0 w 8128000"/>
              <a:gd name="connsiteY7" fmla="*/ 1139282 h 1367144"/>
              <a:gd name="connsiteX8" fmla="*/ 0 w 8128000"/>
              <a:gd name="connsiteY8" fmla="*/ 227862 h 136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367144">
                <a:moveTo>
                  <a:pt x="0" y="227862"/>
                </a:moveTo>
                <a:cubicBezTo>
                  <a:pt x="0" y="102017"/>
                  <a:pt x="102017" y="0"/>
                  <a:pt x="227862" y="0"/>
                </a:cubicBezTo>
                <a:lnTo>
                  <a:pt x="7900138" y="0"/>
                </a:lnTo>
                <a:cubicBezTo>
                  <a:pt x="8025983" y="0"/>
                  <a:pt x="8128000" y="102017"/>
                  <a:pt x="8128000" y="227862"/>
                </a:cubicBezTo>
                <a:lnTo>
                  <a:pt x="8128000" y="1139282"/>
                </a:lnTo>
                <a:cubicBezTo>
                  <a:pt x="8128000" y="1265127"/>
                  <a:pt x="8025983" y="1367144"/>
                  <a:pt x="7900138" y="1367144"/>
                </a:cubicBezTo>
                <a:lnTo>
                  <a:pt x="227862" y="1367144"/>
                </a:lnTo>
                <a:cubicBezTo>
                  <a:pt x="102017" y="1367144"/>
                  <a:pt x="0" y="1265127"/>
                  <a:pt x="0" y="1139282"/>
                </a:cubicBezTo>
                <a:lnTo>
                  <a:pt x="0" y="227862"/>
                </a:lnTo>
                <a:close/>
              </a:path>
            </a:pathLst>
          </a:custGeom>
          <a:solidFill>
            <a:schemeClr val="accent2"/>
          </a:solidFill>
          <a:ln>
            <a:noFill/>
            <a:prstDash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3908" tIns="283908" rIns="283908" bIns="283908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533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Budget: $2,890,630.00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800165F-00DD-4C8C-B799-894B08ED5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641874" y="3257979"/>
            <a:ext cx="3364952" cy="2536721"/>
          </a:xfrm>
          <a:custGeom>
            <a:avLst/>
            <a:gdLst>
              <a:gd name="connsiteX0" fmla="*/ 0 w 2045557"/>
              <a:gd name="connsiteY0" fmla="*/ 102278 h 2454669"/>
              <a:gd name="connsiteX1" fmla="*/ 102278 w 2045557"/>
              <a:gd name="connsiteY1" fmla="*/ 0 h 2454669"/>
              <a:gd name="connsiteX2" fmla="*/ 1943279 w 2045557"/>
              <a:gd name="connsiteY2" fmla="*/ 0 h 2454669"/>
              <a:gd name="connsiteX3" fmla="*/ 2045557 w 2045557"/>
              <a:gd name="connsiteY3" fmla="*/ 102278 h 2454669"/>
              <a:gd name="connsiteX4" fmla="*/ 2045557 w 2045557"/>
              <a:gd name="connsiteY4" fmla="*/ 2352391 h 2454669"/>
              <a:gd name="connsiteX5" fmla="*/ 1943279 w 2045557"/>
              <a:gd name="connsiteY5" fmla="*/ 2454669 h 2454669"/>
              <a:gd name="connsiteX6" fmla="*/ 102278 w 2045557"/>
              <a:gd name="connsiteY6" fmla="*/ 2454669 h 2454669"/>
              <a:gd name="connsiteX7" fmla="*/ 0 w 2045557"/>
              <a:gd name="connsiteY7" fmla="*/ 2352391 h 2454669"/>
              <a:gd name="connsiteX8" fmla="*/ 0 w 2045557"/>
              <a:gd name="connsiteY8" fmla="*/ 102278 h 24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557" h="2454669">
                <a:moveTo>
                  <a:pt x="1960325" y="1"/>
                </a:moveTo>
                <a:cubicBezTo>
                  <a:pt x="2007397" y="1"/>
                  <a:pt x="2045557" y="54950"/>
                  <a:pt x="2045557" y="122734"/>
                </a:cubicBezTo>
                <a:lnTo>
                  <a:pt x="2045557" y="2331935"/>
                </a:lnTo>
                <a:cubicBezTo>
                  <a:pt x="2045557" y="2399719"/>
                  <a:pt x="2007397" y="2454668"/>
                  <a:pt x="1960325" y="2454668"/>
                </a:cubicBezTo>
                <a:lnTo>
                  <a:pt x="85232" y="2454668"/>
                </a:lnTo>
                <a:cubicBezTo>
                  <a:pt x="38160" y="2454668"/>
                  <a:pt x="0" y="2399719"/>
                  <a:pt x="0" y="2331935"/>
                </a:cubicBezTo>
                <a:lnTo>
                  <a:pt x="0" y="122734"/>
                </a:lnTo>
                <a:cubicBezTo>
                  <a:pt x="0" y="54950"/>
                  <a:pt x="38160" y="1"/>
                  <a:pt x="85232" y="1"/>
                </a:cubicBezTo>
                <a:lnTo>
                  <a:pt x="1960325" y="1"/>
                </a:lnTo>
                <a:close/>
              </a:path>
            </a:pathLst>
          </a:custGeom>
          <a:gradFill flip="none" rotWithShape="1">
            <a:gsLst>
              <a:gs pos="0">
                <a:srgbClr val="C68168"/>
              </a:gs>
              <a:gs pos="50000">
                <a:srgbClr val="C56D4A"/>
              </a:gs>
              <a:gs pos="100000">
                <a:srgbClr val="B45D3A"/>
              </a:gs>
            </a:gsLst>
            <a:lin ang="10800000" scaled="0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840" tIns="78869" rIns="102236" bIns="1636444" numCol="1" spcCol="1270" anchor="t" anchorCtr="0">
            <a:noAutofit/>
          </a:bodyPr>
          <a:lstStyle/>
          <a:p>
            <a:pPr marL="0" lvl="0" indent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</p:txBody>
      </p:sp>
      <p:sp>
        <p:nvSpPr>
          <p:cNvPr id="18" name="Flowchart: Extract 17" descr="Arrow pointing right">
            <a:extLst>
              <a:ext uri="{FF2B5EF4-FFF2-40B4-BE49-F238E27FC236}">
                <a16:creationId xmlns:a16="http://schemas.microsoft.com/office/drawing/2014/main" id="{E75CFBE3-38EA-4218-87C6-9E3956D50E08}"/>
              </a:ext>
            </a:extLst>
          </p:cNvPr>
          <p:cNvSpPr/>
          <p:nvPr/>
        </p:nvSpPr>
        <p:spPr>
          <a:xfrm rot="5400000">
            <a:off x="2194888" y="5326789"/>
            <a:ext cx="250914" cy="1348850"/>
          </a:xfrm>
          <a:prstGeom prst="flowChartExtra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254FDB-7182-4490-9572-F681B912E1E9}"/>
              </a:ext>
            </a:extLst>
          </p:cNvPr>
          <p:cNvSpPr/>
          <p:nvPr/>
        </p:nvSpPr>
        <p:spPr>
          <a:xfrm>
            <a:off x="1168073" y="2956572"/>
            <a:ext cx="2536721" cy="3400395"/>
          </a:xfrm>
          <a:custGeom>
            <a:avLst/>
            <a:gdLst>
              <a:gd name="connsiteX0" fmla="*/ 0 w 1523940"/>
              <a:gd name="connsiteY0" fmla="*/ 0 h 2454669"/>
              <a:gd name="connsiteX1" fmla="*/ 1523940 w 1523940"/>
              <a:gd name="connsiteY1" fmla="*/ 0 h 2454669"/>
              <a:gd name="connsiteX2" fmla="*/ 1523940 w 1523940"/>
              <a:gd name="connsiteY2" fmla="*/ 2454669 h 2454669"/>
              <a:gd name="connsiteX3" fmla="*/ 0 w 1523940"/>
              <a:gd name="connsiteY3" fmla="*/ 2454669 h 2454669"/>
              <a:gd name="connsiteX4" fmla="*/ 0 w 1523940"/>
              <a:gd name="connsiteY4" fmla="*/ 0 h 24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940" h="2454669">
                <a:moveTo>
                  <a:pt x="0" y="0"/>
                </a:moveTo>
                <a:lnTo>
                  <a:pt x="1523940" y="0"/>
                </a:lnTo>
                <a:lnTo>
                  <a:pt x="1523940" y="2454669"/>
                </a:lnTo>
                <a:lnTo>
                  <a:pt x="0" y="24546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1148" rIns="0" bIns="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$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1,200,000.00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Building  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$218,000 Equipment  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Includes: 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Simulation Manikins Medication Carts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C3CE26-DDA1-4666-9003-5AD24D0D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055301" y="3114096"/>
            <a:ext cx="3364952" cy="2824488"/>
          </a:xfrm>
          <a:custGeom>
            <a:avLst/>
            <a:gdLst>
              <a:gd name="connsiteX0" fmla="*/ 0 w 2045557"/>
              <a:gd name="connsiteY0" fmla="*/ 102278 h 2454669"/>
              <a:gd name="connsiteX1" fmla="*/ 102278 w 2045557"/>
              <a:gd name="connsiteY1" fmla="*/ 0 h 2454669"/>
              <a:gd name="connsiteX2" fmla="*/ 1943279 w 2045557"/>
              <a:gd name="connsiteY2" fmla="*/ 0 h 2454669"/>
              <a:gd name="connsiteX3" fmla="*/ 2045557 w 2045557"/>
              <a:gd name="connsiteY3" fmla="*/ 102278 h 2454669"/>
              <a:gd name="connsiteX4" fmla="*/ 2045557 w 2045557"/>
              <a:gd name="connsiteY4" fmla="*/ 2352391 h 2454669"/>
              <a:gd name="connsiteX5" fmla="*/ 1943279 w 2045557"/>
              <a:gd name="connsiteY5" fmla="*/ 2454669 h 2454669"/>
              <a:gd name="connsiteX6" fmla="*/ 102278 w 2045557"/>
              <a:gd name="connsiteY6" fmla="*/ 2454669 h 2454669"/>
              <a:gd name="connsiteX7" fmla="*/ 0 w 2045557"/>
              <a:gd name="connsiteY7" fmla="*/ 2352391 h 2454669"/>
              <a:gd name="connsiteX8" fmla="*/ 0 w 2045557"/>
              <a:gd name="connsiteY8" fmla="*/ 102278 h 24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557" h="2454669">
                <a:moveTo>
                  <a:pt x="1960325" y="1"/>
                </a:moveTo>
                <a:cubicBezTo>
                  <a:pt x="2007397" y="1"/>
                  <a:pt x="2045557" y="54950"/>
                  <a:pt x="2045557" y="122734"/>
                </a:cubicBezTo>
                <a:lnTo>
                  <a:pt x="2045557" y="2331935"/>
                </a:lnTo>
                <a:cubicBezTo>
                  <a:pt x="2045557" y="2399719"/>
                  <a:pt x="2007397" y="2454668"/>
                  <a:pt x="1960325" y="2454668"/>
                </a:cubicBezTo>
                <a:lnTo>
                  <a:pt x="85232" y="2454668"/>
                </a:lnTo>
                <a:cubicBezTo>
                  <a:pt x="38160" y="2454668"/>
                  <a:pt x="0" y="2399719"/>
                  <a:pt x="0" y="2331935"/>
                </a:cubicBezTo>
                <a:lnTo>
                  <a:pt x="0" y="122734"/>
                </a:lnTo>
                <a:cubicBezTo>
                  <a:pt x="0" y="54950"/>
                  <a:pt x="38160" y="1"/>
                  <a:pt x="85232" y="1"/>
                </a:cubicBezTo>
                <a:lnTo>
                  <a:pt x="1960325" y="1"/>
                </a:lnTo>
                <a:close/>
              </a:path>
            </a:pathLst>
          </a:custGeom>
          <a:gradFill flip="none" rotWithShape="1">
            <a:gsLst>
              <a:gs pos="0">
                <a:srgbClr val="C5996A"/>
              </a:gs>
              <a:gs pos="50000">
                <a:srgbClr val="C38D4C"/>
              </a:gs>
              <a:gs pos="100000">
                <a:srgbClr val="B37D3D"/>
              </a:gs>
            </a:gsLst>
            <a:lin ang="10800000" scaled="0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840" tIns="78868" rIns="102236" bIns="1636445" numCol="1" spcCol="1270" anchor="t" anchorCtr="0">
            <a:noAutofit/>
          </a:bodyPr>
          <a:lstStyle/>
          <a:p>
            <a:pPr marL="0" lvl="0" indent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</p:txBody>
      </p:sp>
      <p:sp>
        <p:nvSpPr>
          <p:cNvPr id="20" name="Flowchart: Extract 19" descr="Arrow pointing right">
            <a:extLst>
              <a:ext uri="{FF2B5EF4-FFF2-40B4-BE49-F238E27FC236}">
                <a16:creationId xmlns:a16="http://schemas.microsoft.com/office/drawing/2014/main" id="{1B2630BA-8343-4ECA-9FAF-DF3C97D56D79}"/>
              </a:ext>
            </a:extLst>
          </p:cNvPr>
          <p:cNvSpPr/>
          <p:nvPr/>
        </p:nvSpPr>
        <p:spPr>
          <a:xfrm rot="5400000">
            <a:off x="6218573" y="5355959"/>
            <a:ext cx="333058" cy="1372655"/>
          </a:xfrm>
          <a:prstGeom prst="flowChartExtra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5238BA-07C0-4ECA-A65C-4122F0825E5D}"/>
              </a:ext>
            </a:extLst>
          </p:cNvPr>
          <p:cNvSpPr txBox="1"/>
          <p:nvPr/>
        </p:nvSpPr>
        <p:spPr>
          <a:xfrm>
            <a:off x="4345523" y="2834110"/>
            <a:ext cx="27259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$222,630.00</a:t>
            </a:r>
          </a:p>
          <a:p>
            <a:r>
              <a:rPr lang="en-US" sz="2800" dirty="0"/>
              <a:t>Classroom and Lab Resources</a:t>
            </a:r>
          </a:p>
          <a:p>
            <a:endParaRPr lang="en-US" dirty="0"/>
          </a:p>
          <a:p>
            <a:r>
              <a:rPr lang="en-US" dirty="0"/>
              <a:t>Includes:</a:t>
            </a:r>
          </a:p>
          <a:p>
            <a:r>
              <a:rPr lang="en-US" dirty="0"/>
              <a:t>Furniture</a:t>
            </a:r>
          </a:p>
          <a:p>
            <a:r>
              <a:rPr lang="en-US" dirty="0"/>
              <a:t>Computers</a:t>
            </a:r>
          </a:p>
          <a:p>
            <a:r>
              <a:rPr lang="en-US" dirty="0"/>
              <a:t>Other Simulation, Lan &amp; Instructional Equipment &lt;$5000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BE2A8AA-F075-48D0-B025-D20B5D006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266913" y="3130670"/>
            <a:ext cx="3562389" cy="2824487"/>
          </a:xfrm>
          <a:custGeom>
            <a:avLst/>
            <a:gdLst>
              <a:gd name="connsiteX0" fmla="*/ 0 w 2045557"/>
              <a:gd name="connsiteY0" fmla="*/ 102278 h 2454669"/>
              <a:gd name="connsiteX1" fmla="*/ 102278 w 2045557"/>
              <a:gd name="connsiteY1" fmla="*/ 0 h 2454669"/>
              <a:gd name="connsiteX2" fmla="*/ 1943279 w 2045557"/>
              <a:gd name="connsiteY2" fmla="*/ 0 h 2454669"/>
              <a:gd name="connsiteX3" fmla="*/ 2045557 w 2045557"/>
              <a:gd name="connsiteY3" fmla="*/ 102278 h 2454669"/>
              <a:gd name="connsiteX4" fmla="*/ 2045557 w 2045557"/>
              <a:gd name="connsiteY4" fmla="*/ 2352391 h 2454669"/>
              <a:gd name="connsiteX5" fmla="*/ 1943279 w 2045557"/>
              <a:gd name="connsiteY5" fmla="*/ 2454669 h 2454669"/>
              <a:gd name="connsiteX6" fmla="*/ 102278 w 2045557"/>
              <a:gd name="connsiteY6" fmla="*/ 2454669 h 2454669"/>
              <a:gd name="connsiteX7" fmla="*/ 0 w 2045557"/>
              <a:gd name="connsiteY7" fmla="*/ 2352391 h 2454669"/>
              <a:gd name="connsiteX8" fmla="*/ 0 w 2045557"/>
              <a:gd name="connsiteY8" fmla="*/ 102278 h 24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557" h="2454669">
                <a:moveTo>
                  <a:pt x="1960325" y="1"/>
                </a:moveTo>
                <a:cubicBezTo>
                  <a:pt x="2007397" y="1"/>
                  <a:pt x="2045557" y="54950"/>
                  <a:pt x="2045557" y="122734"/>
                </a:cubicBezTo>
                <a:lnTo>
                  <a:pt x="2045557" y="2331935"/>
                </a:lnTo>
                <a:cubicBezTo>
                  <a:pt x="2045557" y="2399719"/>
                  <a:pt x="2007397" y="2454668"/>
                  <a:pt x="1960325" y="2454668"/>
                </a:cubicBezTo>
                <a:lnTo>
                  <a:pt x="85232" y="2454668"/>
                </a:lnTo>
                <a:cubicBezTo>
                  <a:pt x="38160" y="2454668"/>
                  <a:pt x="0" y="2399719"/>
                  <a:pt x="0" y="2331935"/>
                </a:cubicBezTo>
                <a:lnTo>
                  <a:pt x="0" y="122734"/>
                </a:lnTo>
                <a:cubicBezTo>
                  <a:pt x="0" y="54950"/>
                  <a:pt x="38160" y="1"/>
                  <a:pt x="85232" y="1"/>
                </a:cubicBezTo>
                <a:lnTo>
                  <a:pt x="1960325" y="1"/>
                </a:lnTo>
                <a:close/>
              </a:path>
            </a:pathLst>
          </a:custGeom>
          <a:gradFill>
            <a:gsLst>
              <a:gs pos="0">
                <a:srgbClr val="BDC46D"/>
              </a:gs>
              <a:gs pos="50000">
                <a:srgbClr val="BAC152"/>
              </a:gs>
              <a:gs pos="100000">
                <a:srgbClr val="A9B142"/>
              </a:gs>
            </a:gsLst>
            <a:lin ang="108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840" tIns="78868" rIns="102235" bIns="1636445" numCol="1" spcCol="1270" anchor="t" anchorCtr="0">
            <a:noAutofit/>
          </a:bodyPr>
          <a:lstStyle/>
          <a:p>
            <a:pPr marL="0" lvl="0" indent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D52E1FF-F355-43DB-987B-810BE6898C22}"/>
              </a:ext>
            </a:extLst>
          </p:cNvPr>
          <p:cNvSpPr/>
          <p:nvPr/>
        </p:nvSpPr>
        <p:spPr>
          <a:xfrm>
            <a:off x="7821031" y="2843863"/>
            <a:ext cx="2514640" cy="3364953"/>
          </a:xfrm>
          <a:custGeom>
            <a:avLst/>
            <a:gdLst>
              <a:gd name="connsiteX0" fmla="*/ 0 w 1523940"/>
              <a:gd name="connsiteY0" fmla="*/ 0 h 2454669"/>
              <a:gd name="connsiteX1" fmla="*/ 1523940 w 1523940"/>
              <a:gd name="connsiteY1" fmla="*/ 0 h 2454669"/>
              <a:gd name="connsiteX2" fmla="*/ 1523940 w 1523940"/>
              <a:gd name="connsiteY2" fmla="*/ 2454669 h 2454669"/>
              <a:gd name="connsiteX3" fmla="*/ 0 w 1523940"/>
              <a:gd name="connsiteY3" fmla="*/ 2454669 h 2454669"/>
              <a:gd name="connsiteX4" fmla="*/ 0 w 1523940"/>
              <a:gd name="connsiteY4" fmla="*/ 0 h 24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940" h="2454669">
                <a:moveTo>
                  <a:pt x="0" y="0"/>
                </a:moveTo>
                <a:lnTo>
                  <a:pt x="1523940" y="0"/>
                </a:lnTo>
                <a:lnTo>
                  <a:pt x="1523940" y="2454669"/>
                </a:lnTo>
                <a:lnTo>
                  <a:pt x="0" y="24546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1148" rIns="0" bIns="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$1,250,000.00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/>
              <a:t>Salary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/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Simulations Lab Coordinator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2-PN Faculty 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/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/>
          </a:p>
        </p:txBody>
      </p:sp>
      <p:sp>
        <p:nvSpPr>
          <p:cNvPr id="23" name="Flowchart: Extract 22" descr="Arrow pointing right">
            <a:extLst>
              <a:ext uri="{FF2B5EF4-FFF2-40B4-BE49-F238E27FC236}">
                <a16:creationId xmlns:a16="http://schemas.microsoft.com/office/drawing/2014/main" id="{1E1A6D72-786D-4ABB-B288-53092A0F093B}"/>
              </a:ext>
            </a:extLst>
          </p:cNvPr>
          <p:cNvSpPr/>
          <p:nvPr/>
        </p:nvSpPr>
        <p:spPr>
          <a:xfrm rot="5400000">
            <a:off x="9456244" y="5196909"/>
            <a:ext cx="298677" cy="1460176"/>
          </a:xfrm>
          <a:prstGeom prst="flowChartExtra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/>
      <p:bldP spid="17" grpId="0" animBg="1"/>
      <p:bldP spid="13" grpId="0"/>
      <p:bldP spid="22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D596F48-ACDA-4B5D-8BA7-6E9A80613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7457" y="1166246"/>
            <a:ext cx="8128000" cy="1367144"/>
          </a:xfrm>
          <a:custGeom>
            <a:avLst/>
            <a:gdLst>
              <a:gd name="connsiteX0" fmla="*/ 0 w 8128000"/>
              <a:gd name="connsiteY0" fmla="*/ 227862 h 1367144"/>
              <a:gd name="connsiteX1" fmla="*/ 227862 w 8128000"/>
              <a:gd name="connsiteY1" fmla="*/ 0 h 1367144"/>
              <a:gd name="connsiteX2" fmla="*/ 7900138 w 8128000"/>
              <a:gd name="connsiteY2" fmla="*/ 0 h 1367144"/>
              <a:gd name="connsiteX3" fmla="*/ 8128000 w 8128000"/>
              <a:gd name="connsiteY3" fmla="*/ 227862 h 1367144"/>
              <a:gd name="connsiteX4" fmla="*/ 8128000 w 8128000"/>
              <a:gd name="connsiteY4" fmla="*/ 1139282 h 1367144"/>
              <a:gd name="connsiteX5" fmla="*/ 7900138 w 8128000"/>
              <a:gd name="connsiteY5" fmla="*/ 1367144 h 1367144"/>
              <a:gd name="connsiteX6" fmla="*/ 227862 w 8128000"/>
              <a:gd name="connsiteY6" fmla="*/ 1367144 h 1367144"/>
              <a:gd name="connsiteX7" fmla="*/ 0 w 8128000"/>
              <a:gd name="connsiteY7" fmla="*/ 1139282 h 1367144"/>
              <a:gd name="connsiteX8" fmla="*/ 0 w 8128000"/>
              <a:gd name="connsiteY8" fmla="*/ 227862 h 136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367144">
                <a:moveTo>
                  <a:pt x="0" y="227862"/>
                </a:moveTo>
                <a:cubicBezTo>
                  <a:pt x="0" y="102017"/>
                  <a:pt x="102017" y="0"/>
                  <a:pt x="227862" y="0"/>
                </a:cubicBezTo>
                <a:lnTo>
                  <a:pt x="7900138" y="0"/>
                </a:lnTo>
                <a:cubicBezTo>
                  <a:pt x="8025983" y="0"/>
                  <a:pt x="8128000" y="102017"/>
                  <a:pt x="8128000" y="227862"/>
                </a:cubicBezTo>
                <a:lnTo>
                  <a:pt x="8128000" y="1139282"/>
                </a:lnTo>
                <a:cubicBezTo>
                  <a:pt x="8128000" y="1265127"/>
                  <a:pt x="8025983" y="1367144"/>
                  <a:pt x="7900138" y="1367144"/>
                </a:cubicBezTo>
                <a:lnTo>
                  <a:pt x="227862" y="1367144"/>
                </a:lnTo>
                <a:cubicBezTo>
                  <a:pt x="102017" y="1367144"/>
                  <a:pt x="0" y="1265127"/>
                  <a:pt x="0" y="1139282"/>
                </a:cubicBezTo>
                <a:lnTo>
                  <a:pt x="0" y="227862"/>
                </a:lnTo>
                <a:close/>
              </a:path>
            </a:pathLst>
          </a:custGeom>
          <a:solidFill>
            <a:schemeClr val="accent2"/>
          </a:solidFill>
          <a:ln>
            <a:noFill/>
            <a:prstDash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3908" tIns="283908" rIns="283908" bIns="283908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533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Partnerships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800165F-00DD-4C8C-B799-894B08ED5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56912" y="3142940"/>
            <a:ext cx="3364952" cy="2766799"/>
          </a:xfrm>
          <a:custGeom>
            <a:avLst/>
            <a:gdLst>
              <a:gd name="connsiteX0" fmla="*/ 0 w 2045557"/>
              <a:gd name="connsiteY0" fmla="*/ 102278 h 2454669"/>
              <a:gd name="connsiteX1" fmla="*/ 102278 w 2045557"/>
              <a:gd name="connsiteY1" fmla="*/ 0 h 2454669"/>
              <a:gd name="connsiteX2" fmla="*/ 1943279 w 2045557"/>
              <a:gd name="connsiteY2" fmla="*/ 0 h 2454669"/>
              <a:gd name="connsiteX3" fmla="*/ 2045557 w 2045557"/>
              <a:gd name="connsiteY3" fmla="*/ 102278 h 2454669"/>
              <a:gd name="connsiteX4" fmla="*/ 2045557 w 2045557"/>
              <a:gd name="connsiteY4" fmla="*/ 2352391 h 2454669"/>
              <a:gd name="connsiteX5" fmla="*/ 1943279 w 2045557"/>
              <a:gd name="connsiteY5" fmla="*/ 2454669 h 2454669"/>
              <a:gd name="connsiteX6" fmla="*/ 102278 w 2045557"/>
              <a:gd name="connsiteY6" fmla="*/ 2454669 h 2454669"/>
              <a:gd name="connsiteX7" fmla="*/ 0 w 2045557"/>
              <a:gd name="connsiteY7" fmla="*/ 2352391 h 2454669"/>
              <a:gd name="connsiteX8" fmla="*/ 0 w 2045557"/>
              <a:gd name="connsiteY8" fmla="*/ 102278 h 24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557" h="2454669">
                <a:moveTo>
                  <a:pt x="1960325" y="1"/>
                </a:moveTo>
                <a:cubicBezTo>
                  <a:pt x="2007397" y="1"/>
                  <a:pt x="2045557" y="54950"/>
                  <a:pt x="2045557" y="122734"/>
                </a:cubicBezTo>
                <a:lnTo>
                  <a:pt x="2045557" y="2331935"/>
                </a:lnTo>
                <a:cubicBezTo>
                  <a:pt x="2045557" y="2399719"/>
                  <a:pt x="2007397" y="2454668"/>
                  <a:pt x="1960325" y="2454668"/>
                </a:cubicBezTo>
                <a:lnTo>
                  <a:pt x="85232" y="2454668"/>
                </a:lnTo>
                <a:cubicBezTo>
                  <a:pt x="38160" y="2454668"/>
                  <a:pt x="0" y="2399719"/>
                  <a:pt x="0" y="2331935"/>
                </a:cubicBezTo>
                <a:lnTo>
                  <a:pt x="0" y="122734"/>
                </a:lnTo>
                <a:cubicBezTo>
                  <a:pt x="0" y="54950"/>
                  <a:pt x="38160" y="1"/>
                  <a:pt x="85232" y="1"/>
                </a:cubicBezTo>
                <a:lnTo>
                  <a:pt x="1960325" y="1"/>
                </a:lnTo>
                <a:close/>
              </a:path>
            </a:pathLst>
          </a:custGeom>
          <a:gradFill flip="none" rotWithShape="1">
            <a:gsLst>
              <a:gs pos="0">
                <a:srgbClr val="C68168"/>
              </a:gs>
              <a:gs pos="50000">
                <a:srgbClr val="C56D4A"/>
              </a:gs>
              <a:gs pos="100000">
                <a:srgbClr val="B45D3A"/>
              </a:gs>
            </a:gsLst>
            <a:lin ang="10800000" scaled="0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840" tIns="78869" rIns="102236" bIns="1636444" numCol="1" spcCol="1270" anchor="t" anchorCtr="0">
            <a:noAutofit/>
          </a:bodyPr>
          <a:lstStyle/>
          <a:p>
            <a:pPr marL="0" lvl="0" indent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254FDB-7182-4490-9572-F681B912E1E9}"/>
              </a:ext>
            </a:extLst>
          </p:cNvPr>
          <p:cNvSpPr/>
          <p:nvPr/>
        </p:nvSpPr>
        <p:spPr>
          <a:xfrm>
            <a:off x="1203468" y="3057381"/>
            <a:ext cx="2451056" cy="2918910"/>
          </a:xfrm>
          <a:custGeom>
            <a:avLst/>
            <a:gdLst>
              <a:gd name="connsiteX0" fmla="*/ 0 w 1523940"/>
              <a:gd name="connsiteY0" fmla="*/ 0 h 2454669"/>
              <a:gd name="connsiteX1" fmla="*/ 1523940 w 1523940"/>
              <a:gd name="connsiteY1" fmla="*/ 0 h 2454669"/>
              <a:gd name="connsiteX2" fmla="*/ 1523940 w 1523940"/>
              <a:gd name="connsiteY2" fmla="*/ 2454669 h 2454669"/>
              <a:gd name="connsiteX3" fmla="*/ 0 w 1523940"/>
              <a:gd name="connsiteY3" fmla="*/ 2454669 h 2454669"/>
              <a:gd name="connsiteX4" fmla="*/ 0 w 1523940"/>
              <a:gd name="connsiteY4" fmla="*/ 0 h 24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940" h="2454669">
                <a:moveTo>
                  <a:pt x="0" y="0"/>
                </a:moveTo>
                <a:lnTo>
                  <a:pt x="1523940" y="0"/>
                </a:lnTo>
                <a:lnTo>
                  <a:pt x="1523940" y="2454669"/>
                </a:lnTo>
                <a:lnTo>
                  <a:pt x="0" y="24546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1148" rIns="0" bIns="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95000"/>
                  </a:schemeClr>
                </a:solidFill>
              </a:rPr>
              <a:t>Wagoner County Economic Development Board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20-acre parcel of land valued at approximately $300,000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	</a:t>
            </a:r>
            <a:endParaRPr lang="en-US" sz="2400" kern="1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8" name="Flowchart: Extract 17" descr="Arrow pointing right">
            <a:extLst>
              <a:ext uri="{FF2B5EF4-FFF2-40B4-BE49-F238E27FC236}">
                <a16:creationId xmlns:a16="http://schemas.microsoft.com/office/drawing/2014/main" id="{E75CFBE3-38EA-4218-87C6-9E3956D50E08}"/>
              </a:ext>
            </a:extLst>
          </p:cNvPr>
          <p:cNvSpPr/>
          <p:nvPr/>
        </p:nvSpPr>
        <p:spPr>
          <a:xfrm rot="5400000">
            <a:off x="2196697" y="5140976"/>
            <a:ext cx="247296" cy="1348850"/>
          </a:xfrm>
          <a:prstGeom prst="flowChartExtra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C3CE26-DDA1-4666-9003-5AD24D0D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055301" y="3114096"/>
            <a:ext cx="3364952" cy="2824488"/>
          </a:xfrm>
          <a:custGeom>
            <a:avLst/>
            <a:gdLst>
              <a:gd name="connsiteX0" fmla="*/ 0 w 2045557"/>
              <a:gd name="connsiteY0" fmla="*/ 102278 h 2454669"/>
              <a:gd name="connsiteX1" fmla="*/ 102278 w 2045557"/>
              <a:gd name="connsiteY1" fmla="*/ 0 h 2454669"/>
              <a:gd name="connsiteX2" fmla="*/ 1943279 w 2045557"/>
              <a:gd name="connsiteY2" fmla="*/ 0 h 2454669"/>
              <a:gd name="connsiteX3" fmla="*/ 2045557 w 2045557"/>
              <a:gd name="connsiteY3" fmla="*/ 102278 h 2454669"/>
              <a:gd name="connsiteX4" fmla="*/ 2045557 w 2045557"/>
              <a:gd name="connsiteY4" fmla="*/ 2352391 h 2454669"/>
              <a:gd name="connsiteX5" fmla="*/ 1943279 w 2045557"/>
              <a:gd name="connsiteY5" fmla="*/ 2454669 h 2454669"/>
              <a:gd name="connsiteX6" fmla="*/ 102278 w 2045557"/>
              <a:gd name="connsiteY6" fmla="*/ 2454669 h 2454669"/>
              <a:gd name="connsiteX7" fmla="*/ 0 w 2045557"/>
              <a:gd name="connsiteY7" fmla="*/ 2352391 h 2454669"/>
              <a:gd name="connsiteX8" fmla="*/ 0 w 2045557"/>
              <a:gd name="connsiteY8" fmla="*/ 102278 h 24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557" h="2454669">
                <a:moveTo>
                  <a:pt x="1960325" y="1"/>
                </a:moveTo>
                <a:cubicBezTo>
                  <a:pt x="2007397" y="1"/>
                  <a:pt x="2045557" y="54950"/>
                  <a:pt x="2045557" y="122734"/>
                </a:cubicBezTo>
                <a:lnTo>
                  <a:pt x="2045557" y="2331935"/>
                </a:lnTo>
                <a:cubicBezTo>
                  <a:pt x="2045557" y="2399719"/>
                  <a:pt x="2007397" y="2454668"/>
                  <a:pt x="1960325" y="2454668"/>
                </a:cubicBezTo>
                <a:lnTo>
                  <a:pt x="85232" y="2454668"/>
                </a:lnTo>
                <a:cubicBezTo>
                  <a:pt x="38160" y="2454668"/>
                  <a:pt x="0" y="2399719"/>
                  <a:pt x="0" y="2331935"/>
                </a:cubicBezTo>
                <a:lnTo>
                  <a:pt x="0" y="122734"/>
                </a:lnTo>
                <a:cubicBezTo>
                  <a:pt x="0" y="54950"/>
                  <a:pt x="38160" y="1"/>
                  <a:pt x="85232" y="1"/>
                </a:cubicBezTo>
                <a:lnTo>
                  <a:pt x="1960325" y="1"/>
                </a:lnTo>
                <a:close/>
              </a:path>
            </a:pathLst>
          </a:custGeom>
          <a:gradFill flip="none" rotWithShape="1">
            <a:gsLst>
              <a:gs pos="0">
                <a:srgbClr val="C5996A"/>
              </a:gs>
              <a:gs pos="50000">
                <a:srgbClr val="C38D4C"/>
              </a:gs>
              <a:gs pos="100000">
                <a:srgbClr val="B37D3D"/>
              </a:gs>
            </a:gsLst>
            <a:lin ang="10800000" scaled="0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840" tIns="78868" rIns="102236" bIns="1636445" numCol="1" spcCol="1270" anchor="t" anchorCtr="0">
            <a:noAutofit/>
          </a:bodyPr>
          <a:lstStyle/>
          <a:p>
            <a:pPr marL="0" lvl="0" indent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5238BA-07C0-4ECA-A65C-4122F0825E5D}"/>
              </a:ext>
            </a:extLst>
          </p:cNvPr>
          <p:cNvSpPr txBox="1"/>
          <p:nvPr/>
        </p:nvSpPr>
        <p:spPr>
          <a:xfrm>
            <a:off x="4500427" y="2834110"/>
            <a:ext cx="25710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Federal CDBG program &amp; City of Coweta  sewage upgrade project for the 20-acre parcel</a:t>
            </a:r>
          </a:p>
          <a:p>
            <a:endParaRPr lang="en-US" sz="2000" dirty="0"/>
          </a:p>
          <a:p>
            <a:r>
              <a:rPr lang="en-US" sz="2000" dirty="0"/>
              <a:t>Valued at approximately $250,000   </a:t>
            </a:r>
          </a:p>
        </p:txBody>
      </p:sp>
      <p:sp>
        <p:nvSpPr>
          <p:cNvPr id="20" name="Flowchart: Extract 19" descr="Arrow pointing right">
            <a:extLst>
              <a:ext uri="{FF2B5EF4-FFF2-40B4-BE49-F238E27FC236}">
                <a16:creationId xmlns:a16="http://schemas.microsoft.com/office/drawing/2014/main" id="{1B2630BA-8343-4ECA-9FAF-DF3C97D56D79}"/>
              </a:ext>
            </a:extLst>
          </p:cNvPr>
          <p:cNvSpPr/>
          <p:nvPr/>
        </p:nvSpPr>
        <p:spPr>
          <a:xfrm rot="5400000">
            <a:off x="6242837" y="5147694"/>
            <a:ext cx="284536" cy="1372655"/>
          </a:xfrm>
          <a:prstGeom prst="flowChartExtra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BE2A8AA-F075-48D0-B025-D20B5D006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296409" y="3101173"/>
            <a:ext cx="3503395" cy="2824487"/>
          </a:xfrm>
          <a:custGeom>
            <a:avLst/>
            <a:gdLst>
              <a:gd name="connsiteX0" fmla="*/ 0 w 2045557"/>
              <a:gd name="connsiteY0" fmla="*/ 102278 h 2454669"/>
              <a:gd name="connsiteX1" fmla="*/ 102278 w 2045557"/>
              <a:gd name="connsiteY1" fmla="*/ 0 h 2454669"/>
              <a:gd name="connsiteX2" fmla="*/ 1943279 w 2045557"/>
              <a:gd name="connsiteY2" fmla="*/ 0 h 2454669"/>
              <a:gd name="connsiteX3" fmla="*/ 2045557 w 2045557"/>
              <a:gd name="connsiteY3" fmla="*/ 102278 h 2454669"/>
              <a:gd name="connsiteX4" fmla="*/ 2045557 w 2045557"/>
              <a:gd name="connsiteY4" fmla="*/ 2352391 h 2454669"/>
              <a:gd name="connsiteX5" fmla="*/ 1943279 w 2045557"/>
              <a:gd name="connsiteY5" fmla="*/ 2454669 h 2454669"/>
              <a:gd name="connsiteX6" fmla="*/ 102278 w 2045557"/>
              <a:gd name="connsiteY6" fmla="*/ 2454669 h 2454669"/>
              <a:gd name="connsiteX7" fmla="*/ 0 w 2045557"/>
              <a:gd name="connsiteY7" fmla="*/ 2352391 h 2454669"/>
              <a:gd name="connsiteX8" fmla="*/ 0 w 2045557"/>
              <a:gd name="connsiteY8" fmla="*/ 102278 h 24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557" h="2454669">
                <a:moveTo>
                  <a:pt x="1960325" y="1"/>
                </a:moveTo>
                <a:cubicBezTo>
                  <a:pt x="2007397" y="1"/>
                  <a:pt x="2045557" y="54950"/>
                  <a:pt x="2045557" y="122734"/>
                </a:cubicBezTo>
                <a:lnTo>
                  <a:pt x="2045557" y="2331935"/>
                </a:lnTo>
                <a:cubicBezTo>
                  <a:pt x="2045557" y="2399719"/>
                  <a:pt x="2007397" y="2454668"/>
                  <a:pt x="1960325" y="2454668"/>
                </a:cubicBezTo>
                <a:lnTo>
                  <a:pt x="85232" y="2454668"/>
                </a:lnTo>
                <a:cubicBezTo>
                  <a:pt x="38160" y="2454668"/>
                  <a:pt x="0" y="2399719"/>
                  <a:pt x="0" y="2331935"/>
                </a:cubicBezTo>
                <a:lnTo>
                  <a:pt x="0" y="122734"/>
                </a:lnTo>
                <a:cubicBezTo>
                  <a:pt x="0" y="54950"/>
                  <a:pt x="38160" y="1"/>
                  <a:pt x="85232" y="1"/>
                </a:cubicBezTo>
                <a:lnTo>
                  <a:pt x="1960325" y="1"/>
                </a:lnTo>
                <a:close/>
              </a:path>
            </a:pathLst>
          </a:custGeom>
          <a:gradFill>
            <a:gsLst>
              <a:gs pos="0">
                <a:srgbClr val="BDC46D"/>
              </a:gs>
              <a:gs pos="50000">
                <a:srgbClr val="BAC152"/>
              </a:gs>
              <a:gs pos="100000">
                <a:srgbClr val="A9B142"/>
              </a:gs>
            </a:gsLst>
            <a:lin ang="108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840" tIns="78868" rIns="102235" bIns="1636445" numCol="1" spcCol="1270" anchor="t" anchorCtr="0">
            <a:noAutofit/>
          </a:bodyPr>
          <a:lstStyle/>
          <a:p>
            <a:pPr marL="0" lvl="0" indent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D52E1FF-F355-43DB-987B-810BE6898C22}"/>
              </a:ext>
            </a:extLst>
          </p:cNvPr>
          <p:cNvSpPr/>
          <p:nvPr/>
        </p:nvSpPr>
        <p:spPr>
          <a:xfrm>
            <a:off x="7821031" y="2843863"/>
            <a:ext cx="2514640" cy="3364953"/>
          </a:xfrm>
          <a:custGeom>
            <a:avLst/>
            <a:gdLst>
              <a:gd name="connsiteX0" fmla="*/ 0 w 1523940"/>
              <a:gd name="connsiteY0" fmla="*/ 0 h 2454669"/>
              <a:gd name="connsiteX1" fmla="*/ 1523940 w 1523940"/>
              <a:gd name="connsiteY1" fmla="*/ 0 h 2454669"/>
              <a:gd name="connsiteX2" fmla="*/ 1523940 w 1523940"/>
              <a:gd name="connsiteY2" fmla="*/ 2454669 h 2454669"/>
              <a:gd name="connsiteX3" fmla="*/ 0 w 1523940"/>
              <a:gd name="connsiteY3" fmla="*/ 2454669 h 2454669"/>
              <a:gd name="connsiteX4" fmla="*/ 0 w 1523940"/>
              <a:gd name="connsiteY4" fmla="*/ 0 h 24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940" h="2454669">
                <a:moveTo>
                  <a:pt x="0" y="0"/>
                </a:moveTo>
                <a:lnTo>
                  <a:pt x="1523940" y="0"/>
                </a:lnTo>
                <a:lnTo>
                  <a:pt x="1523940" y="2454669"/>
                </a:lnTo>
                <a:lnTo>
                  <a:pt x="0" y="24546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1148" rIns="0" bIns="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/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Statewide articulation agreements for PN to RN programs across the state.</a:t>
            </a:r>
            <a:endParaRPr lang="en-US" sz="2000" dirty="0"/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This includes Connors State College (</a:t>
            </a:r>
            <a:r>
              <a:rPr lang="en-US" sz="2000" kern="1200"/>
              <a:t>PN to RN </a:t>
            </a:r>
            <a:r>
              <a:rPr lang="en-US" sz="2000" kern="1200" dirty="0"/>
              <a:t>Career Ladder) </a:t>
            </a:r>
          </a:p>
        </p:txBody>
      </p:sp>
      <p:sp>
        <p:nvSpPr>
          <p:cNvPr id="23" name="Flowchart: Extract 22" descr="Arrow pointing right">
            <a:extLst>
              <a:ext uri="{FF2B5EF4-FFF2-40B4-BE49-F238E27FC236}">
                <a16:creationId xmlns:a16="http://schemas.microsoft.com/office/drawing/2014/main" id="{1E1A6D72-786D-4ABB-B288-53092A0F093B}"/>
              </a:ext>
            </a:extLst>
          </p:cNvPr>
          <p:cNvSpPr/>
          <p:nvPr/>
        </p:nvSpPr>
        <p:spPr>
          <a:xfrm rot="5400000">
            <a:off x="9463315" y="5103934"/>
            <a:ext cx="284536" cy="1460176"/>
          </a:xfrm>
          <a:prstGeom prst="flowChartExtra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/>
      <p:bldP spid="17" grpId="0" animBg="1"/>
      <p:bldP spid="13" grpId="0"/>
      <p:bldP spid="22" grpId="0" animBg="1"/>
      <p:bldP spid="24" grpId="0"/>
    </p:bldLst>
  </p:timing>
</p:sld>
</file>

<file path=ppt/theme/theme1.xml><?xml version="1.0" encoding="utf-8"?>
<a:theme xmlns:a="http://schemas.openxmlformats.org/drawingml/2006/main" name="Depth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5126</TotalTime>
  <Words>461</Words>
  <Application>Microsoft Macintosh PowerPoint</Application>
  <PresentationFormat>Widescreen</PresentationFormat>
  <Paragraphs>92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Depth</vt:lpstr>
      <vt:lpstr>Indian Capital Technology Center   LPN Expansion Project </vt:lpstr>
      <vt:lpstr>GOAL:</vt:lpstr>
      <vt:lpstr>Need for the Project</vt:lpstr>
      <vt:lpstr>Workforce Need Data</vt:lpstr>
      <vt:lpstr>DATA Slides will go here</vt:lpstr>
      <vt:lpstr>Total new LPN licenses</vt:lpstr>
      <vt:lpstr>Projected Timeline</vt:lpstr>
      <vt:lpstr>Budget: $2,890,630.00</vt:lpstr>
      <vt:lpstr>Project Partnerships</vt:lpstr>
      <vt:lpstr>Evidence for Success </vt:lpstr>
      <vt:lpstr> Positive Partnerships in Healthcare at ICTC</vt:lpstr>
      <vt:lpstr>NCLEX Pass Rate</vt:lpstr>
      <vt:lpstr>Recent Project for Training Health Care Professionals (2008)</vt:lpstr>
      <vt:lpstr>Recent Project for Training Health Care Professionals (2016)</vt:lpstr>
      <vt:lpstr>Questions/Comments?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 RN Program</dc:title>
  <dc:creator>Debra</dc:creator>
  <cp:lastModifiedBy>Kay Thompson</cp:lastModifiedBy>
  <cp:revision>117</cp:revision>
  <cp:lastPrinted>2021-10-26T20:55:44Z</cp:lastPrinted>
  <dcterms:created xsi:type="dcterms:W3CDTF">2021-09-08T14:51:31Z</dcterms:created>
  <dcterms:modified xsi:type="dcterms:W3CDTF">2022-06-07T17:18:42Z</dcterms:modified>
</cp:coreProperties>
</file>