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82" r:id="rId4"/>
    <p:sldId id="284" r:id="rId5"/>
    <p:sldId id="285" r:id="rId6"/>
    <p:sldId id="286" r:id="rId7"/>
    <p:sldId id="301" r:id="rId8"/>
    <p:sldId id="293" r:id="rId9"/>
    <p:sldId id="294" r:id="rId10"/>
    <p:sldId id="288" r:id="rId11"/>
    <p:sldId id="297" r:id="rId12"/>
    <p:sldId id="299" r:id="rId13"/>
    <p:sldId id="298" r:id="rId14"/>
    <p:sldId id="295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20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11017\AppData\Local\Temp\download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fficemgmtentserv-my.sharepoint.com/personal/jon_chiappe_okcommerce_gov/Documents/Economic%20Indicators/Economic%20Dashboard/LAUS%20to%20C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fficemgmtentserv-my.sharepoint.com/personal/jon_chiappe_okcommerce_gov/Documents/Economic%20Indicators/Economic%20Dashboard/LAUS%20to%20C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myblackburn/Desktop/lalfprder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fficemgmtentserv-my.sharepoint.com/personal/jon_chiappe_okcommerce_gov/Documents/Economic%20Indicators/Economic%20Dashboard/Retail%20Sales%20Sales%20Ta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officemgmtentserv-my.sharepoint.com/personal/jon_chiappe_okcommerce_gov/Documents/Economic%20Indicators/Economic%20Dashboard/Retail%20Sales%20Sales%20Tax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myblackburn/Desktop/lalfprder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Oklahoma</a:t>
            </a:r>
            <a:r>
              <a:rPr lang="en-US" baseline="0"/>
              <a:t> and U.S. Chained (inflation-adjusted) GDP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45019853287569E-2"/>
          <c:y val="0.10845029239766082"/>
          <c:w val="0.90167676155865117"/>
          <c:h val="0.67573306421780632"/>
        </c:manualLayout>
      </c:layout>
      <c:lineChart>
        <c:grouping val="standard"/>
        <c:varyColors val="0"/>
        <c:ser>
          <c:idx val="0"/>
          <c:order val="0"/>
          <c:tx>
            <c:strRef>
              <c:f>'[download.xls]Sheet0 (2)'!$B$69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'[download.xls]Sheet0 (2)'!$C$68:$AU$68</c:f>
              <c:strCache>
                <c:ptCount val="45"/>
                <c:pt idx="0">
                  <c:v>2010:Q1</c:v>
                </c:pt>
                <c:pt idx="1">
                  <c:v>2010:Q2</c:v>
                </c:pt>
                <c:pt idx="2">
                  <c:v>2010:Q3</c:v>
                </c:pt>
                <c:pt idx="3">
                  <c:v>2010:Q4</c:v>
                </c:pt>
                <c:pt idx="4">
                  <c:v>2011:Q1</c:v>
                </c:pt>
                <c:pt idx="5">
                  <c:v>2011:Q2</c:v>
                </c:pt>
                <c:pt idx="6">
                  <c:v>2011:Q3</c:v>
                </c:pt>
                <c:pt idx="7">
                  <c:v>2011:Q4</c:v>
                </c:pt>
                <c:pt idx="8">
                  <c:v>2012:Q1</c:v>
                </c:pt>
                <c:pt idx="9">
                  <c:v>2012:Q2</c:v>
                </c:pt>
                <c:pt idx="10">
                  <c:v>2012:Q3</c:v>
                </c:pt>
                <c:pt idx="11">
                  <c:v>2012:Q4</c:v>
                </c:pt>
                <c:pt idx="12">
                  <c:v>2013:Q1</c:v>
                </c:pt>
                <c:pt idx="13">
                  <c:v>2013:Q2</c:v>
                </c:pt>
                <c:pt idx="14">
                  <c:v>2013:Q3</c:v>
                </c:pt>
                <c:pt idx="15">
                  <c:v>2013:Q4</c:v>
                </c:pt>
                <c:pt idx="16">
                  <c:v>2014:Q1</c:v>
                </c:pt>
                <c:pt idx="17">
                  <c:v>2014:Q2</c:v>
                </c:pt>
                <c:pt idx="18">
                  <c:v>2014:Q3</c:v>
                </c:pt>
                <c:pt idx="19">
                  <c:v>2014:Q4</c:v>
                </c:pt>
                <c:pt idx="20">
                  <c:v>2015:Q1</c:v>
                </c:pt>
                <c:pt idx="21">
                  <c:v>2015:Q2</c:v>
                </c:pt>
                <c:pt idx="22">
                  <c:v>2015:Q3</c:v>
                </c:pt>
                <c:pt idx="23">
                  <c:v>2015:Q4</c:v>
                </c:pt>
                <c:pt idx="24">
                  <c:v>2016:Q1</c:v>
                </c:pt>
                <c:pt idx="25">
                  <c:v>2016:Q2</c:v>
                </c:pt>
                <c:pt idx="26">
                  <c:v>2016:Q3</c:v>
                </c:pt>
                <c:pt idx="27">
                  <c:v>2016:Q4</c:v>
                </c:pt>
                <c:pt idx="28">
                  <c:v>2017:Q1</c:v>
                </c:pt>
                <c:pt idx="29">
                  <c:v>2017:Q2</c:v>
                </c:pt>
                <c:pt idx="30">
                  <c:v>2017:Q3</c:v>
                </c:pt>
                <c:pt idx="31">
                  <c:v>2017:Q4</c:v>
                </c:pt>
                <c:pt idx="32">
                  <c:v>2018:Q1</c:v>
                </c:pt>
                <c:pt idx="33">
                  <c:v>2018:Q2</c:v>
                </c:pt>
                <c:pt idx="34">
                  <c:v>2018:Q3</c:v>
                </c:pt>
                <c:pt idx="35">
                  <c:v>2018:Q4</c:v>
                </c:pt>
                <c:pt idx="36">
                  <c:v>2019:Q1</c:v>
                </c:pt>
                <c:pt idx="37">
                  <c:v>2019:Q2</c:v>
                </c:pt>
                <c:pt idx="38">
                  <c:v>2019:Q3</c:v>
                </c:pt>
                <c:pt idx="39">
                  <c:v>2019:Q4</c:v>
                </c:pt>
                <c:pt idx="40">
                  <c:v>2020:Q1</c:v>
                </c:pt>
                <c:pt idx="41">
                  <c:v>2020:Q2</c:v>
                </c:pt>
                <c:pt idx="42">
                  <c:v>2020:Q3</c:v>
                </c:pt>
                <c:pt idx="43">
                  <c:v>2020:Q4</c:v>
                </c:pt>
                <c:pt idx="44">
                  <c:v>2021:Q1</c:v>
                </c:pt>
              </c:strCache>
            </c:strRef>
          </c:cat>
          <c:val>
            <c:numRef>
              <c:f>'[download.xls]Sheet0 (2)'!$C$69:$AU$69</c:f>
              <c:numCache>
                <c:formatCode>General</c:formatCode>
                <c:ptCount val="45"/>
                <c:pt idx="0">
                  <c:v>100</c:v>
                </c:pt>
                <c:pt idx="1">
                  <c:v>100.92202830398287</c:v>
                </c:pt>
                <c:pt idx="2">
                  <c:v>101.66603687477478</c:v>
                </c:pt>
                <c:pt idx="3">
                  <c:v>102.17630129330603</c:v>
                </c:pt>
                <c:pt idx="4">
                  <c:v>101.93062731489064</c:v>
                </c:pt>
                <c:pt idx="5">
                  <c:v>102.65940411199504</c:v>
                </c:pt>
                <c:pt idx="6">
                  <c:v>102.63088670265508</c:v>
                </c:pt>
                <c:pt idx="7">
                  <c:v>103.82067116462413</c:v>
                </c:pt>
                <c:pt idx="8">
                  <c:v>104.63357950898288</c:v>
                </c:pt>
                <c:pt idx="9">
                  <c:v>105.08371474935851</c:v>
                </c:pt>
                <c:pt idx="10">
                  <c:v>105.22552334084435</c:v>
                </c:pt>
                <c:pt idx="11">
                  <c:v>105.34534705966114</c:v>
                </c:pt>
                <c:pt idx="12">
                  <c:v>106.27836455641514</c:v>
                </c:pt>
                <c:pt idx="13">
                  <c:v>106.40950831146903</c:v>
                </c:pt>
                <c:pt idx="14">
                  <c:v>107.24313653877405</c:v>
                </c:pt>
                <c:pt idx="15">
                  <c:v>108.09920373762297</c:v>
                </c:pt>
                <c:pt idx="16">
                  <c:v>107.79360168198224</c:v>
                </c:pt>
                <c:pt idx="17">
                  <c:v>109.25278354501368</c:v>
                </c:pt>
                <c:pt idx="18">
                  <c:v>110.58668601560348</c:v>
                </c:pt>
                <c:pt idx="19">
                  <c:v>111.20906095920601</c:v>
                </c:pt>
                <c:pt idx="20">
                  <c:v>112.2646073066455</c:v>
                </c:pt>
                <c:pt idx="21">
                  <c:v>113.024204443098</c:v>
                </c:pt>
                <c:pt idx="22">
                  <c:v>113.43403516476813</c:v>
                </c:pt>
                <c:pt idx="23">
                  <c:v>113.61594068690238</c:v>
                </c:pt>
                <c:pt idx="24">
                  <c:v>114.25947663807248</c:v>
                </c:pt>
                <c:pt idx="25">
                  <c:v>114.61587289642749</c:v>
                </c:pt>
                <c:pt idx="26">
                  <c:v>115.23983718609198</c:v>
                </c:pt>
                <c:pt idx="27">
                  <c:v>115.96503957633871</c:v>
                </c:pt>
                <c:pt idx="28">
                  <c:v>116.62101783667943</c:v>
                </c:pt>
                <c:pt idx="29">
                  <c:v>117.11892427868824</c:v>
                </c:pt>
                <c:pt idx="30">
                  <c:v>117.97252636935946</c:v>
                </c:pt>
                <c:pt idx="31">
                  <c:v>119.09996305581294</c:v>
                </c:pt>
                <c:pt idx="32">
                  <c:v>120.20959257924589</c:v>
                </c:pt>
                <c:pt idx="33">
                  <c:v>121.01334758771321</c:v>
                </c:pt>
                <c:pt idx="34">
                  <c:v>121.6489043729397</c:v>
                </c:pt>
                <c:pt idx="35">
                  <c:v>122.0483037947421</c:v>
                </c:pt>
                <c:pt idx="36">
                  <c:v>122.93330357904513</c:v>
                </c:pt>
                <c:pt idx="37">
                  <c:v>123.38903720983484</c:v>
                </c:pt>
                <c:pt idx="38">
                  <c:v>124.1749201840138</c:v>
                </c:pt>
                <c:pt idx="39">
                  <c:v>124.90287311601669</c:v>
                </c:pt>
                <c:pt idx="40">
                  <c:v>123.32578123656957</c:v>
                </c:pt>
                <c:pt idx="41">
                  <c:v>112.24358252874036</c:v>
                </c:pt>
                <c:pt idx="42">
                  <c:v>120.63798945777022</c:v>
                </c:pt>
                <c:pt idx="43">
                  <c:v>121.9218242838455</c:v>
                </c:pt>
                <c:pt idx="44">
                  <c:v>123.81573446114193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5C-3348-819E-D58432E7D656}"/>
            </c:ext>
          </c:extLst>
        </c:ser>
        <c:ser>
          <c:idx val="1"/>
          <c:order val="1"/>
          <c:tx>
            <c:strRef>
              <c:f>'[download.xls]Sheet0 (2)'!$B$70</c:f>
              <c:strCache>
                <c:ptCount val="1"/>
                <c:pt idx="0">
                  <c:v>Oklahoma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'[download.xls]Sheet0 (2)'!$C$68:$AU$68</c:f>
              <c:strCache>
                <c:ptCount val="45"/>
                <c:pt idx="0">
                  <c:v>2010:Q1</c:v>
                </c:pt>
                <c:pt idx="1">
                  <c:v>2010:Q2</c:v>
                </c:pt>
                <c:pt idx="2">
                  <c:v>2010:Q3</c:v>
                </c:pt>
                <c:pt idx="3">
                  <c:v>2010:Q4</c:v>
                </c:pt>
                <c:pt idx="4">
                  <c:v>2011:Q1</c:v>
                </c:pt>
                <c:pt idx="5">
                  <c:v>2011:Q2</c:v>
                </c:pt>
                <c:pt idx="6">
                  <c:v>2011:Q3</c:v>
                </c:pt>
                <c:pt idx="7">
                  <c:v>2011:Q4</c:v>
                </c:pt>
                <c:pt idx="8">
                  <c:v>2012:Q1</c:v>
                </c:pt>
                <c:pt idx="9">
                  <c:v>2012:Q2</c:v>
                </c:pt>
                <c:pt idx="10">
                  <c:v>2012:Q3</c:v>
                </c:pt>
                <c:pt idx="11">
                  <c:v>2012:Q4</c:v>
                </c:pt>
                <c:pt idx="12">
                  <c:v>2013:Q1</c:v>
                </c:pt>
                <c:pt idx="13">
                  <c:v>2013:Q2</c:v>
                </c:pt>
                <c:pt idx="14">
                  <c:v>2013:Q3</c:v>
                </c:pt>
                <c:pt idx="15">
                  <c:v>2013:Q4</c:v>
                </c:pt>
                <c:pt idx="16">
                  <c:v>2014:Q1</c:v>
                </c:pt>
                <c:pt idx="17">
                  <c:v>2014:Q2</c:v>
                </c:pt>
                <c:pt idx="18">
                  <c:v>2014:Q3</c:v>
                </c:pt>
                <c:pt idx="19">
                  <c:v>2014:Q4</c:v>
                </c:pt>
                <c:pt idx="20">
                  <c:v>2015:Q1</c:v>
                </c:pt>
                <c:pt idx="21">
                  <c:v>2015:Q2</c:v>
                </c:pt>
                <c:pt idx="22">
                  <c:v>2015:Q3</c:v>
                </c:pt>
                <c:pt idx="23">
                  <c:v>2015:Q4</c:v>
                </c:pt>
                <c:pt idx="24">
                  <c:v>2016:Q1</c:v>
                </c:pt>
                <c:pt idx="25">
                  <c:v>2016:Q2</c:v>
                </c:pt>
                <c:pt idx="26">
                  <c:v>2016:Q3</c:v>
                </c:pt>
                <c:pt idx="27">
                  <c:v>2016:Q4</c:v>
                </c:pt>
                <c:pt idx="28">
                  <c:v>2017:Q1</c:v>
                </c:pt>
                <c:pt idx="29">
                  <c:v>2017:Q2</c:v>
                </c:pt>
                <c:pt idx="30">
                  <c:v>2017:Q3</c:v>
                </c:pt>
                <c:pt idx="31">
                  <c:v>2017:Q4</c:v>
                </c:pt>
                <c:pt idx="32">
                  <c:v>2018:Q1</c:v>
                </c:pt>
                <c:pt idx="33">
                  <c:v>2018:Q2</c:v>
                </c:pt>
                <c:pt idx="34">
                  <c:v>2018:Q3</c:v>
                </c:pt>
                <c:pt idx="35">
                  <c:v>2018:Q4</c:v>
                </c:pt>
                <c:pt idx="36">
                  <c:v>2019:Q1</c:v>
                </c:pt>
                <c:pt idx="37">
                  <c:v>2019:Q2</c:v>
                </c:pt>
                <c:pt idx="38">
                  <c:v>2019:Q3</c:v>
                </c:pt>
                <c:pt idx="39">
                  <c:v>2019:Q4</c:v>
                </c:pt>
                <c:pt idx="40">
                  <c:v>2020:Q1</c:v>
                </c:pt>
                <c:pt idx="41">
                  <c:v>2020:Q2</c:v>
                </c:pt>
                <c:pt idx="42">
                  <c:v>2020:Q3</c:v>
                </c:pt>
                <c:pt idx="43">
                  <c:v>2020:Q4</c:v>
                </c:pt>
                <c:pt idx="44">
                  <c:v>2021:Q1</c:v>
                </c:pt>
              </c:strCache>
            </c:strRef>
          </c:cat>
          <c:val>
            <c:numRef>
              <c:f>'[download.xls]Sheet0 (2)'!$C$70:$AU$70</c:f>
              <c:numCache>
                <c:formatCode>General</c:formatCode>
                <c:ptCount val="45"/>
                <c:pt idx="0">
                  <c:v>100</c:v>
                </c:pt>
                <c:pt idx="1">
                  <c:v>102.07382770382767</c:v>
                </c:pt>
                <c:pt idx="2">
                  <c:v>102.8903078849297</c:v>
                </c:pt>
                <c:pt idx="3">
                  <c:v>102.88596184560953</c:v>
                </c:pt>
                <c:pt idx="4">
                  <c:v>101.78341001749284</c:v>
                </c:pt>
                <c:pt idx="5">
                  <c:v>104.45532942658487</c:v>
                </c:pt>
                <c:pt idx="6">
                  <c:v>106.84335020832231</c:v>
                </c:pt>
                <c:pt idx="7">
                  <c:v>109.27547050669068</c:v>
                </c:pt>
                <c:pt idx="8">
                  <c:v>110.13470804522184</c:v>
                </c:pt>
                <c:pt idx="9">
                  <c:v>111.02289787510635</c:v>
                </c:pt>
                <c:pt idx="10">
                  <c:v>110.32912939245568</c:v>
                </c:pt>
                <c:pt idx="11">
                  <c:v>111.39716855538293</c:v>
                </c:pt>
                <c:pt idx="12">
                  <c:v>112.65023395113136</c:v>
                </c:pt>
                <c:pt idx="13">
                  <c:v>112.26874117610217</c:v>
                </c:pt>
                <c:pt idx="14">
                  <c:v>112.48150536576077</c:v>
                </c:pt>
                <c:pt idx="15">
                  <c:v>114.74758139716219</c:v>
                </c:pt>
                <c:pt idx="16">
                  <c:v>114.70955355311087</c:v>
                </c:pt>
                <c:pt idx="17">
                  <c:v>117.40933874372624</c:v>
                </c:pt>
                <c:pt idx="18">
                  <c:v>121.12366846622523</c:v>
                </c:pt>
                <c:pt idx="19">
                  <c:v>123.05011430722539</c:v>
                </c:pt>
                <c:pt idx="20">
                  <c:v>124.11208179757303</c:v>
                </c:pt>
                <c:pt idx="21">
                  <c:v>122.07979711665858</c:v>
                </c:pt>
                <c:pt idx="22">
                  <c:v>124.01180333149482</c:v>
                </c:pt>
                <c:pt idx="23">
                  <c:v>123.80728383407592</c:v>
                </c:pt>
                <c:pt idx="24">
                  <c:v>121.94653988162158</c:v>
                </c:pt>
                <c:pt idx="25">
                  <c:v>120.50467742481833</c:v>
                </c:pt>
                <c:pt idx="26">
                  <c:v>119.46367318295613</c:v>
                </c:pt>
                <c:pt idx="27">
                  <c:v>118.86769058500887</c:v>
                </c:pt>
                <c:pt idx="28">
                  <c:v>119.37055289928759</c:v>
                </c:pt>
                <c:pt idx="29">
                  <c:v>120.58124441166454</c:v>
                </c:pt>
                <c:pt idx="30">
                  <c:v>120.40791413760202</c:v>
                </c:pt>
                <c:pt idx="31">
                  <c:v>120.66298829828915</c:v>
                </c:pt>
                <c:pt idx="32">
                  <c:v>122.19956884733453</c:v>
                </c:pt>
                <c:pt idx="33">
                  <c:v>123.00793216088272</c:v>
                </c:pt>
                <c:pt idx="34">
                  <c:v>123.51552398853926</c:v>
                </c:pt>
                <c:pt idx="35">
                  <c:v>125.20370461504639</c:v>
                </c:pt>
                <c:pt idx="36">
                  <c:v>126.63240112920329</c:v>
                </c:pt>
                <c:pt idx="37">
                  <c:v>126.37975563754802</c:v>
                </c:pt>
                <c:pt idx="38">
                  <c:v>126.87808017547773</c:v>
                </c:pt>
                <c:pt idx="39">
                  <c:v>126.04082848291911</c:v>
                </c:pt>
                <c:pt idx="40">
                  <c:v>123.67127836829232</c:v>
                </c:pt>
                <c:pt idx="41">
                  <c:v>112.65470781513739</c:v>
                </c:pt>
                <c:pt idx="42">
                  <c:v>118.92533951834382</c:v>
                </c:pt>
                <c:pt idx="43">
                  <c:v>119.96014426294049</c:v>
                </c:pt>
                <c:pt idx="44">
                  <c:v>121.29597614280063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5C-3348-819E-D58432E7D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4721552"/>
        <c:axId val="764721880"/>
      </c:lineChart>
      <c:catAx>
        <c:axId val="764721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Year:Quarter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721880"/>
        <c:crosses val="autoZero"/>
        <c:auto val="1"/>
        <c:lblAlgn val="ctr"/>
        <c:lblOffset val="100"/>
        <c:tickLblSkip val="1"/>
        <c:noMultiLvlLbl val="0"/>
      </c:catAx>
      <c:valAx>
        <c:axId val="764721880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Index Comparison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7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465071673733095"/>
          <c:y val="0.63160789140370222"/>
          <c:w val="0.36116124907463493"/>
          <c:h val="4.9342450614725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Force Participation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260467441569807E-2"/>
          <c:y val="0.12485692958447377"/>
          <c:w val="0.90121009067414959"/>
          <c:h val="0.60976189869772124"/>
        </c:manualLayout>
      </c:layout>
      <c:lineChart>
        <c:grouping val="standard"/>
        <c:varyColors val="0"/>
        <c:ser>
          <c:idx val="0"/>
          <c:order val="0"/>
          <c:tx>
            <c:strRef>
              <c:f>'REVISED LAUS SA'!$E$328</c:f>
              <c:strCache>
                <c:ptCount val="1"/>
                <c:pt idx="0">
                  <c:v>US LFPR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'REVISED LAUS SA'!$F$318:$EO$318</c:f>
              <c:numCache>
                <c:formatCode>General</c:formatCode>
                <c:ptCount val="14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</c:numCache>
            </c:numRef>
          </c:cat>
          <c:val>
            <c:numRef>
              <c:f>'REVISED LAUS SA'!$F$328:$EO$328</c:f>
              <c:numCache>
                <c:formatCode>General</c:formatCode>
                <c:ptCount val="140"/>
                <c:pt idx="0">
                  <c:v>0.64800000000000002</c:v>
                </c:pt>
                <c:pt idx="1">
                  <c:v>0.64900000000000002</c:v>
                </c:pt>
                <c:pt idx="2">
                  <c:v>0.64900000000000002</c:v>
                </c:pt>
                <c:pt idx="3">
                  <c:v>0.65200000000000002</c:v>
                </c:pt>
                <c:pt idx="4">
                  <c:v>0.64900000000000002</c:v>
                </c:pt>
                <c:pt idx="5">
                  <c:v>0.64599999999999991</c:v>
                </c:pt>
                <c:pt idx="6">
                  <c:v>0.64599999999999991</c:v>
                </c:pt>
                <c:pt idx="7">
                  <c:v>0.64700000000000002</c:v>
                </c:pt>
                <c:pt idx="8">
                  <c:v>0.64599999999999991</c:v>
                </c:pt>
                <c:pt idx="9">
                  <c:v>0.64400000000000002</c:v>
                </c:pt>
                <c:pt idx="10">
                  <c:v>0.64599999999999991</c:v>
                </c:pt>
                <c:pt idx="11">
                  <c:v>0.64300000000000002</c:v>
                </c:pt>
                <c:pt idx="12">
                  <c:v>0.64200000000000002</c:v>
                </c:pt>
                <c:pt idx="13">
                  <c:v>0.6409999999999999</c:v>
                </c:pt>
                <c:pt idx="14">
                  <c:v>0.64200000000000002</c:v>
                </c:pt>
                <c:pt idx="15">
                  <c:v>0.64200000000000002</c:v>
                </c:pt>
                <c:pt idx="16">
                  <c:v>0.6409999999999999</c:v>
                </c:pt>
                <c:pt idx="17">
                  <c:v>0.64</c:v>
                </c:pt>
                <c:pt idx="18">
                  <c:v>0.64</c:v>
                </c:pt>
                <c:pt idx="19">
                  <c:v>0.6409999999999999</c:v>
                </c:pt>
                <c:pt idx="20">
                  <c:v>0.64200000000000002</c:v>
                </c:pt>
                <c:pt idx="21">
                  <c:v>0.6409999999999999</c:v>
                </c:pt>
                <c:pt idx="22">
                  <c:v>0.6409999999999999</c:v>
                </c:pt>
                <c:pt idx="23">
                  <c:v>0.64</c:v>
                </c:pt>
                <c:pt idx="24">
                  <c:v>0.63700000000000001</c:v>
                </c:pt>
                <c:pt idx="25">
                  <c:v>0.63800000000000001</c:v>
                </c:pt>
                <c:pt idx="26">
                  <c:v>0.63800000000000001</c:v>
                </c:pt>
                <c:pt idx="27">
                  <c:v>0.63700000000000001</c:v>
                </c:pt>
                <c:pt idx="28">
                  <c:v>0.63700000000000001</c:v>
                </c:pt>
                <c:pt idx="29">
                  <c:v>0.63800000000000001</c:v>
                </c:pt>
                <c:pt idx="30">
                  <c:v>0.63700000000000001</c:v>
                </c:pt>
                <c:pt idx="31">
                  <c:v>0.63500000000000001</c:v>
                </c:pt>
                <c:pt idx="32">
                  <c:v>0.63600000000000001</c:v>
                </c:pt>
                <c:pt idx="33">
                  <c:v>0.63800000000000001</c:v>
                </c:pt>
                <c:pt idx="34">
                  <c:v>0.63600000000000001</c:v>
                </c:pt>
                <c:pt idx="35">
                  <c:v>0.63700000000000001</c:v>
                </c:pt>
                <c:pt idx="36">
                  <c:v>0.63700000000000001</c:v>
                </c:pt>
                <c:pt idx="37">
                  <c:v>0.63400000000000001</c:v>
                </c:pt>
                <c:pt idx="38">
                  <c:v>0.63300000000000001</c:v>
                </c:pt>
                <c:pt idx="39">
                  <c:v>0.63400000000000001</c:v>
                </c:pt>
                <c:pt idx="40">
                  <c:v>0.63400000000000001</c:v>
                </c:pt>
                <c:pt idx="41">
                  <c:v>0.63400000000000001</c:v>
                </c:pt>
                <c:pt idx="42">
                  <c:v>0.63300000000000001</c:v>
                </c:pt>
                <c:pt idx="43">
                  <c:v>0.63300000000000001</c:v>
                </c:pt>
                <c:pt idx="44">
                  <c:v>0.63200000000000001</c:v>
                </c:pt>
                <c:pt idx="45">
                  <c:v>0.628</c:v>
                </c:pt>
                <c:pt idx="46">
                  <c:v>0.63</c:v>
                </c:pt>
                <c:pt idx="47">
                  <c:v>0.629</c:v>
                </c:pt>
                <c:pt idx="48">
                  <c:v>0.629</c:v>
                </c:pt>
                <c:pt idx="49">
                  <c:v>0.629</c:v>
                </c:pt>
                <c:pt idx="50">
                  <c:v>0.63100000000000001</c:v>
                </c:pt>
                <c:pt idx="51">
                  <c:v>0.628</c:v>
                </c:pt>
                <c:pt idx="52">
                  <c:v>0.629</c:v>
                </c:pt>
                <c:pt idx="53">
                  <c:v>0.628</c:v>
                </c:pt>
                <c:pt idx="54">
                  <c:v>0.629</c:v>
                </c:pt>
                <c:pt idx="55">
                  <c:v>0.629</c:v>
                </c:pt>
                <c:pt idx="56">
                  <c:v>0.628</c:v>
                </c:pt>
                <c:pt idx="57">
                  <c:v>0.629</c:v>
                </c:pt>
                <c:pt idx="58">
                  <c:v>0.629</c:v>
                </c:pt>
                <c:pt idx="59">
                  <c:v>0.628</c:v>
                </c:pt>
                <c:pt idx="60">
                  <c:v>0.629</c:v>
                </c:pt>
                <c:pt idx="61">
                  <c:v>0.627</c:v>
                </c:pt>
                <c:pt idx="62">
                  <c:v>0.626</c:v>
                </c:pt>
                <c:pt idx="63">
                  <c:v>0.628</c:v>
                </c:pt>
                <c:pt idx="64">
                  <c:v>0.629</c:v>
                </c:pt>
                <c:pt idx="65">
                  <c:v>0.627</c:v>
                </c:pt>
                <c:pt idx="66">
                  <c:v>0.626</c:v>
                </c:pt>
                <c:pt idx="67">
                  <c:v>0.626</c:v>
                </c:pt>
                <c:pt idx="68">
                  <c:v>0.624</c:v>
                </c:pt>
                <c:pt idx="69">
                  <c:v>0.625</c:v>
                </c:pt>
                <c:pt idx="70">
                  <c:v>0.625</c:v>
                </c:pt>
                <c:pt idx="71">
                  <c:v>0.627</c:v>
                </c:pt>
                <c:pt idx="72">
                  <c:v>0.627</c:v>
                </c:pt>
                <c:pt idx="73">
                  <c:v>0.628</c:v>
                </c:pt>
                <c:pt idx="74">
                  <c:v>0.63</c:v>
                </c:pt>
                <c:pt idx="75">
                  <c:v>0.629</c:v>
                </c:pt>
                <c:pt idx="76">
                  <c:v>0.627</c:v>
                </c:pt>
                <c:pt idx="77">
                  <c:v>0.627</c:v>
                </c:pt>
                <c:pt idx="78">
                  <c:v>0.628</c:v>
                </c:pt>
                <c:pt idx="79">
                  <c:v>0.629</c:v>
                </c:pt>
                <c:pt idx="80">
                  <c:v>0.629</c:v>
                </c:pt>
                <c:pt idx="81">
                  <c:v>0.628</c:v>
                </c:pt>
                <c:pt idx="82">
                  <c:v>0.627</c:v>
                </c:pt>
                <c:pt idx="83">
                  <c:v>0.627</c:v>
                </c:pt>
                <c:pt idx="84">
                  <c:v>0.628</c:v>
                </c:pt>
                <c:pt idx="85">
                  <c:v>0.628</c:v>
                </c:pt>
                <c:pt idx="86">
                  <c:v>0.63</c:v>
                </c:pt>
                <c:pt idx="87">
                  <c:v>0.63</c:v>
                </c:pt>
                <c:pt idx="88">
                  <c:v>0.628</c:v>
                </c:pt>
                <c:pt idx="89">
                  <c:v>0.628</c:v>
                </c:pt>
                <c:pt idx="90">
                  <c:v>0.629</c:v>
                </c:pt>
                <c:pt idx="91">
                  <c:v>0.629</c:v>
                </c:pt>
                <c:pt idx="92">
                  <c:v>0.63</c:v>
                </c:pt>
                <c:pt idx="93">
                  <c:v>0.627</c:v>
                </c:pt>
                <c:pt idx="94">
                  <c:v>0.627</c:v>
                </c:pt>
                <c:pt idx="95">
                  <c:v>0.627</c:v>
                </c:pt>
                <c:pt idx="96">
                  <c:v>0.627</c:v>
                </c:pt>
                <c:pt idx="97">
                  <c:v>0.63</c:v>
                </c:pt>
                <c:pt idx="98">
                  <c:v>0.629</c:v>
                </c:pt>
                <c:pt idx="99">
                  <c:v>0.629</c:v>
                </c:pt>
                <c:pt idx="100">
                  <c:v>0.629</c:v>
                </c:pt>
                <c:pt idx="101">
                  <c:v>0.63</c:v>
                </c:pt>
                <c:pt idx="102">
                  <c:v>0.63</c:v>
                </c:pt>
                <c:pt idx="103">
                  <c:v>0.627</c:v>
                </c:pt>
                <c:pt idx="104">
                  <c:v>0.627</c:v>
                </c:pt>
                <c:pt idx="105">
                  <c:v>0.628</c:v>
                </c:pt>
                <c:pt idx="106">
                  <c:v>0.629</c:v>
                </c:pt>
                <c:pt idx="107">
                  <c:v>0.63</c:v>
                </c:pt>
                <c:pt idx="108">
                  <c:v>0.63100000000000001</c:v>
                </c:pt>
                <c:pt idx="109">
                  <c:v>0.63100000000000001</c:v>
                </c:pt>
                <c:pt idx="110">
                  <c:v>0.63100000000000001</c:v>
                </c:pt>
                <c:pt idx="111">
                  <c:v>0.629</c:v>
                </c:pt>
                <c:pt idx="112">
                  <c:v>0.629</c:v>
                </c:pt>
                <c:pt idx="113">
                  <c:v>0.629</c:v>
                </c:pt>
                <c:pt idx="114">
                  <c:v>0.63100000000000001</c:v>
                </c:pt>
                <c:pt idx="115">
                  <c:v>0.63200000000000001</c:v>
                </c:pt>
                <c:pt idx="116">
                  <c:v>0.63100000000000001</c:v>
                </c:pt>
                <c:pt idx="117">
                  <c:v>0.63200000000000001</c:v>
                </c:pt>
                <c:pt idx="118">
                  <c:v>0.63200000000000001</c:v>
                </c:pt>
                <c:pt idx="119">
                  <c:v>0.63300000000000001</c:v>
                </c:pt>
                <c:pt idx="120">
                  <c:v>0.63400000000000001</c:v>
                </c:pt>
                <c:pt idx="121">
                  <c:v>0.63300000000000001</c:v>
                </c:pt>
                <c:pt idx="122">
                  <c:v>0.626</c:v>
                </c:pt>
                <c:pt idx="123">
                  <c:v>0.60199999999999998</c:v>
                </c:pt>
                <c:pt idx="124">
                  <c:v>0.60799999999999998</c:v>
                </c:pt>
                <c:pt idx="125">
                  <c:v>0.61399999999999999</c:v>
                </c:pt>
                <c:pt idx="126">
                  <c:v>0.61499999999999999</c:v>
                </c:pt>
                <c:pt idx="127">
                  <c:v>0.61699999999999999</c:v>
                </c:pt>
                <c:pt idx="128">
                  <c:v>0.61399999999999999</c:v>
                </c:pt>
                <c:pt idx="129">
                  <c:v>0.61599999999999999</c:v>
                </c:pt>
                <c:pt idx="130">
                  <c:v>0.61499999999999999</c:v>
                </c:pt>
                <c:pt idx="131">
                  <c:v>0.61499999999999999</c:v>
                </c:pt>
                <c:pt idx="132">
                  <c:v>0.61399999999999999</c:v>
                </c:pt>
                <c:pt idx="133">
                  <c:v>0.61399999999999999</c:v>
                </c:pt>
                <c:pt idx="134">
                  <c:v>0.61499999999999999</c:v>
                </c:pt>
                <c:pt idx="135">
                  <c:v>0.61699999999999999</c:v>
                </c:pt>
                <c:pt idx="136">
                  <c:v>0.61599999999999999</c:v>
                </c:pt>
                <c:pt idx="137">
                  <c:v>0.61599999999999999</c:v>
                </c:pt>
                <c:pt idx="138">
                  <c:v>0.61699999999999999</c:v>
                </c:pt>
                <c:pt idx="139">
                  <c:v>0.61699999999999999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7-1946-9BC1-D86779E01F58}"/>
            </c:ext>
          </c:extLst>
        </c:ser>
        <c:ser>
          <c:idx val="1"/>
          <c:order val="1"/>
          <c:tx>
            <c:strRef>
              <c:f>'REVISED LAUS SA'!$E$329</c:f>
              <c:strCache>
                <c:ptCount val="1"/>
                <c:pt idx="0">
                  <c:v>OK LFPR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'REVISED LAUS SA'!$F$318:$EO$318</c:f>
              <c:numCache>
                <c:formatCode>General</c:formatCode>
                <c:ptCount val="14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</c:numCache>
            </c:numRef>
          </c:cat>
          <c:val>
            <c:numRef>
              <c:f>'REVISED LAUS SA'!$F$329:$EO$329</c:f>
              <c:numCache>
                <c:formatCode>General</c:formatCode>
                <c:ptCount val="140"/>
                <c:pt idx="0">
                  <c:v>0.63200000000000001</c:v>
                </c:pt>
                <c:pt idx="1">
                  <c:v>0.63200000000000001</c:v>
                </c:pt>
                <c:pt idx="2">
                  <c:v>0.63300000000000001</c:v>
                </c:pt>
                <c:pt idx="3">
                  <c:v>0.623</c:v>
                </c:pt>
                <c:pt idx="4">
                  <c:v>0.622</c:v>
                </c:pt>
                <c:pt idx="5">
                  <c:v>0.621</c:v>
                </c:pt>
                <c:pt idx="6">
                  <c:v>0.62</c:v>
                </c:pt>
                <c:pt idx="7">
                  <c:v>0.62</c:v>
                </c:pt>
                <c:pt idx="8">
                  <c:v>0.61899999999999999</c:v>
                </c:pt>
                <c:pt idx="9">
                  <c:v>0.61899999999999999</c:v>
                </c:pt>
                <c:pt idx="10">
                  <c:v>0.61799999999999999</c:v>
                </c:pt>
                <c:pt idx="11">
                  <c:v>0.61699999999999999</c:v>
                </c:pt>
                <c:pt idx="12">
                  <c:v>0.61699999999999999</c:v>
                </c:pt>
                <c:pt idx="13">
                  <c:v>0.61599999999999999</c:v>
                </c:pt>
                <c:pt idx="14">
                  <c:v>0.61499999999999999</c:v>
                </c:pt>
                <c:pt idx="15">
                  <c:v>0.61399999999999999</c:v>
                </c:pt>
                <c:pt idx="16">
                  <c:v>0.61399999999999999</c:v>
                </c:pt>
                <c:pt idx="17">
                  <c:v>0.61399999999999999</c:v>
                </c:pt>
                <c:pt idx="18">
                  <c:v>0.61499999999999999</c:v>
                </c:pt>
                <c:pt idx="19">
                  <c:v>0.61599999999999999</c:v>
                </c:pt>
                <c:pt idx="20">
                  <c:v>0.61699999999999999</c:v>
                </c:pt>
                <c:pt idx="21">
                  <c:v>0.61799999999999999</c:v>
                </c:pt>
                <c:pt idx="22">
                  <c:v>0.61899999999999999</c:v>
                </c:pt>
                <c:pt idx="23">
                  <c:v>0.62</c:v>
                </c:pt>
                <c:pt idx="24">
                  <c:v>0.62</c:v>
                </c:pt>
                <c:pt idx="25">
                  <c:v>0.62</c:v>
                </c:pt>
                <c:pt idx="26">
                  <c:v>0.62</c:v>
                </c:pt>
                <c:pt idx="27">
                  <c:v>0.62</c:v>
                </c:pt>
                <c:pt idx="28">
                  <c:v>0.62</c:v>
                </c:pt>
                <c:pt idx="29">
                  <c:v>0.62</c:v>
                </c:pt>
                <c:pt idx="30">
                  <c:v>0.62</c:v>
                </c:pt>
                <c:pt idx="31">
                  <c:v>0.621</c:v>
                </c:pt>
                <c:pt idx="32">
                  <c:v>0.621</c:v>
                </c:pt>
                <c:pt idx="33">
                  <c:v>0.621</c:v>
                </c:pt>
                <c:pt idx="34">
                  <c:v>0.621</c:v>
                </c:pt>
                <c:pt idx="35">
                  <c:v>0.62</c:v>
                </c:pt>
                <c:pt idx="36">
                  <c:v>0.61899999999999999</c:v>
                </c:pt>
                <c:pt idx="37">
                  <c:v>0.61799999999999999</c:v>
                </c:pt>
                <c:pt idx="38">
                  <c:v>0.61799999999999999</c:v>
                </c:pt>
                <c:pt idx="39">
                  <c:v>0.61799999999999999</c:v>
                </c:pt>
                <c:pt idx="40">
                  <c:v>0.61799999999999999</c:v>
                </c:pt>
                <c:pt idx="41">
                  <c:v>0.61699999999999999</c:v>
                </c:pt>
                <c:pt idx="42">
                  <c:v>0.61699999999999999</c:v>
                </c:pt>
                <c:pt idx="43">
                  <c:v>0.61599999999999999</c:v>
                </c:pt>
                <c:pt idx="44">
                  <c:v>0.61499999999999999</c:v>
                </c:pt>
                <c:pt idx="45">
                  <c:v>0.61399999999999999</c:v>
                </c:pt>
                <c:pt idx="46">
                  <c:v>0.61299999999999999</c:v>
                </c:pt>
                <c:pt idx="47">
                  <c:v>0.61199999999999999</c:v>
                </c:pt>
                <c:pt idx="48">
                  <c:v>0.61099999999999999</c:v>
                </c:pt>
                <c:pt idx="49">
                  <c:v>0.61099999999999999</c:v>
                </c:pt>
                <c:pt idx="50">
                  <c:v>0.61</c:v>
                </c:pt>
                <c:pt idx="51">
                  <c:v>0.60899999999999999</c:v>
                </c:pt>
                <c:pt idx="52">
                  <c:v>0.60899999999999999</c:v>
                </c:pt>
                <c:pt idx="53">
                  <c:v>0.60899999999999999</c:v>
                </c:pt>
                <c:pt idx="54">
                  <c:v>0.60899999999999999</c:v>
                </c:pt>
                <c:pt idx="55">
                  <c:v>0.61</c:v>
                </c:pt>
                <c:pt idx="56">
                  <c:v>0.61099999999999999</c:v>
                </c:pt>
                <c:pt idx="57">
                  <c:v>0.61199999999999999</c:v>
                </c:pt>
                <c:pt idx="58">
                  <c:v>0.61199999999999999</c:v>
                </c:pt>
                <c:pt idx="59">
                  <c:v>0.61299999999999999</c:v>
                </c:pt>
                <c:pt idx="60">
                  <c:v>0.61399999999999999</c:v>
                </c:pt>
                <c:pt idx="61">
                  <c:v>0.61599999999999999</c:v>
                </c:pt>
                <c:pt idx="62">
                  <c:v>0.61699999999999999</c:v>
                </c:pt>
                <c:pt idx="63">
                  <c:v>0.61799999999999999</c:v>
                </c:pt>
                <c:pt idx="64">
                  <c:v>0.61799999999999999</c:v>
                </c:pt>
                <c:pt idx="65">
                  <c:v>0.61699999999999999</c:v>
                </c:pt>
                <c:pt idx="66">
                  <c:v>0.61599999999999999</c:v>
                </c:pt>
                <c:pt idx="67">
                  <c:v>0.61499999999999999</c:v>
                </c:pt>
                <c:pt idx="68">
                  <c:v>0.61399999999999999</c:v>
                </c:pt>
                <c:pt idx="69">
                  <c:v>0.61399999999999999</c:v>
                </c:pt>
                <c:pt idx="70">
                  <c:v>0.61399999999999999</c:v>
                </c:pt>
                <c:pt idx="71">
                  <c:v>0.61399999999999999</c:v>
                </c:pt>
                <c:pt idx="72">
                  <c:v>0.61399999999999999</c:v>
                </c:pt>
                <c:pt idx="73">
                  <c:v>0.61399999999999999</c:v>
                </c:pt>
                <c:pt idx="74">
                  <c:v>0.61399999999999999</c:v>
                </c:pt>
                <c:pt idx="75">
                  <c:v>0.61299999999999999</c:v>
                </c:pt>
                <c:pt idx="76">
                  <c:v>0.61199999999999999</c:v>
                </c:pt>
                <c:pt idx="77">
                  <c:v>0.61099999999999999</c:v>
                </c:pt>
                <c:pt idx="78">
                  <c:v>0.61099999999999999</c:v>
                </c:pt>
                <c:pt idx="79">
                  <c:v>0.61</c:v>
                </c:pt>
                <c:pt idx="80">
                  <c:v>0.61</c:v>
                </c:pt>
                <c:pt idx="81">
                  <c:v>0.60899999999999999</c:v>
                </c:pt>
                <c:pt idx="82">
                  <c:v>0.60899999999999999</c:v>
                </c:pt>
                <c:pt idx="83">
                  <c:v>0.60799999999999998</c:v>
                </c:pt>
                <c:pt idx="84">
                  <c:v>0.60799999999999998</c:v>
                </c:pt>
                <c:pt idx="85">
                  <c:v>0.60799999999999998</c:v>
                </c:pt>
                <c:pt idx="86">
                  <c:v>0.60799999999999998</c:v>
                </c:pt>
                <c:pt idx="87">
                  <c:v>0.60899999999999999</c:v>
                </c:pt>
                <c:pt idx="88">
                  <c:v>0.61</c:v>
                </c:pt>
                <c:pt idx="89">
                  <c:v>0.61099999999999999</c:v>
                </c:pt>
                <c:pt idx="90">
                  <c:v>0.61199999999999999</c:v>
                </c:pt>
                <c:pt idx="91">
                  <c:v>0.61199999999999999</c:v>
                </c:pt>
                <c:pt idx="92">
                  <c:v>0.61199999999999999</c:v>
                </c:pt>
                <c:pt idx="93">
                  <c:v>0.61199999999999999</c:v>
                </c:pt>
                <c:pt idx="94">
                  <c:v>0.61199999999999999</c:v>
                </c:pt>
                <c:pt idx="95">
                  <c:v>0.61199999999999999</c:v>
                </c:pt>
                <c:pt idx="96">
                  <c:v>0.61199999999999999</c:v>
                </c:pt>
                <c:pt idx="97">
                  <c:v>0.61199999999999999</c:v>
                </c:pt>
                <c:pt idx="98">
                  <c:v>0.61299999999999999</c:v>
                </c:pt>
                <c:pt idx="99">
                  <c:v>0.61299999999999999</c:v>
                </c:pt>
                <c:pt idx="100">
                  <c:v>0.61199999999999999</c:v>
                </c:pt>
                <c:pt idx="101">
                  <c:v>0.61099999999999999</c:v>
                </c:pt>
                <c:pt idx="102">
                  <c:v>0.61</c:v>
                </c:pt>
                <c:pt idx="103">
                  <c:v>0.60899999999999999</c:v>
                </c:pt>
                <c:pt idx="104">
                  <c:v>0.60799999999999998</c:v>
                </c:pt>
                <c:pt idx="105">
                  <c:v>0.60699999999999998</c:v>
                </c:pt>
                <c:pt idx="106">
                  <c:v>0.60699999999999998</c:v>
                </c:pt>
                <c:pt idx="107">
                  <c:v>0.60799999999999998</c:v>
                </c:pt>
                <c:pt idx="108">
                  <c:v>0.60799999999999998</c:v>
                </c:pt>
                <c:pt idx="109">
                  <c:v>0.60799999999999998</c:v>
                </c:pt>
                <c:pt idx="110">
                  <c:v>0.60799999999999998</c:v>
                </c:pt>
                <c:pt idx="111">
                  <c:v>0.60799999999999998</c:v>
                </c:pt>
                <c:pt idx="112">
                  <c:v>0.60899999999999999</c:v>
                </c:pt>
                <c:pt idx="113">
                  <c:v>0.60899999999999999</c:v>
                </c:pt>
                <c:pt idx="114">
                  <c:v>0.60899999999999999</c:v>
                </c:pt>
                <c:pt idx="115">
                  <c:v>0.60899999999999999</c:v>
                </c:pt>
                <c:pt idx="116">
                  <c:v>0.61</c:v>
                </c:pt>
                <c:pt idx="117">
                  <c:v>0.61</c:v>
                </c:pt>
                <c:pt idx="118">
                  <c:v>0.61</c:v>
                </c:pt>
                <c:pt idx="119">
                  <c:v>0.60899999999999999</c:v>
                </c:pt>
                <c:pt idx="120">
                  <c:v>0.60799999999999998</c:v>
                </c:pt>
                <c:pt idx="121">
                  <c:v>0.60599999999999998</c:v>
                </c:pt>
                <c:pt idx="122">
                  <c:v>0.60499999999999998</c:v>
                </c:pt>
                <c:pt idx="123">
                  <c:v>0.59699999999999998</c:v>
                </c:pt>
                <c:pt idx="124">
                  <c:v>0.6</c:v>
                </c:pt>
                <c:pt idx="125">
                  <c:v>0.60299999999999998</c:v>
                </c:pt>
                <c:pt idx="126">
                  <c:v>0.60499999999999998</c:v>
                </c:pt>
                <c:pt idx="127">
                  <c:v>0.60699999999999998</c:v>
                </c:pt>
                <c:pt idx="128">
                  <c:v>0.60799999999999998</c:v>
                </c:pt>
                <c:pt idx="129">
                  <c:v>0.60899999999999999</c:v>
                </c:pt>
                <c:pt idx="130">
                  <c:v>0.60799999999999998</c:v>
                </c:pt>
                <c:pt idx="131">
                  <c:v>0.60799999999999998</c:v>
                </c:pt>
                <c:pt idx="132">
                  <c:v>0.60799999999999998</c:v>
                </c:pt>
                <c:pt idx="133">
                  <c:v>0.60799999999999998</c:v>
                </c:pt>
                <c:pt idx="134">
                  <c:v>0.60799999999999998</c:v>
                </c:pt>
                <c:pt idx="135">
                  <c:v>0.60799999999999998</c:v>
                </c:pt>
                <c:pt idx="136">
                  <c:v>0.60699999999999998</c:v>
                </c:pt>
                <c:pt idx="137">
                  <c:v>0.60699999999999998</c:v>
                </c:pt>
                <c:pt idx="138">
                  <c:v>0.60599999999999998</c:v>
                </c:pt>
                <c:pt idx="139">
                  <c:v>0.60499999999999998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7-1946-9BC1-D86779E01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759104"/>
        <c:axId val="615758776"/>
      </c:lineChart>
      <c:catAx>
        <c:axId val="6157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58776"/>
        <c:crosses val="autoZero"/>
        <c:auto val="1"/>
        <c:lblAlgn val="ctr"/>
        <c:lblOffset val="100"/>
        <c:noMultiLvlLbl val="0"/>
      </c:catAx>
      <c:valAx>
        <c:axId val="61575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5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78376945416372"/>
          <c:y val="0.1293157087725276"/>
          <c:w val="0.81926307779777197"/>
          <c:h val="0.66507025873882408"/>
        </c:manualLayout>
      </c:layout>
      <c:lineChart>
        <c:grouping val="standard"/>
        <c:varyColors val="0"/>
        <c:ser>
          <c:idx val="0"/>
          <c:order val="0"/>
          <c:tx>
            <c:strRef>
              <c:f>'REVISED LAUS SA'!$E$319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'REVISED LAUS SA'!$F$318:$EO$318</c:f>
              <c:numCache>
                <c:formatCode>General</c:formatCode>
                <c:ptCount val="14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</c:numCache>
            </c:numRef>
          </c:cat>
          <c:val>
            <c:numRef>
              <c:f>'REVISED LAUS SA'!$F$319:$EO$319</c:f>
              <c:numCache>
                <c:formatCode>General</c:formatCode>
                <c:ptCount val="140"/>
                <c:pt idx="0">
                  <c:v>9.8000000000000004E-2</c:v>
                </c:pt>
                <c:pt idx="1">
                  <c:v>9.8000000000000004E-2</c:v>
                </c:pt>
                <c:pt idx="2">
                  <c:v>9.9000000000000005E-2</c:v>
                </c:pt>
                <c:pt idx="3">
                  <c:v>9.9000000000000005E-2</c:v>
                </c:pt>
                <c:pt idx="4">
                  <c:v>9.6000000000000002E-2</c:v>
                </c:pt>
                <c:pt idx="5">
                  <c:v>9.4E-2</c:v>
                </c:pt>
                <c:pt idx="6">
                  <c:v>9.4E-2</c:v>
                </c:pt>
                <c:pt idx="7">
                  <c:v>9.5000000000000001E-2</c:v>
                </c:pt>
                <c:pt idx="8">
                  <c:v>9.5000000000000001E-2</c:v>
                </c:pt>
                <c:pt idx="9">
                  <c:v>9.4E-2</c:v>
                </c:pt>
                <c:pt idx="10">
                  <c:v>9.8000000000000004E-2</c:v>
                </c:pt>
                <c:pt idx="11">
                  <c:v>9.3000000000000013E-2</c:v>
                </c:pt>
                <c:pt idx="12">
                  <c:v>9.0999999999999998E-2</c:v>
                </c:pt>
                <c:pt idx="13">
                  <c:v>0.09</c:v>
                </c:pt>
                <c:pt idx="14">
                  <c:v>0.09</c:v>
                </c:pt>
                <c:pt idx="15">
                  <c:v>9.0999999999999998E-2</c:v>
                </c:pt>
                <c:pt idx="16">
                  <c:v>0.09</c:v>
                </c:pt>
                <c:pt idx="17">
                  <c:v>9.0999999999999998E-2</c:v>
                </c:pt>
                <c:pt idx="18">
                  <c:v>0.09</c:v>
                </c:pt>
                <c:pt idx="19">
                  <c:v>0.09</c:v>
                </c:pt>
                <c:pt idx="20">
                  <c:v>0.09</c:v>
                </c:pt>
                <c:pt idx="21">
                  <c:v>8.8000000000000009E-2</c:v>
                </c:pt>
                <c:pt idx="22">
                  <c:v>8.5999999999999993E-2</c:v>
                </c:pt>
                <c:pt idx="23">
                  <c:v>8.5000000000000006E-2</c:v>
                </c:pt>
                <c:pt idx="24">
                  <c:v>8.3000000000000004E-2</c:v>
                </c:pt>
                <c:pt idx="25">
                  <c:v>8.3000000000000004E-2</c:v>
                </c:pt>
                <c:pt idx="26">
                  <c:v>8.199999999999999E-2</c:v>
                </c:pt>
                <c:pt idx="27">
                  <c:v>8.199999999999999E-2</c:v>
                </c:pt>
                <c:pt idx="28">
                  <c:v>8.199999999999999E-2</c:v>
                </c:pt>
                <c:pt idx="29">
                  <c:v>8.199999999999999E-2</c:v>
                </c:pt>
                <c:pt idx="30">
                  <c:v>8.199999999999999E-2</c:v>
                </c:pt>
                <c:pt idx="31">
                  <c:v>8.1000000000000003E-2</c:v>
                </c:pt>
                <c:pt idx="32">
                  <c:v>7.8E-2</c:v>
                </c:pt>
                <c:pt idx="33">
                  <c:v>7.8E-2</c:v>
                </c:pt>
                <c:pt idx="34">
                  <c:v>7.6999999999999999E-2</c:v>
                </c:pt>
                <c:pt idx="35">
                  <c:v>7.9000000000000001E-2</c:v>
                </c:pt>
                <c:pt idx="36">
                  <c:v>0.08</c:v>
                </c:pt>
                <c:pt idx="37">
                  <c:v>7.6999999999999999E-2</c:v>
                </c:pt>
                <c:pt idx="38">
                  <c:v>7.4999999999999997E-2</c:v>
                </c:pt>
                <c:pt idx="39">
                  <c:v>7.5999999999999998E-2</c:v>
                </c:pt>
                <c:pt idx="40">
                  <c:v>7.4999999999999997E-2</c:v>
                </c:pt>
                <c:pt idx="41">
                  <c:v>7.4999999999999997E-2</c:v>
                </c:pt>
                <c:pt idx="42">
                  <c:v>7.2999999999999995E-2</c:v>
                </c:pt>
                <c:pt idx="43">
                  <c:v>7.2000000000000008E-2</c:v>
                </c:pt>
                <c:pt idx="44">
                  <c:v>7.2000000000000008E-2</c:v>
                </c:pt>
                <c:pt idx="45">
                  <c:v>7.2000000000000008E-2</c:v>
                </c:pt>
                <c:pt idx="46">
                  <c:v>6.9000000000000006E-2</c:v>
                </c:pt>
                <c:pt idx="47">
                  <c:v>6.7000000000000004E-2</c:v>
                </c:pt>
                <c:pt idx="48">
                  <c:v>6.6000000000000003E-2</c:v>
                </c:pt>
                <c:pt idx="49">
                  <c:v>6.7000000000000004E-2</c:v>
                </c:pt>
                <c:pt idx="50">
                  <c:v>6.7000000000000004E-2</c:v>
                </c:pt>
                <c:pt idx="51">
                  <c:v>6.2E-2</c:v>
                </c:pt>
                <c:pt idx="52">
                  <c:v>6.3E-2</c:v>
                </c:pt>
                <c:pt idx="53">
                  <c:v>6.0999999999999999E-2</c:v>
                </c:pt>
                <c:pt idx="54">
                  <c:v>6.2E-2</c:v>
                </c:pt>
                <c:pt idx="55">
                  <c:v>6.0999999999999999E-2</c:v>
                </c:pt>
                <c:pt idx="56">
                  <c:v>5.9000000000000004E-2</c:v>
                </c:pt>
                <c:pt idx="57">
                  <c:v>5.7000000000000002E-2</c:v>
                </c:pt>
                <c:pt idx="58">
                  <c:v>5.7999999999999996E-2</c:v>
                </c:pt>
                <c:pt idx="59">
                  <c:v>5.5999999999999994E-2</c:v>
                </c:pt>
                <c:pt idx="60">
                  <c:v>5.7000000000000002E-2</c:v>
                </c:pt>
                <c:pt idx="61">
                  <c:v>5.5E-2</c:v>
                </c:pt>
                <c:pt idx="62">
                  <c:v>5.4000000000000006E-2</c:v>
                </c:pt>
                <c:pt idx="63">
                  <c:v>5.4000000000000006E-2</c:v>
                </c:pt>
                <c:pt idx="64">
                  <c:v>5.5999999999999994E-2</c:v>
                </c:pt>
                <c:pt idx="65">
                  <c:v>5.2999999999999999E-2</c:v>
                </c:pt>
                <c:pt idx="66">
                  <c:v>5.2000000000000005E-2</c:v>
                </c:pt>
                <c:pt idx="67">
                  <c:v>5.0999999999999997E-2</c:v>
                </c:pt>
                <c:pt idx="68">
                  <c:v>0.05</c:v>
                </c:pt>
                <c:pt idx="69">
                  <c:v>0.05</c:v>
                </c:pt>
                <c:pt idx="70">
                  <c:v>5.0999999999999997E-2</c:v>
                </c:pt>
                <c:pt idx="71">
                  <c:v>0.05</c:v>
                </c:pt>
                <c:pt idx="72">
                  <c:v>4.8000000000000001E-2</c:v>
                </c:pt>
                <c:pt idx="73">
                  <c:v>4.9000000000000002E-2</c:v>
                </c:pt>
                <c:pt idx="74">
                  <c:v>0.05</c:v>
                </c:pt>
                <c:pt idx="75">
                  <c:v>5.0999999999999997E-2</c:v>
                </c:pt>
                <c:pt idx="76">
                  <c:v>4.8000000000000001E-2</c:v>
                </c:pt>
                <c:pt idx="77">
                  <c:v>4.9000000000000002E-2</c:v>
                </c:pt>
                <c:pt idx="78">
                  <c:v>4.8000000000000001E-2</c:v>
                </c:pt>
                <c:pt idx="79">
                  <c:v>4.9000000000000002E-2</c:v>
                </c:pt>
                <c:pt idx="80">
                  <c:v>0.05</c:v>
                </c:pt>
                <c:pt idx="81">
                  <c:v>4.9000000000000002E-2</c:v>
                </c:pt>
                <c:pt idx="82">
                  <c:v>4.7E-2</c:v>
                </c:pt>
                <c:pt idx="83">
                  <c:v>4.7E-2</c:v>
                </c:pt>
                <c:pt idx="84">
                  <c:v>4.7E-2</c:v>
                </c:pt>
                <c:pt idx="85">
                  <c:v>4.5999999999999999E-2</c:v>
                </c:pt>
                <c:pt idx="86">
                  <c:v>4.4000000000000004E-2</c:v>
                </c:pt>
                <c:pt idx="87">
                  <c:v>4.4999999999999998E-2</c:v>
                </c:pt>
                <c:pt idx="88">
                  <c:v>4.4000000000000004E-2</c:v>
                </c:pt>
                <c:pt idx="89">
                  <c:v>4.2999999999999997E-2</c:v>
                </c:pt>
                <c:pt idx="90">
                  <c:v>4.2999999999999997E-2</c:v>
                </c:pt>
                <c:pt idx="91">
                  <c:v>4.4000000000000004E-2</c:v>
                </c:pt>
                <c:pt idx="92">
                  <c:v>4.2000000000000003E-2</c:v>
                </c:pt>
                <c:pt idx="93">
                  <c:v>4.0999999999999995E-2</c:v>
                </c:pt>
                <c:pt idx="94">
                  <c:v>4.2000000000000003E-2</c:v>
                </c:pt>
                <c:pt idx="95">
                  <c:v>4.0999999999999995E-2</c:v>
                </c:pt>
                <c:pt idx="96">
                  <c:v>0.04</c:v>
                </c:pt>
                <c:pt idx="97">
                  <c:v>4.0999999999999995E-2</c:v>
                </c:pt>
                <c:pt idx="98">
                  <c:v>0.04</c:v>
                </c:pt>
                <c:pt idx="99">
                  <c:v>0.04</c:v>
                </c:pt>
                <c:pt idx="100">
                  <c:v>3.7999999999999999E-2</c:v>
                </c:pt>
                <c:pt idx="101">
                  <c:v>0.04</c:v>
                </c:pt>
                <c:pt idx="102">
                  <c:v>3.7999999999999999E-2</c:v>
                </c:pt>
                <c:pt idx="103">
                  <c:v>3.7999999999999999E-2</c:v>
                </c:pt>
                <c:pt idx="104">
                  <c:v>3.7000000000000005E-2</c:v>
                </c:pt>
                <c:pt idx="105">
                  <c:v>3.7999999999999999E-2</c:v>
                </c:pt>
                <c:pt idx="106">
                  <c:v>3.7999999999999999E-2</c:v>
                </c:pt>
                <c:pt idx="107">
                  <c:v>3.9E-2</c:v>
                </c:pt>
                <c:pt idx="108">
                  <c:v>0.04</c:v>
                </c:pt>
                <c:pt idx="109">
                  <c:v>3.7999999999999999E-2</c:v>
                </c:pt>
                <c:pt idx="110">
                  <c:v>3.7999999999999999E-2</c:v>
                </c:pt>
                <c:pt idx="111">
                  <c:v>3.7000000000000005E-2</c:v>
                </c:pt>
                <c:pt idx="112">
                  <c:v>3.7000000000000005E-2</c:v>
                </c:pt>
                <c:pt idx="113">
                  <c:v>3.6000000000000004E-2</c:v>
                </c:pt>
                <c:pt idx="114">
                  <c:v>3.6000000000000004E-2</c:v>
                </c:pt>
                <c:pt idx="115">
                  <c:v>3.7000000000000005E-2</c:v>
                </c:pt>
                <c:pt idx="116">
                  <c:v>3.5000000000000003E-2</c:v>
                </c:pt>
                <c:pt idx="117">
                  <c:v>3.6000000000000004E-2</c:v>
                </c:pt>
                <c:pt idx="118">
                  <c:v>3.6000000000000004E-2</c:v>
                </c:pt>
                <c:pt idx="119">
                  <c:v>3.6000000000000004E-2</c:v>
                </c:pt>
                <c:pt idx="120">
                  <c:v>3.5000000000000003E-2</c:v>
                </c:pt>
                <c:pt idx="121">
                  <c:v>3.5000000000000003E-2</c:v>
                </c:pt>
                <c:pt idx="122">
                  <c:v>4.4000000000000004E-2</c:v>
                </c:pt>
                <c:pt idx="123">
                  <c:v>0.14800000000000002</c:v>
                </c:pt>
                <c:pt idx="124">
                  <c:v>0.13300000000000001</c:v>
                </c:pt>
                <c:pt idx="125">
                  <c:v>0.111</c:v>
                </c:pt>
                <c:pt idx="126">
                  <c:v>0.10199999999999999</c:v>
                </c:pt>
                <c:pt idx="127">
                  <c:v>8.4000000000000005E-2</c:v>
                </c:pt>
                <c:pt idx="128">
                  <c:v>7.8E-2</c:v>
                </c:pt>
                <c:pt idx="129">
                  <c:v>6.9000000000000006E-2</c:v>
                </c:pt>
                <c:pt idx="130">
                  <c:v>6.7000000000000004E-2</c:v>
                </c:pt>
                <c:pt idx="131">
                  <c:v>6.7000000000000004E-2</c:v>
                </c:pt>
                <c:pt idx="132">
                  <c:v>6.3E-2</c:v>
                </c:pt>
                <c:pt idx="133">
                  <c:v>6.2E-2</c:v>
                </c:pt>
                <c:pt idx="134">
                  <c:v>0.06</c:v>
                </c:pt>
                <c:pt idx="135">
                  <c:v>6.0999999999999999E-2</c:v>
                </c:pt>
                <c:pt idx="136">
                  <c:v>5.7999999999999996E-2</c:v>
                </c:pt>
                <c:pt idx="137">
                  <c:v>5.9000000000000004E-2</c:v>
                </c:pt>
                <c:pt idx="138">
                  <c:v>5.4000000000000006E-2</c:v>
                </c:pt>
                <c:pt idx="139">
                  <c:v>5.2000000000000005E-2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C-D745-A5DF-EAF3FC7D7A72}"/>
            </c:ext>
          </c:extLst>
        </c:ser>
        <c:ser>
          <c:idx val="1"/>
          <c:order val="1"/>
          <c:tx>
            <c:strRef>
              <c:f>'REVISED LAUS SA'!$E$320</c:f>
              <c:strCache>
                <c:ptCount val="1"/>
                <c:pt idx="0">
                  <c:v>Oklahoma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'REVISED LAUS SA'!$F$318:$EO$318</c:f>
              <c:numCache>
                <c:formatCode>General</c:formatCode>
                <c:ptCount val="14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</c:numCache>
            </c:numRef>
          </c:cat>
          <c:val>
            <c:numRef>
              <c:f>'REVISED LAUS SA'!$F$320:$EO$320</c:f>
              <c:numCache>
                <c:formatCode>General</c:formatCode>
                <c:ptCount val="140"/>
                <c:pt idx="0">
                  <c:v>7.0000000000000007E-2</c:v>
                </c:pt>
                <c:pt idx="1">
                  <c:v>6.9000000000000006E-2</c:v>
                </c:pt>
                <c:pt idx="2">
                  <c:v>6.8000000000000005E-2</c:v>
                </c:pt>
                <c:pt idx="3">
                  <c:v>6.7000000000000004E-2</c:v>
                </c:pt>
                <c:pt idx="4">
                  <c:v>6.6000000000000003E-2</c:v>
                </c:pt>
                <c:pt idx="5">
                  <c:v>6.4000000000000001E-2</c:v>
                </c:pt>
                <c:pt idx="6">
                  <c:v>6.4000000000000001E-2</c:v>
                </c:pt>
                <c:pt idx="7">
                  <c:v>6.3E-2</c:v>
                </c:pt>
                <c:pt idx="8">
                  <c:v>6.3E-2</c:v>
                </c:pt>
                <c:pt idx="9">
                  <c:v>6.3E-2</c:v>
                </c:pt>
                <c:pt idx="10">
                  <c:v>6.2E-2</c:v>
                </c:pt>
                <c:pt idx="11">
                  <c:v>6.0999999999999999E-2</c:v>
                </c:pt>
                <c:pt idx="12">
                  <c:v>5.9000000000000004E-2</c:v>
                </c:pt>
                <c:pt idx="13">
                  <c:v>5.7999999999999996E-2</c:v>
                </c:pt>
                <c:pt idx="14">
                  <c:v>5.5999999999999994E-2</c:v>
                </c:pt>
                <c:pt idx="15">
                  <c:v>5.5999999999999994E-2</c:v>
                </c:pt>
                <c:pt idx="16">
                  <c:v>5.5E-2</c:v>
                </c:pt>
                <c:pt idx="17">
                  <c:v>5.5E-2</c:v>
                </c:pt>
                <c:pt idx="18">
                  <c:v>5.5999999999999994E-2</c:v>
                </c:pt>
                <c:pt idx="19">
                  <c:v>5.5999999999999994E-2</c:v>
                </c:pt>
                <c:pt idx="20">
                  <c:v>5.5999999999999994E-2</c:v>
                </c:pt>
                <c:pt idx="21">
                  <c:v>5.5E-2</c:v>
                </c:pt>
                <c:pt idx="22">
                  <c:v>5.5E-2</c:v>
                </c:pt>
                <c:pt idx="23">
                  <c:v>5.4000000000000006E-2</c:v>
                </c:pt>
                <c:pt idx="24">
                  <c:v>5.2999999999999999E-2</c:v>
                </c:pt>
                <c:pt idx="25">
                  <c:v>5.0999999999999997E-2</c:v>
                </c:pt>
                <c:pt idx="26">
                  <c:v>5.0999999999999997E-2</c:v>
                </c:pt>
                <c:pt idx="27">
                  <c:v>5.0999999999999997E-2</c:v>
                </c:pt>
                <c:pt idx="28">
                  <c:v>5.0999999999999997E-2</c:v>
                </c:pt>
                <c:pt idx="29">
                  <c:v>5.0999999999999997E-2</c:v>
                </c:pt>
                <c:pt idx="30">
                  <c:v>5.0999999999999997E-2</c:v>
                </c:pt>
                <c:pt idx="31">
                  <c:v>5.0999999999999997E-2</c:v>
                </c:pt>
                <c:pt idx="32">
                  <c:v>5.0999999999999997E-2</c:v>
                </c:pt>
                <c:pt idx="33">
                  <c:v>5.0999999999999997E-2</c:v>
                </c:pt>
                <c:pt idx="34">
                  <c:v>5.0999999999999997E-2</c:v>
                </c:pt>
                <c:pt idx="35">
                  <c:v>5.0999999999999997E-2</c:v>
                </c:pt>
                <c:pt idx="36">
                  <c:v>5.2000000000000005E-2</c:v>
                </c:pt>
                <c:pt idx="37">
                  <c:v>5.2000000000000005E-2</c:v>
                </c:pt>
                <c:pt idx="38">
                  <c:v>5.2000000000000005E-2</c:v>
                </c:pt>
                <c:pt idx="39">
                  <c:v>5.2000000000000005E-2</c:v>
                </c:pt>
                <c:pt idx="40">
                  <c:v>5.0999999999999997E-2</c:v>
                </c:pt>
                <c:pt idx="41">
                  <c:v>5.0999999999999997E-2</c:v>
                </c:pt>
                <c:pt idx="42">
                  <c:v>5.0999999999999997E-2</c:v>
                </c:pt>
                <c:pt idx="43">
                  <c:v>5.0999999999999997E-2</c:v>
                </c:pt>
                <c:pt idx="44">
                  <c:v>5.0999999999999997E-2</c:v>
                </c:pt>
                <c:pt idx="45">
                  <c:v>5.0999999999999997E-2</c:v>
                </c:pt>
                <c:pt idx="46">
                  <c:v>0.05</c:v>
                </c:pt>
                <c:pt idx="47">
                  <c:v>0.05</c:v>
                </c:pt>
                <c:pt idx="48">
                  <c:v>4.9000000000000002E-2</c:v>
                </c:pt>
                <c:pt idx="49">
                  <c:v>4.7E-2</c:v>
                </c:pt>
                <c:pt idx="50">
                  <c:v>4.5999999999999999E-2</c:v>
                </c:pt>
                <c:pt idx="51">
                  <c:v>4.4999999999999998E-2</c:v>
                </c:pt>
                <c:pt idx="52">
                  <c:v>4.4000000000000004E-2</c:v>
                </c:pt>
                <c:pt idx="53">
                  <c:v>4.2999999999999997E-2</c:v>
                </c:pt>
                <c:pt idx="54">
                  <c:v>4.2000000000000003E-2</c:v>
                </c:pt>
                <c:pt idx="55">
                  <c:v>4.2000000000000003E-2</c:v>
                </c:pt>
                <c:pt idx="56">
                  <c:v>4.0999999999999995E-2</c:v>
                </c:pt>
                <c:pt idx="57">
                  <c:v>4.0999999999999995E-2</c:v>
                </c:pt>
                <c:pt idx="58">
                  <c:v>0.04</c:v>
                </c:pt>
                <c:pt idx="59">
                  <c:v>0.04</c:v>
                </c:pt>
                <c:pt idx="60">
                  <c:v>0.04</c:v>
                </c:pt>
                <c:pt idx="61">
                  <c:v>4.0999999999999995E-2</c:v>
                </c:pt>
                <c:pt idx="62">
                  <c:v>4.2000000000000003E-2</c:v>
                </c:pt>
                <c:pt idx="63">
                  <c:v>4.2999999999999997E-2</c:v>
                </c:pt>
                <c:pt idx="64">
                  <c:v>4.4000000000000004E-2</c:v>
                </c:pt>
                <c:pt idx="65">
                  <c:v>4.4000000000000004E-2</c:v>
                </c:pt>
                <c:pt idx="66">
                  <c:v>4.4000000000000004E-2</c:v>
                </c:pt>
                <c:pt idx="67">
                  <c:v>4.2999999999999997E-2</c:v>
                </c:pt>
                <c:pt idx="68">
                  <c:v>4.2999999999999997E-2</c:v>
                </c:pt>
                <c:pt idx="69">
                  <c:v>4.2999999999999997E-2</c:v>
                </c:pt>
                <c:pt idx="70">
                  <c:v>4.4000000000000004E-2</c:v>
                </c:pt>
                <c:pt idx="71">
                  <c:v>4.4000000000000004E-2</c:v>
                </c:pt>
                <c:pt idx="72">
                  <c:v>4.4999999999999998E-2</c:v>
                </c:pt>
                <c:pt idx="73">
                  <c:v>4.4999999999999998E-2</c:v>
                </c:pt>
                <c:pt idx="74">
                  <c:v>4.5999999999999999E-2</c:v>
                </c:pt>
                <c:pt idx="75">
                  <c:v>4.7E-2</c:v>
                </c:pt>
                <c:pt idx="76">
                  <c:v>4.7E-2</c:v>
                </c:pt>
                <c:pt idx="77">
                  <c:v>4.8000000000000001E-2</c:v>
                </c:pt>
                <c:pt idx="78">
                  <c:v>4.8000000000000001E-2</c:v>
                </c:pt>
                <c:pt idx="79">
                  <c:v>4.8000000000000001E-2</c:v>
                </c:pt>
                <c:pt idx="80">
                  <c:v>4.7E-2</c:v>
                </c:pt>
                <c:pt idx="81">
                  <c:v>4.7E-2</c:v>
                </c:pt>
                <c:pt idx="82">
                  <c:v>4.5999999999999999E-2</c:v>
                </c:pt>
                <c:pt idx="83">
                  <c:v>4.4999999999999998E-2</c:v>
                </c:pt>
                <c:pt idx="84">
                  <c:v>4.4000000000000004E-2</c:v>
                </c:pt>
                <c:pt idx="85">
                  <c:v>4.2999999999999997E-2</c:v>
                </c:pt>
                <c:pt idx="86">
                  <c:v>4.2000000000000003E-2</c:v>
                </c:pt>
                <c:pt idx="87">
                  <c:v>4.0999999999999995E-2</c:v>
                </c:pt>
                <c:pt idx="88">
                  <c:v>0.04</c:v>
                </c:pt>
                <c:pt idx="89">
                  <c:v>0.04</c:v>
                </c:pt>
                <c:pt idx="90">
                  <c:v>0.04</c:v>
                </c:pt>
                <c:pt idx="91">
                  <c:v>0.04</c:v>
                </c:pt>
                <c:pt idx="92">
                  <c:v>3.9E-2</c:v>
                </c:pt>
                <c:pt idx="93">
                  <c:v>3.9E-2</c:v>
                </c:pt>
                <c:pt idx="94">
                  <c:v>3.7999999999999999E-2</c:v>
                </c:pt>
                <c:pt idx="95">
                  <c:v>3.7999999999999999E-2</c:v>
                </c:pt>
                <c:pt idx="96">
                  <c:v>3.7000000000000005E-2</c:v>
                </c:pt>
                <c:pt idx="97">
                  <c:v>3.6000000000000004E-2</c:v>
                </c:pt>
                <c:pt idx="98">
                  <c:v>3.5000000000000003E-2</c:v>
                </c:pt>
                <c:pt idx="99">
                  <c:v>3.4000000000000002E-2</c:v>
                </c:pt>
                <c:pt idx="100">
                  <c:v>3.3000000000000002E-2</c:v>
                </c:pt>
                <c:pt idx="101">
                  <c:v>3.2000000000000001E-2</c:v>
                </c:pt>
                <c:pt idx="102">
                  <c:v>3.1E-2</c:v>
                </c:pt>
                <c:pt idx="103">
                  <c:v>0.03</c:v>
                </c:pt>
                <c:pt idx="104">
                  <c:v>0.03</c:v>
                </c:pt>
                <c:pt idx="105">
                  <c:v>3.1E-2</c:v>
                </c:pt>
                <c:pt idx="106">
                  <c:v>3.1E-2</c:v>
                </c:pt>
                <c:pt idx="107">
                  <c:v>3.2000000000000001E-2</c:v>
                </c:pt>
                <c:pt idx="108">
                  <c:v>3.2000000000000001E-2</c:v>
                </c:pt>
                <c:pt idx="109">
                  <c:v>3.2000000000000001E-2</c:v>
                </c:pt>
                <c:pt idx="110">
                  <c:v>3.1E-2</c:v>
                </c:pt>
                <c:pt idx="111">
                  <c:v>3.1E-2</c:v>
                </c:pt>
                <c:pt idx="112">
                  <c:v>0.03</c:v>
                </c:pt>
                <c:pt idx="113">
                  <c:v>0.03</c:v>
                </c:pt>
                <c:pt idx="114">
                  <c:v>3.1E-2</c:v>
                </c:pt>
                <c:pt idx="115">
                  <c:v>3.1E-2</c:v>
                </c:pt>
                <c:pt idx="116">
                  <c:v>3.1E-2</c:v>
                </c:pt>
                <c:pt idx="117">
                  <c:v>3.1E-2</c:v>
                </c:pt>
                <c:pt idx="118">
                  <c:v>3.1E-2</c:v>
                </c:pt>
                <c:pt idx="119">
                  <c:v>0.03</c:v>
                </c:pt>
                <c:pt idx="120">
                  <c:v>3.1E-2</c:v>
                </c:pt>
                <c:pt idx="121">
                  <c:v>3.1E-2</c:v>
                </c:pt>
                <c:pt idx="122">
                  <c:v>3.2000000000000001E-2</c:v>
                </c:pt>
                <c:pt idx="123">
                  <c:v>0.13</c:v>
                </c:pt>
                <c:pt idx="124">
                  <c:v>9.5000000000000001E-2</c:v>
                </c:pt>
                <c:pt idx="125">
                  <c:v>8.199999999999999E-2</c:v>
                </c:pt>
                <c:pt idx="126">
                  <c:v>7.2000000000000008E-2</c:v>
                </c:pt>
                <c:pt idx="127">
                  <c:v>6.3E-2</c:v>
                </c:pt>
                <c:pt idx="128">
                  <c:v>5.7000000000000002E-2</c:v>
                </c:pt>
                <c:pt idx="129">
                  <c:v>5.2000000000000005E-2</c:v>
                </c:pt>
                <c:pt idx="130">
                  <c:v>4.8000000000000001E-2</c:v>
                </c:pt>
                <c:pt idx="131">
                  <c:v>4.4999999999999998E-2</c:v>
                </c:pt>
                <c:pt idx="132">
                  <c:v>4.4000000000000004E-2</c:v>
                </c:pt>
                <c:pt idx="133">
                  <c:v>4.4000000000000004E-2</c:v>
                </c:pt>
                <c:pt idx="134">
                  <c:v>4.2999999999999997E-2</c:v>
                </c:pt>
                <c:pt idx="135">
                  <c:v>4.0999999999999995E-2</c:v>
                </c:pt>
                <c:pt idx="136">
                  <c:v>3.9E-2</c:v>
                </c:pt>
                <c:pt idx="137">
                  <c:v>3.7000000000000005E-2</c:v>
                </c:pt>
                <c:pt idx="138">
                  <c:v>3.5000000000000003E-2</c:v>
                </c:pt>
                <c:pt idx="139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C-D745-A5DF-EAF3FC7D7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759104"/>
        <c:axId val="615758776"/>
      </c:lineChart>
      <c:catAx>
        <c:axId val="6157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58776"/>
        <c:crosses val="autoZero"/>
        <c:auto val="1"/>
        <c:lblAlgn val="ctr"/>
        <c:lblOffset val="100"/>
        <c:noMultiLvlLbl val="0"/>
      </c:catAx>
      <c:valAx>
        <c:axId val="61575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5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PCI</a:t>
            </a:r>
            <a:r>
              <a:rPr lang="en-US" baseline="0"/>
              <a:t> + PCI Less Transfer Payments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US PCI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Sheet3!$A$2:$A$18</c:f>
              <c:strCache>
                <c:ptCount val="17"/>
                <c:pt idx="0">
                  <c:v>2017:Q1</c:v>
                </c:pt>
                <c:pt idx="1">
                  <c:v>2017:Q2</c:v>
                </c:pt>
                <c:pt idx="2">
                  <c:v>2017:Q3</c:v>
                </c:pt>
                <c:pt idx="3">
                  <c:v>2017:Q4</c:v>
                </c:pt>
                <c:pt idx="4">
                  <c:v>2018:Q1</c:v>
                </c:pt>
                <c:pt idx="5">
                  <c:v>2018:Q2</c:v>
                </c:pt>
                <c:pt idx="6">
                  <c:v>2018:Q3</c:v>
                </c:pt>
                <c:pt idx="7">
                  <c:v>2018:Q4</c:v>
                </c:pt>
                <c:pt idx="8">
                  <c:v>2019:Q1</c:v>
                </c:pt>
                <c:pt idx="9">
                  <c:v>2019:Q2</c:v>
                </c:pt>
                <c:pt idx="10">
                  <c:v>2019:Q3</c:v>
                </c:pt>
                <c:pt idx="11">
                  <c:v>2019:Q4</c:v>
                </c:pt>
                <c:pt idx="12">
                  <c:v>2020:Q1</c:v>
                </c:pt>
                <c:pt idx="13">
                  <c:v>2020:Q2</c:v>
                </c:pt>
                <c:pt idx="14">
                  <c:v>2020:Q3</c:v>
                </c:pt>
                <c:pt idx="15">
                  <c:v>2020:Q4</c:v>
                </c:pt>
                <c:pt idx="16">
                  <c:v>2021:Q1</c:v>
                </c:pt>
              </c:strCache>
            </c:strRef>
          </c:cat>
          <c:val>
            <c:numRef>
              <c:f>Sheet3!$B$2:$B$18</c:f>
              <c:numCache>
                <c:formatCode>_("$"* #,##0.00_);_("$"* \(#,##0.00\);_("$"* "-"??_);_(@_)</c:formatCode>
                <c:ptCount val="17"/>
                <c:pt idx="0">
                  <c:v>51249</c:v>
                </c:pt>
                <c:pt idx="1">
                  <c:v>51771</c:v>
                </c:pt>
                <c:pt idx="2">
                  <c:v>52318</c:v>
                </c:pt>
                <c:pt idx="3">
                  <c:v>53036</c:v>
                </c:pt>
                <c:pt idx="4">
                  <c:v>53753</c:v>
                </c:pt>
                <c:pt idx="5">
                  <c:v>54312</c:v>
                </c:pt>
                <c:pt idx="6">
                  <c:v>54922</c:v>
                </c:pt>
                <c:pt idx="7">
                  <c:v>55324</c:v>
                </c:pt>
                <c:pt idx="8">
                  <c:v>56002</c:v>
                </c:pt>
                <c:pt idx="9">
                  <c:v>56290</c:v>
                </c:pt>
                <c:pt idx="10">
                  <c:v>56580</c:v>
                </c:pt>
                <c:pt idx="11">
                  <c:v>56995</c:v>
                </c:pt>
                <c:pt idx="12">
                  <c:v>57523</c:v>
                </c:pt>
                <c:pt idx="13">
                  <c:v>62060</c:v>
                </c:pt>
                <c:pt idx="14">
                  <c:v>60184</c:v>
                </c:pt>
                <c:pt idx="15">
                  <c:v>59532</c:v>
                </c:pt>
                <c:pt idx="16">
                  <c:v>66889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44-E440-A7AD-EA0ACD727A9B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OK PCI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Sheet3!$A$2:$A$18</c:f>
              <c:strCache>
                <c:ptCount val="17"/>
                <c:pt idx="0">
                  <c:v>2017:Q1</c:v>
                </c:pt>
                <c:pt idx="1">
                  <c:v>2017:Q2</c:v>
                </c:pt>
                <c:pt idx="2">
                  <c:v>2017:Q3</c:v>
                </c:pt>
                <c:pt idx="3">
                  <c:v>2017:Q4</c:v>
                </c:pt>
                <c:pt idx="4">
                  <c:v>2018:Q1</c:v>
                </c:pt>
                <c:pt idx="5">
                  <c:v>2018:Q2</c:v>
                </c:pt>
                <c:pt idx="6">
                  <c:v>2018:Q3</c:v>
                </c:pt>
                <c:pt idx="7">
                  <c:v>2018:Q4</c:v>
                </c:pt>
                <c:pt idx="8">
                  <c:v>2019:Q1</c:v>
                </c:pt>
                <c:pt idx="9">
                  <c:v>2019:Q2</c:v>
                </c:pt>
                <c:pt idx="10">
                  <c:v>2019:Q3</c:v>
                </c:pt>
                <c:pt idx="11">
                  <c:v>2019:Q4</c:v>
                </c:pt>
                <c:pt idx="12">
                  <c:v>2020:Q1</c:v>
                </c:pt>
                <c:pt idx="13">
                  <c:v>2020:Q2</c:v>
                </c:pt>
                <c:pt idx="14">
                  <c:v>2020:Q3</c:v>
                </c:pt>
                <c:pt idx="15">
                  <c:v>2020:Q4</c:v>
                </c:pt>
                <c:pt idx="16">
                  <c:v>2021:Q1</c:v>
                </c:pt>
              </c:strCache>
            </c:strRef>
          </c:cat>
          <c:val>
            <c:numRef>
              <c:f>Sheet3!$C$2:$C$18</c:f>
              <c:numCache>
                <c:formatCode>_("$"* #,##0.00_);_("$"* \(#,##0.00\);_("$"* "-"??_);_(@_)</c:formatCode>
                <c:ptCount val="17"/>
                <c:pt idx="0">
                  <c:v>42845</c:v>
                </c:pt>
                <c:pt idx="1">
                  <c:v>43613</c:v>
                </c:pt>
                <c:pt idx="2">
                  <c:v>44038</c:v>
                </c:pt>
                <c:pt idx="3">
                  <c:v>44527</c:v>
                </c:pt>
                <c:pt idx="4">
                  <c:v>45118</c:v>
                </c:pt>
                <c:pt idx="5">
                  <c:v>45527</c:v>
                </c:pt>
                <c:pt idx="6">
                  <c:v>46019</c:v>
                </c:pt>
                <c:pt idx="7">
                  <c:v>46490</c:v>
                </c:pt>
                <c:pt idx="8">
                  <c:v>47253</c:v>
                </c:pt>
                <c:pt idx="9">
                  <c:v>47127</c:v>
                </c:pt>
                <c:pt idx="10">
                  <c:v>47351</c:v>
                </c:pt>
                <c:pt idx="11">
                  <c:v>47394</c:v>
                </c:pt>
                <c:pt idx="12">
                  <c:v>47644</c:v>
                </c:pt>
                <c:pt idx="13">
                  <c:v>52502</c:v>
                </c:pt>
                <c:pt idx="14">
                  <c:v>48683</c:v>
                </c:pt>
                <c:pt idx="15">
                  <c:v>48293</c:v>
                </c:pt>
                <c:pt idx="16">
                  <c:v>55504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44-E440-A7AD-EA0ACD727A9B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US PCI Less Transfer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Sheet3!$A$2:$A$18</c:f>
              <c:strCache>
                <c:ptCount val="17"/>
                <c:pt idx="0">
                  <c:v>2017:Q1</c:v>
                </c:pt>
                <c:pt idx="1">
                  <c:v>2017:Q2</c:v>
                </c:pt>
                <c:pt idx="2">
                  <c:v>2017:Q3</c:v>
                </c:pt>
                <c:pt idx="3">
                  <c:v>2017:Q4</c:v>
                </c:pt>
                <c:pt idx="4">
                  <c:v>2018:Q1</c:v>
                </c:pt>
                <c:pt idx="5">
                  <c:v>2018:Q2</c:v>
                </c:pt>
                <c:pt idx="6">
                  <c:v>2018:Q3</c:v>
                </c:pt>
                <c:pt idx="7">
                  <c:v>2018:Q4</c:v>
                </c:pt>
                <c:pt idx="8">
                  <c:v>2019:Q1</c:v>
                </c:pt>
                <c:pt idx="9">
                  <c:v>2019:Q2</c:v>
                </c:pt>
                <c:pt idx="10">
                  <c:v>2019:Q3</c:v>
                </c:pt>
                <c:pt idx="11">
                  <c:v>2019:Q4</c:v>
                </c:pt>
                <c:pt idx="12">
                  <c:v>2020:Q1</c:v>
                </c:pt>
                <c:pt idx="13">
                  <c:v>2020:Q2</c:v>
                </c:pt>
                <c:pt idx="14">
                  <c:v>2020:Q3</c:v>
                </c:pt>
                <c:pt idx="15">
                  <c:v>2020:Q4</c:v>
                </c:pt>
                <c:pt idx="16">
                  <c:v>2021:Q1</c:v>
                </c:pt>
              </c:strCache>
            </c:strRef>
          </c:cat>
          <c:val>
            <c:numRef>
              <c:f>Sheet3!$D$2:$D$18</c:f>
              <c:numCache>
                <c:formatCode>_("$"* #,##0.00_);_("$"* \(#,##0.00\);_("$"* "-"??_);_(@_)</c:formatCode>
                <c:ptCount val="17"/>
                <c:pt idx="0">
                  <c:v>42520</c:v>
                </c:pt>
                <c:pt idx="1">
                  <c:v>43033</c:v>
                </c:pt>
                <c:pt idx="2">
                  <c:v>43500</c:v>
                </c:pt>
                <c:pt idx="3">
                  <c:v>44196</c:v>
                </c:pt>
                <c:pt idx="4">
                  <c:v>44748</c:v>
                </c:pt>
                <c:pt idx="5">
                  <c:v>45240</c:v>
                </c:pt>
                <c:pt idx="6">
                  <c:v>45802</c:v>
                </c:pt>
                <c:pt idx="7">
                  <c:v>46172</c:v>
                </c:pt>
                <c:pt idx="8">
                  <c:v>46590</c:v>
                </c:pt>
                <c:pt idx="9">
                  <c:v>46786</c:v>
                </c:pt>
                <c:pt idx="10">
                  <c:v>47018</c:v>
                </c:pt>
                <c:pt idx="11">
                  <c:v>47404</c:v>
                </c:pt>
                <c:pt idx="12">
                  <c:v>47697</c:v>
                </c:pt>
                <c:pt idx="13">
                  <c:v>44830</c:v>
                </c:pt>
                <c:pt idx="14">
                  <c:v>46933</c:v>
                </c:pt>
                <c:pt idx="15">
                  <c:v>48041</c:v>
                </c:pt>
                <c:pt idx="16">
                  <c:v>48562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44-E440-A7AD-EA0ACD727A9B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OK PCI Less Transfer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Sheet3!$A$2:$A$18</c:f>
              <c:strCache>
                <c:ptCount val="17"/>
                <c:pt idx="0">
                  <c:v>2017:Q1</c:v>
                </c:pt>
                <c:pt idx="1">
                  <c:v>2017:Q2</c:v>
                </c:pt>
                <c:pt idx="2">
                  <c:v>2017:Q3</c:v>
                </c:pt>
                <c:pt idx="3">
                  <c:v>2017:Q4</c:v>
                </c:pt>
                <c:pt idx="4">
                  <c:v>2018:Q1</c:v>
                </c:pt>
                <c:pt idx="5">
                  <c:v>2018:Q2</c:v>
                </c:pt>
                <c:pt idx="6">
                  <c:v>2018:Q3</c:v>
                </c:pt>
                <c:pt idx="7">
                  <c:v>2018:Q4</c:v>
                </c:pt>
                <c:pt idx="8">
                  <c:v>2019:Q1</c:v>
                </c:pt>
                <c:pt idx="9">
                  <c:v>2019:Q2</c:v>
                </c:pt>
                <c:pt idx="10">
                  <c:v>2019:Q3</c:v>
                </c:pt>
                <c:pt idx="11">
                  <c:v>2019:Q4</c:v>
                </c:pt>
                <c:pt idx="12">
                  <c:v>2020:Q1</c:v>
                </c:pt>
                <c:pt idx="13">
                  <c:v>2020:Q2</c:v>
                </c:pt>
                <c:pt idx="14">
                  <c:v>2020:Q3</c:v>
                </c:pt>
                <c:pt idx="15">
                  <c:v>2020:Q4</c:v>
                </c:pt>
                <c:pt idx="16">
                  <c:v>2021:Q1</c:v>
                </c:pt>
              </c:strCache>
            </c:strRef>
          </c:cat>
          <c:val>
            <c:numRef>
              <c:f>Sheet3!$E$2:$E$18</c:f>
              <c:numCache>
                <c:formatCode>_("$"* #,##0.00_);_("$"* \(#,##0.00\);_("$"* "-"??_);_(@_)</c:formatCode>
                <c:ptCount val="17"/>
                <c:pt idx="0">
                  <c:v>34453</c:v>
                </c:pt>
                <c:pt idx="1">
                  <c:v>35171</c:v>
                </c:pt>
                <c:pt idx="2">
                  <c:v>35537</c:v>
                </c:pt>
                <c:pt idx="3">
                  <c:v>35984</c:v>
                </c:pt>
                <c:pt idx="4">
                  <c:v>36429</c:v>
                </c:pt>
                <c:pt idx="5">
                  <c:v>36827</c:v>
                </c:pt>
                <c:pt idx="6">
                  <c:v>37315</c:v>
                </c:pt>
                <c:pt idx="7">
                  <c:v>37739</c:v>
                </c:pt>
                <c:pt idx="8">
                  <c:v>38181</c:v>
                </c:pt>
                <c:pt idx="9">
                  <c:v>37948</c:v>
                </c:pt>
                <c:pt idx="10">
                  <c:v>38104</c:v>
                </c:pt>
                <c:pt idx="11">
                  <c:v>38098</c:v>
                </c:pt>
                <c:pt idx="12">
                  <c:v>38086</c:v>
                </c:pt>
                <c:pt idx="13">
                  <c:v>36548</c:v>
                </c:pt>
                <c:pt idx="14">
                  <c:v>36827</c:v>
                </c:pt>
                <c:pt idx="15">
                  <c:v>37444</c:v>
                </c:pt>
                <c:pt idx="16">
                  <c:v>37715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44-E440-A7AD-EA0ACD727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1971743"/>
        <c:axId val="1693419807"/>
      </c:lineChart>
      <c:catAx>
        <c:axId val="170197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419807"/>
        <c:crosses val="autoZero"/>
        <c:auto val="1"/>
        <c:lblAlgn val="ctr"/>
        <c:lblOffset val="100"/>
        <c:noMultiLvlLbl val="0"/>
      </c:catAx>
      <c:valAx>
        <c:axId val="169341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97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'State Sales Tax'!$F$152</c:f>
              <c:strCache>
                <c:ptCount val="1"/>
                <c:pt idx="0">
                  <c:v>Retail Sales (ST)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'State Sales Tax'!$A$153:$B$214</c:f>
              <c:multiLvlStrCache>
                <c:ptCount val="62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Oct</c:v>
                  </c:pt>
                  <c:pt idx="52">
                    <c:v>Nov</c:v>
                  </c:pt>
                  <c:pt idx="53">
                    <c:v>Dec</c:v>
                  </c:pt>
                  <c:pt idx="54">
                    <c:v>Jan</c:v>
                  </c:pt>
                  <c:pt idx="55">
                    <c:v>Feb</c:v>
                  </c:pt>
                  <c:pt idx="56">
                    <c:v>Mar</c:v>
                  </c:pt>
                  <c:pt idx="57">
                    <c:v>Apr</c:v>
                  </c:pt>
                  <c:pt idx="58">
                    <c:v>May</c:v>
                  </c:pt>
                  <c:pt idx="59">
                    <c:v>Jun</c:v>
                  </c:pt>
                  <c:pt idx="60">
                    <c:v>Jul</c:v>
                  </c:pt>
                  <c:pt idx="61">
                    <c:v>Aug</c:v>
                  </c:pt>
                </c:lvl>
                <c:lvl>
                  <c:pt idx="0">
                    <c:v>2016</c:v>
                  </c:pt>
                  <c:pt idx="6">
                    <c:v>2017</c:v>
                  </c:pt>
                  <c:pt idx="18">
                    <c:v>2018</c:v>
                  </c:pt>
                  <c:pt idx="30">
                    <c:v>2019</c:v>
                  </c:pt>
                  <c:pt idx="42">
                    <c:v>2020</c:v>
                  </c:pt>
                  <c:pt idx="54">
                    <c:v>2021</c:v>
                  </c:pt>
                </c:lvl>
              </c:multiLvlStrCache>
            </c:multiLvlStrRef>
          </c:cat>
          <c:val>
            <c:numRef>
              <c:f>'State Sales Tax'!$F$153:$F$214</c:f>
              <c:numCache>
                <c:formatCode>"$"#,##0.00</c:formatCode>
                <c:ptCount val="62"/>
                <c:pt idx="0">
                  <c:v>7897373254</c:v>
                </c:pt>
                <c:pt idx="1">
                  <c:v>7804959458.8888884</c:v>
                </c:pt>
                <c:pt idx="2">
                  <c:v>7741826798.8888893</c:v>
                </c:pt>
                <c:pt idx="3">
                  <c:v>7633878030.8888893</c:v>
                </c:pt>
                <c:pt idx="4">
                  <c:v>7619602030.000001</c:v>
                </c:pt>
                <c:pt idx="5">
                  <c:v>8074493029.1111116</c:v>
                </c:pt>
                <c:pt idx="6">
                  <c:v>8126834855.7777777</c:v>
                </c:pt>
                <c:pt idx="7">
                  <c:v>7196862006.2222223</c:v>
                </c:pt>
                <c:pt idx="8">
                  <c:v>7450183499.7777786</c:v>
                </c:pt>
                <c:pt idx="9">
                  <c:v>8152297418.4444447</c:v>
                </c:pt>
                <c:pt idx="10">
                  <c:v>7743704660.666667</c:v>
                </c:pt>
                <c:pt idx="11">
                  <c:v>8300668685.1111107</c:v>
                </c:pt>
                <c:pt idx="12">
                  <c:v>8587955050.2222223</c:v>
                </c:pt>
                <c:pt idx="13">
                  <c:v>8463676994.2222223</c:v>
                </c:pt>
                <c:pt idx="14">
                  <c:v>8537402828.8888893</c:v>
                </c:pt>
                <c:pt idx="15">
                  <c:v>8536190718</c:v>
                </c:pt>
                <c:pt idx="16">
                  <c:v>8488335380.2222233</c:v>
                </c:pt>
                <c:pt idx="17">
                  <c:v>8965835074</c:v>
                </c:pt>
                <c:pt idx="18">
                  <c:v>9043951086.8888893</c:v>
                </c:pt>
                <c:pt idx="19">
                  <c:v>8068802542.4444456</c:v>
                </c:pt>
                <c:pt idx="20">
                  <c:v>8198021695.7777777</c:v>
                </c:pt>
                <c:pt idx="21">
                  <c:v>9123483524.8888893</c:v>
                </c:pt>
                <c:pt idx="22">
                  <c:v>8690674440.666666</c:v>
                </c:pt>
                <c:pt idx="23">
                  <c:v>9402433213.333334</c:v>
                </c:pt>
                <c:pt idx="24">
                  <c:v>9344831418.2222233</c:v>
                </c:pt>
                <c:pt idx="25">
                  <c:v>9041342952</c:v>
                </c:pt>
                <c:pt idx="26">
                  <c:v>9098661805.333334</c:v>
                </c:pt>
                <c:pt idx="27">
                  <c:v>8946127250.8888893</c:v>
                </c:pt>
                <c:pt idx="28">
                  <c:v>9059450577.5555553</c:v>
                </c:pt>
                <c:pt idx="29">
                  <c:v>9515033168.2222233</c:v>
                </c:pt>
                <c:pt idx="30">
                  <c:v>9331867086.666666</c:v>
                </c:pt>
                <c:pt idx="31">
                  <c:v>8192992890.8888884</c:v>
                </c:pt>
                <c:pt idx="32">
                  <c:v>8511725013.1111107</c:v>
                </c:pt>
                <c:pt idx="33">
                  <c:v>9234857469.1111126</c:v>
                </c:pt>
                <c:pt idx="34">
                  <c:v>9172273068.8888893</c:v>
                </c:pt>
                <c:pt idx="35">
                  <c:v>9168377397.5555553</c:v>
                </c:pt>
                <c:pt idx="36">
                  <c:v>9277020894.666666</c:v>
                </c:pt>
                <c:pt idx="37">
                  <c:v>9321387061.7777767</c:v>
                </c:pt>
                <c:pt idx="38">
                  <c:v>9069410256.6666679</c:v>
                </c:pt>
                <c:pt idx="39">
                  <c:v>8865811622.4444447</c:v>
                </c:pt>
                <c:pt idx="40">
                  <c:v>8944638777.5555553</c:v>
                </c:pt>
                <c:pt idx="41">
                  <c:v>9050036196.8888893</c:v>
                </c:pt>
                <c:pt idx="42">
                  <c:v>7917692998.000001</c:v>
                </c:pt>
                <c:pt idx="43">
                  <c:v>7917692998.000001</c:v>
                </c:pt>
                <c:pt idx="44">
                  <c:v>8182491192.4444456</c:v>
                </c:pt>
                <c:pt idx="45">
                  <c:v>8184673992.4444456</c:v>
                </c:pt>
                <c:pt idx="46">
                  <c:v>8050858095.1111107</c:v>
                </c:pt>
                <c:pt idx="47">
                  <c:v>8996260810.8888893</c:v>
                </c:pt>
                <c:pt idx="48">
                  <c:v>9367764445.7777786</c:v>
                </c:pt>
                <c:pt idx="49">
                  <c:v>8910676386.8888893</c:v>
                </c:pt>
                <c:pt idx="50">
                  <c:v>8733351632.2222214</c:v>
                </c:pt>
                <c:pt idx="51">
                  <c:v>8802858000</c:v>
                </c:pt>
                <c:pt idx="52">
                  <c:v>8573923346</c:v>
                </c:pt>
                <c:pt idx="53">
                  <c:v>9030821388</c:v>
                </c:pt>
                <c:pt idx="54">
                  <c:v>9225392272.2222233</c:v>
                </c:pt>
                <c:pt idx="55">
                  <c:v>8543486738.2222233</c:v>
                </c:pt>
                <c:pt idx="56">
                  <c:v>8080157092</c:v>
                </c:pt>
                <c:pt idx="57">
                  <c:v>10697637522</c:v>
                </c:pt>
                <c:pt idx="58">
                  <c:v>10190252139.555555</c:v>
                </c:pt>
                <c:pt idx="59">
                  <c:v>10072588839.555555</c:v>
                </c:pt>
                <c:pt idx="60">
                  <c:v>10330062900.666666</c:v>
                </c:pt>
                <c:pt idx="61">
                  <c:v>10369094128.222221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9-8E44-81B3-9CD1531DC464}"/>
            </c:ext>
          </c:extLst>
        </c:ser>
        <c:ser>
          <c:idx val="1"/>
          <c:order val="1"/>
          <c:tx>
            <c:strRef>
              <c:f>'State Sales Tax'!$G$152</c:f>
              <c:strCache>
                <c:ptCount val="1"/>
                <c:pt idx="0">
                  <c:v>Retail Sales (UT)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'State Sales Tax'!$A$153:$B$214</c:f>
              <c:multiLvlStrCache>
                <c:ptCount val="62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Oct</c:v>
                  </c:pt>
                  <c:pt idx="52">
                    <c:v>Nov</c:v>
                  </c:pt>
                  <c:pt idx="53">
                    <c:v>Dec</c:v>
                  </c:pt>
                  <c:pt idx="54">
                    <c:v>Jan</c:v>
                  </c:pt>
                  <c:pt idx="55">
                    <c:v>Feb</c:v>
                  </c:pt>
                  <c:pt idx="56">
                    <c:v>Mar</c:v>
                  </c:pt>
                  <c:pt idx="57">
                    <c:v>Apr</c:v>
                  </c:pt>
                  <c:pt idx="58">
                    <c:v>May</c:v>
                  </c:pt>
                  <c:pt idx="59">
                    <c:v>Jun</c:v>
                  </c:pt>
                  <c:pt idx="60">
                    <c:v>Jul</c:v>
                  </c:pt>
                  <c:pt idx="61">
                    <c:v>Aug</c:v>
                  </c:pt>
                </c:lvl>
                <c:lvl>
                  <c:pt idx="0">
                    <c:v>2016</c:v>
                  </c:pt>
                  <c:pt idx="6">
                    <c:v>2017</c:v>
                  </c:pt>
                  <c:pt idx="18">
                    <c:v>2018</c:v>
                  </c:pt>
                  <c:pt idx="30">
                    <c:v>2019</c:v>
                  </c:pt>
                  <c:pt idx="42">
                    <c:v>2020</c:v>
                  </c:pt>
                  <c:pt idx="54">
                    <c:v>2021</c:v>
                  </c:pt>
                </c:lvl>
              </c:multiLvlStrCache>
            </c:multiLvlStrRef>
          </c:cat>
          <c:val>
            <c:numRef>
              <c:f>'State Sales Tax'!$G$153:$G$214</c:f>
              <c:numCache>
                <c:formatCode>"$"#,##0.00</c:formatCode>
                <c:ptCount val="62"/>
                <c:pt idx="0">
                  <c:v>710145185.11111104</c:v>
                </c:pt>
                <c:pt idx="1">
                  <c:v>629054937.33333337</c:v>
                </c:pt>
                <c:pt idx="2">
                  <c:v>779770099.33333337</c:v>
                </c:pt>
                <c:pt idx="3">
                  <c:v>728543098</c:v>
                </c:pt>
                <c:pt idx="4">
                  <c:v>739219838.44444454</c:v>
                </c:pt>
                <c:pt idx="5">
                  <c:v>761586528.44444454</c:v>
                </c:pt>
                <c:pt idx="6">
                  <c:v>845429804.44444454</c:v>
                </c:pt>
                <c:pt idx="7">
                  <c:v>685083407.55555558</c:v>
                </c:pt>
                <c:pt idx="8">
                  <c:v>681603558.66666675</c:v>
                </c:pt>
                <c:pt idx="9">
                  <c:v>907598391.11111116</c:v>
                </c:pt>
                <c:pt idx="10">
                  <c:v>783374054.22222221</c:v>
                </c:pt>
                <c:pt idx="11">
                  <c:v>895157477.11111116</c:v>
                </c:pt>
                <c:pt idx="12">
                  <c:v>881879028.88888884</c:v>
                </c:pt>
                <c:pt idx="13">
                  <c:v>794758187.11111116</c:v>
                </c:pt>
                <c:pt idx="14">
                  <c:v>872180795.33333337</c:v>
                </c:pt>
                <c:pt idx="15">
                  <c:v>870729476.66666675</c:v>
                </c:pt>
                <c:pt idx="16">
                  <c:v>949818470</c:v>
                </c:pt>
                <c:pt idx="17">
                  <c:v>1103602060.8888891</c:v>
                </c:pt>
                <c:pt idx="18">
                  <c:v>1058520193.3333335</c:v>
                </c:pt>
                <c:pt idx="19">
                  <c:v>944260458.88888884</c:v>
                </c:pt>
                <c:pt idx="20">
                  <c:v>854363396.66666675</c:v>
                </c:pt>
                <c:pt idx="21">
                  <c:v>996432046</c:v>
                </c:pt>
                <c:pt idx="22">
                  <c:v>953771846</c:v>
                </c:pt>
                <c:pt idx="23">
                  <c:v>965367421.55555558</c:v>
                </c:pt>
                <c:pt idx="24">
                  <c:v>954313241.77777791</c:v>
                </c:pt>
                <c:pt idx="25">
                  <c:v>1232946395.5555556</c:v>
                </c:pt>
                <c:pt idx="26">
                  <c:v>1212238356.4444444</c:v>
                </c:pt>
                <c:pt idx="27">
                  <c:v>1189197317.7777777</c:v>
                </c:pt>
                <c:pt idx="28">
                  <c:v>1317964244</c:v>
                </c:pt>
                <c:pt idx="29">
                  <c:v>1492920947.3333333</c:v>
                </c:pt>
                <c:pt idx="30">
                  <c:v>1550870327.1111112</c:v>
                </c:pt>
                <c:pt idx="31">
                  <c:v>1098376409.7777777</c:v>
                </c:pt>
                <c:pt idx="32">
                  <c:v>1293530300.4444447</c:v>
                </c:pt>
                <c:pt idx="33">
                  <c:v>1323461153.1111112</c:v>
                </c:pt>
                <c:pt idx="34">
                  <c:v>1244460184.2222223</c:v>
                </c:pt>
                <c:pt idx="35">
                  <c:v>1306544615.1111112</c:v>
                </c:pt>
                <c:pt idx="36">
                  <c:v>1289369098.2222223</c:v>
                </c:pt>
                <c:pt idx="37">
                  <c:v>1424681433.1111112</c:v>
                </c:pt>
                <c:pt idx="38">
                  <c:v>1290116742.8888888</c:v>
                </c:pt>
                <c:pt idx="39">
                  <c:v>1341314477.7777779</c:v>
                </c:pt>
                <c:pt idx="40">
                  <c:v>1363343142.8888888</c:v>
                </c:pt>
                <c:pt idx="41">
                  <c:v>1362156663.3333335</c:v>
                </c:pt>
                <c:pt idx="42">
                  <c:v>1176653538</c:v>
                </c:pt>
                <c:pt idx="43">
                  <c:v>1176653538</c:v>
                </c:pt>
                <c:pt idx="44">
                  <c:v>1195067306.2222223</c:v>
                </c:pt>
                <c:pt idx="45">
                  <c:v>1380769664.2222223</c:v>
                </c:pt>
                <c:pt idx="46">
                  <c:v>1373053593.3333335</c:v>
                </c:pt>
                <c:pt idx="47">
                  <c:v>1465872863.7777777</c:v>
                </c:pt>
                <c:pt idx="48">
                  <c:v>1465107081.3333333</c:v>
                </c:pt>
                <c:pt idx="49">
                  <c:v>1453628829.5555556</c:v>
                </c:pt>
                <c:pt idx="50">
                  <c:v>1439102876</c:v>
                </c:pt>
                <c:pt idx="51">
                  <c:v>1422380001.7777777</c:v>
                </c:pt>
                <c:pt idx="52">
                  <c:v>1590171061.1111112</c:v>
                </c:pt>
                <c:pt idx="53">
                  <c:v>1752485664.2222223</c:v>
                </c:pt>
                <c:pt idx="54">
                  <c:v>2027120474</c:v>
                </c:pt>
                <c:pt idx="55">
                  <c:v>1436031330.8888891</c:v>
                </c:pt>
                <c:pt idx="56">
                  <c:v>1319340931.5555556</c:v>
                </c:pt>
                <c:pt idx="57">
                  <c:v>1926561813.5555556</c:v>
                </c:pt>
                <c:pt idx="58">
                  <c:v>1680852108</c:v>
                </c:pt>
                <c:pt idx="59">
                  <c:v>1569761612.4444447</c:v>
                </c:pt>
                <c:pt idx="60">
                  <c:v>1799055125.3333335</c:v>
                </c:pt>
                <c:pt idx="61">
                  <c:v>1601334702.0000002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9-8E44-81B3-9CD1531DC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813272"/>
        <c:axId val="701815896"/>
      </c:areaChart>
      <c:catAx>
        <c:axId val="701813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815896"/>
        <c:crosses val="autoZero"/>
        <c:auto val="1"/>
        <c:lblAlgn val="ctr"/>
        <c:lblOffset val="100"/>
        <c:noMultiLvlLbl val="0"/>
      </c:catAx>
      <c:valAx>
        <c:axId val="701815896"/>
        <c:scaling>
          <c:orientation val="minMax"/>
          <c:min val="6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813272"/>
        <c:crosses val="autoZero"/>
        <c:crossBetween val="midCat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 Month</a:t>
            </a:r>
            <a:r>
              <a:rPr lang="en-US" baseline="0"/>
              <a:t> Retail Sales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'State Sales Tax'!$F$235</c:f>
              <c:strCache>
                <c:ptCount val="1"/>
                <c:pt idx="0">
                  <c:v>Retail Sales subject to Sales Tax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'State Sales Tax'!$G$234:$H$234</c:f>
              <c:strCache>
                <c:ptCount val="2"/>
                <c:pt idx="0">
                  <c:v>12 Month Pre-COVID</c:v>
                </c:pt>
                <c:pt idx="1">
                  <c:v>Most Recent 12 Month</c:v>
                </c:pt>
              </c:strCache>
            </c:strRef>
          </c:cat>
          <c:val>
            <c:numRef>
              <c:f>'State Sales Tax'!$G$235:$H$235</c:f>
              <c:numCache>
                <c:formatCode>"$"#,##0.00</c:formatCode>
                <c:ptCount val="2"/>
                <c:pt idx="0">
                  <c:v>106121689934</c:v>
                </c:pt>
                <c:pt idx="1">
                  <c:v>112649625998.66666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6849-A511-2D6124B8869F}"/>
            </c:ext>
          </c:extLst>
        </c:ser>
        <c:ser>
          <c:idx val="1"/>
          <c:order val="1"/>
          <c:tx>
            <c:strRef>
              <c:f>'State Sales Tax'!$F$236</c:f>
              <c:strCache>
                <c:ptCount val="1"/>
                <c:pt idx="0">
                  <c:v>Retail Sales subject to Use Tax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'State Sales Tax'!$G$234:$H$234</c:f>
              <c:strCache>
                <c:ptCount val="2"/>
                <c:pt idx="0">
                  <c:v>12 Month Pre-COVID</c:v>
                </c:pt>
                <c:pt idx="1">
                  <c:v>Most Recent 12 Month</c:v>
                </c:pt>
              </c:strCache>
            </c:strRef>
          </c:cat>
          <c:val>
            <c:numRef>
              <c:f>'State Sales Tax'!$G$236:$H$236</c:f>
              <c:numCache>
                <c:formatCode>"$"#,##0.00</c:formatCode>
                <c:ptCount val="2"/>
                <c:pt idx="0">
                  <c:v>15493821892.888893</c:v>
                </c:pt>
                <c:pt idx="1">
                  <c:v>19564197700.888889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8-6849-A511-2D6124B88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4169184"/>
        <c:axId val="844165576"/>
      </c:barChart>
      <c:catAx>
        <c:axId val="8441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165576"/>
        <c:crosses val="autoZero"/>
        <c:auto val="1"/>
        <c:lblAlgn val="ctr"/>
        <c:lblOffset val="100"/>
        <c:noMultiLvlLbl val="0"/>
      </c:catAx>
      <c:valAx>
        <c:axId val="84416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169184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Employment Change by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Immediate COVID (Mar 2020-Apr 2020)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Sheet2!$A$2:$A$23</c:f>
              <c:strCache>
                <c:ptCount val="2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Durable Goods</c:v>
                </c:pt>
                <c:pt idx="4">
                  <c:v>Non-Durable Goods</c:v>
                </c:pt>
                <c:pt idx="5">
                  <c:v>Wholesale Trade</c:v>
                </c:pt>
                <c:pt idx="6">
                  <c:v>Retail Trade</c:v>
                </c:pt>
                <c:pt idx="7">
                  <c:v>Utilities</c:v>
                </c:pt>
                <c:pt idx="8">
                  <c:v>Transportation and Warehousing</c:v>
                </c:pt>
                <c:pt idx="9">
                  <c:v>Information</c:v>
                </c:pt>
                <c:pt idx="10">
                  <c:v>Financial Activities</c:v>
                </c:pt>
                <c:pt idx="11">
                  <c:v>Professional and Business Services</c:v>
                </c:pt>
                <c:pt idx="12">
                  <c:v>Educational Services</c:v>
                </c:pt>
                <c:pt idx="13">
                  <c:v>Health Care and Social Assistance</c:v>
                </c:pt>
                <c:pt idx="14">
                  <c:v>Arts, Entertainment and Recreation</c:v>
                </c:pt>
                <c:pt idx="15">
                  <c:v>Accomodation</c:v>
                </c:pt>
                <c:pt idx="16">
                  <c:v>Food Services and Drinking Places</c:v>
                </c:pt>
                <c:pt idx="17">
                  <c:v>Personal and Other Services</c:v>
                </c:pt>
                <c:pt idx="18">
                  <c:v>Federal Government</c:v>
                </c:pt>
                <c:pt idx="19">
                  <c:v>State Government</c:v>
                </c:pt>
                <c:pt idx="20">
                  <c:v>Local Government</c:v>
                </c:pt>
                <c:pt idx="21">
                  <c:v>Indian Tribes</c:v>
                </c:pt>
              </c:strCache>
            </c:strRef>
          </c:cat>
          <c:val>
            <c:numRef>
              <c:f>Sheet2!$B$2:$B$23</c:f>
              <c:numCache>
                <c:formatCode>0.00%</c:formatCode>
                <c:ptCount val="22"/>
                <c:pt idx="0">
                  <c:v>-9.8000000000000004E-2</c:v>
                </c:pt>
                <c:pt idx="1">
                  <c:v>-0.01</c:v>
                </c:pt>
                <c:pt idx="2">
                  <c:v>-6.9000000000000006E-2</c:v>
                </c:pt>
                <c:pt idx="3">
                  <c:v>-5.2000000000000005E-2</c:v>
                </c:pt>
                <c:pt idx="4">
                  <c:v>-8.5999999999999993E-2</c:v>
                </c:pt>
                <c:pt idx="5">
                  <c:v>-5.6000000000000001E-2</c:v>
                </c:pt>
                <c:pt idx="6">
                  <c:v>-9.3000000000000013E-2</c:v>
                </c:pt>
                <c:pt idx="7">
                  <c:v>-0.01</c:v>
                </c:pt>
                <c:pt idx="8">
                  <c:v>-7.5999999999999998E-2</c:v>
                </c:pt>
                <c:pt idx="9">
                  <c:v>-7.0999999999999994E-2</c:v>
                </c:pt>
                <c:pt idx="10">
                  <c:v>-2.1000000000000001E-2</c:v>
                </c:pt>
                <c:pt idx="11">
                  <c:v>-8.8000000000000009E-2</c:v>
                </c:pt>
                <c:pt idx="12">
                  <c:v>-6.8000000000000005E-2</c:v>
                </c:pt>
                <c:pt idx="13">
                  <c:v>-7.2000000000000008E-2</c:v>
                </c:pt>
                <c:pt idx="14">
                  <c:v>-0.41100000000000003</c:v>
                </c:pt>
                <c:pt idx="15">
                  <c:v>-0.32799999999999996</c:v>
                </c:pt>
                <c:pt idx="16">
                  <c:v>-0.29499999999999998</c:v>
                </c:pt>
                <c:pt idx="17">
                  <c:v>-0.188</c:v>
                </c:pt>
                <c:pt idx="18">
                  <c:v>0</c:v>
                </c:pt>
                <c:pt idx="19">
                  <c:v>-7.0000000000000001E-3</c:v>
                </c:pt>
                <c:pt idx="20">
                  <c:v>-3.3000000000000002E-2</c:v>
                </c:pt>
                <c:pt idx="21">
                  <c:v>-1.1000000000000001E-2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8-614D-89C7-6B7B9A18856D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Pre-COVID to Most Recent (Mar 2020 - Aug 2021)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Sheet2!$A$2:$A$23</c:f>
              <c:strCache>
                <c:ptCount val="2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Durable Goods</c:v>
                </c:pt>
                <c:pt idx="4">
                  <c:v>Non-Durable Goods</c:v>
                </c:pt>
                <c:pt idx="5">
                  <c:v>Wholesale Trade</c:v>
                </c:pt>
                <c:pt idx="6">
                  <c:v>Retail Trade</c:v>
                </c:pt>
                <c:pt idx="7">
                  <c:v>Utilities</c:v>
                </c:pt>
                <c:pt idx="8">
                  <c:v>Transportation and Warehousing</c:v>
                </c:pt>
                <c:pt idx="9">
                  <c:v>Information</c:v>
                </c:pt>
                <c:pt idx="10">
                  <c:v>Financial Activities</c:v>
                </c:pt>
                <c:pt idx="11">
                  <c:v>Professional and Business Services</c:v>
                </c:pt>
                <c:pt idx="12">
                  <c:v>Educational Services</c:v>
                </c:pt>
                <c:pt idx="13">
                  <c:v>Health Care and Social Assistance</c:v>
                </c:pt>
                <c:pt idx="14">
                  <c:v>Arts, Entertainment and Recreation</c:v>
                </c:pt>
                <c:pt idx="15">
                  <c:v>Accomodation</c:v>
                </c:pt>
                <c:pt idx="16">
                  <c:v>Food Services and Drinking Places</c:v>
                </c:pt>
                <c:pt idx="17">
                  <c:v>Personal and Other Services</c:v>
                </c:pt>
                <c:pt idx="18">
                  <c:v>Federal Government</c:v>
                </c:pt>
                <c:pt idx="19">
                  <c:v>State Government</c:v>
                </c:pt>
                <c:pt idx="20">
                  <c:v>Local Government</c:v>
                </c:pt>
                <c:pt idx="21">
                  <c:v>Indian Tribes</c:v>
                </c:pt>
              </c:strCache>
            </c:strRef>
          </c:cat>
          <c:val>
            <c:numRef>
              <c:f>Sheet2!$C$2:$C$23</c:f>
              <c:numCache>
                <c:formatCode>0.00%</c:formatCode>
                <c:ptCount val="22"/>
                <c:pt idx="0">
                  <c:v>-0.22900000000000001</c:v>
                </c:pt>
                <c:pt idx="1">
                  <c:v>1.9E-2</c:v>
                </c:pt>
                <c:pt idx="2">
                  <c:v>-7.2999999999999995E-2</c:v>
                </c:pt>
                <c:pt idx="3">
                  <c:v>-0.124</c:v>
                </c:pt>
                <c:pt idx="4">
                  <c:v>3.4000000000000002E-2</c:v>
                </c:pt>
                <c:pt idx="5">
                  <c:v>-6.4000000000000001E-2</c:v>
                </c:pt>
                <c:pt idx="6">
                  <c:v>1E-3</c:v>
                </c:pt>
                <c:pt idx="7">
                  <c:v>0.01</c:v>
                </c:pt>
                <c:pt idx="8">
                  <c:v>0.05</c:v>
                </c:pt>
                <c:pt idx="9">
                  <c:v>-0.122</c:v>
                </c:pt>
                <c:pt idx="10">
                  <c:v>-1E-3</c:v>
                </c:pt>
                <c:pt idx="11">
                  <c:v>-0.03</c:v>
                </c:pt>
                <c:pt idx="12">
                  <c:v>-0.01</c:v>
                </c:pt>
                <c:pt idx="13">
                  <c:v>-2.4E-2</c:v>
                </c:pt>
                <c:pt idx="14">
                  <c:v>2.3E-2</c:v>
                </c:pt>
                <c:pt idx="15">
                  <c:v>-2.2000000000000002E-2</c:v>
                </c:pt>
                <c:pt idx="16">
                  <c:v>2.4E-2</c:v>
                </c:pt>
                <c:pt idx="17">
                  <c:v>-4.4999999999999998E-2</c:v>
                </c:pt>
                <c:pt idx="18">
                  <c:v>-1.2E-2</c:v>
                </c:pt>
                <c:pt idx="19">
                  <c:v>-0.10199999999999999</c:v>
                </c:pt>
                <c:pt idx="20">
                  <c:v>-8.4000000000000005E-2</c:v>
                </c:pt>
                <c:pt idx="21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18-614D-89C7-6B7B9A188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87354287"/>
        <c:axId val="1609111279"/>
      </c:barChart>
      <c:catAx>
        <c:axId val="1687354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111279"/>
        <c:crosses val="autoZero"/>
        <c:auto val="0"/>
        <c:lblAlgn val="ctr"/>
        <c:lblOffset val="100"/>
        <c:noMultiLvlLbl val="0"/>
      </c:catAx>
      <c:valAx>
        <c:axId val="160911127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35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01D9D-B69F-804E-895E-63DB0B685B9E}" type="doc">
      <dgm:prSet loTypeId="urn:microsoft.com/office/officeart/2005/8/layout/StepDown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B586EF-DCD1-D846-8274-D1177C193A48}">
      <dgm:prSet phldrT="[Text]"/>
      <dgm:spPr/>
      <dgm:t>
        <a:bodyPr/>
        <a:lstStyle/>
        <a:p>
          <a:r>
            <a:rPr lang="en-US" dirty="0"/>
            <a:t>70%</a:t>
          </a:r>
        </a:p>
      </dgm:t>
    </dgm:pt>
    <dgm:pt modelId="{39E4D8B8-C75F-044A-8E63-05C4CB38E475}" type="parTrans" cxnId="{41C3C3E6-7B8F-A74D-91C9-801A37046A02}">
      <dgm:prSet/>
      <dgm:spPr/>
      <dgm:t>
        <a:bodyPr/>
        <a:lstStyle/>
        <a:p>
          <a:endParaRPr lang="en-US"/>
        </a:p>
      </dgm:t>
    </dgm:pt>
    <dgm:pt modelId="{74D08933-9D3B-734E-86CF-255CB81EBC97}" type="sibTrans" cxnId="{41C3C3E6-7B8F-A74D-91C9-801A37046A02}">
      <dgm:prSet/>
      <dgm:spPr/>
      <dgm:t>
        <a:bodyPr/>
        <a:lstStyle/>
        <a:p>
          <a:endParaRPr lang="en-US"/>
        </a:p>
      </dgm:t>
    </dgm:pt>
    <dgm:pt modelId="{7010695D-7CB4-554D-B847-7A188268287E}">
      <dgm:prSet phldrT="[Text]"/>
      <dgm:spPr/>
      <dgm:t>
        <a:bodyPr/>
        <a:lstStyle/>
        <a:p>
          <a:r>
            <a:rPr lang="en-US" dirty="0"/>
            <a:t>Lower than expected budget</a:t>
          </a:r>
        </a:p>
      </dgm:t>
    </dgm:pt>
    <dgm:pt modelId="{372E17C0-6A81-5A40-A0DD-ECC519E54001}" type="parTrans" cxnId="{83C1706A-402D-1649-8920-4A231E38CD18}">
      <dgm:prSet/>
      <dgm:spPr/>
      <dgm:t>
        <a:bodyPr/>
        <a:lstStyle/>
        <a:p>
          <a:endParaRPr lang="en-US"/>
        </a:p>
      </dgm:t>
    </dgm:pt>
    <dgm:pt modelId="{BA2FB1D9-25E8-C949-A696-03AAC6966B96}" type="sibTrans" cxnId="{83C1706A-402D-1649-8920-4A231E38CD18}">
      <dgm:prSet/>
      <dgm:spPr/>
      <dgm:t>
        <a:bodyPr/>
        <a:lstStyle/>
        <a:p>
          <a:endParaRPr lang="en-US"/>
        </a:p>
      </dgm:t>
    </dgm:pt>
    <dgm:pt modelId="{8B86490E-6749-3341-B372-A8AB9D942256}">
      <dgm:prSet phldrT="[Text]"/>
      <dgm:spPr/>
      <dgm:t>
        <a:bodyPr/>
        <a:lstStyle/>
        <a:p>
          <a:r>
            <a:rPr lang="en-US" dirty="0"/>
            <a:t>$110M-150M</a:t>
          </a:r>
        </a:p>
      </dgm:t>
    </dgm:pt>
    <dgm:pt modelId="{41673B33-A53D-4F4C-8DB9-D7DC22FD9683}" type="parTrans" cxnId="{7EF41F81-3FC5-4C4F-B9A3-19EEA1975010}">
      <dgm:prSet/>
      <dgm:spPr/>
      <dgm:t>
        <a:bodyPr/>
        <a:lstStyle/>
        <a:p>
          <a:endParaRPr lang="en-US"/>
        </a:p>
      </dgm:t>
    </dgm:pt>
    <dgm:pt modelId="{B86C505D-A556-3044-A67C-9C1877BA356A}" type="sibTrans" cxnId="{7EF41F81-3FC5-4C4F-B9A3-19EEA1975010}">
      <dgm:prSet/>
      <dgm:spPr/>
      <dgm:t>
        <a:bodyPr/>
        <a:lstStyle/>
        <a:p>
          <a:endParaRPr lang="en-US"/>
        </a:p>
      </dgm:t>
    </dgm:pt>
    <dgm:pt modelId="{7F1EC357-D094-4B42-AF5F-3C678D2D9B8F}">
      <dgm:prSet phldrT="[Text]"/>
      <dgm:spPr/>
      <dgm:t>
        <a:bodyPr/>
        <a:lstStyle/>
        <a:p>
          <a:r>
            <a:rPr lang="en-US" dirty="0"/>
            <a:t>Lost revenue</a:t>
          </a:r>
        </a:p>
      </dgm:t>
    </dgm:pt>
    <dgm:pt modelId="{2D53B4DE-4621-A046-994C-DD67E993EA84}" type="parTrans" cxnId="{FB04ECA7-1194-6743-88FE-9F057F3D73B2}">
      <dgm:prSet/>
      <dgm:spPr/>
      <dgm:t>
        <a:bodyPr/>
        <a:lstStyle/>
        <a:p>
          <a:endParaRPr lang="en-US"/>
        </a:p>
      </dgm:t>
    </dgm:pt>
    <dgm:pt modelId="{CE07E190-3BEE-184F-A686-9F622FCE1925}" type="sibTrans" cxnId="{FB04ECA7-1194-6743-88FE-9F057F3D73B2}">
      <dgm:prSet/>
      <dgm:spPr/>
      <dgm:t>
        <a:bodyPr/>
        <a:lstStyle/>
        <a:p>
          <a:endParaRPr lang="en-US"/>
        </a:p>
      </dgm:t>
    </dgm:pt>
    <dgm:pt modelId="{19D130B4-3F97-D649-B04B-6F86E3AF4D3C}">
      <dgm:prSet phldrT="[Text]"/>
      <dgm:spPr/>
      <dgm:t>
        <a:bodyPr/>
        <a:lstStyle/>
        <a:p>
          <a:r>
            <a:rPr lang="en-US" dirty="0"/>
            <a:t>58%</a:t>
          </a:r>
        </a:p>
      </dgm:t>
    </dgm:pt>
    <dgm:pt modelId="{06EE0EF3-5398-6C49-BD25-5EEF2C309AED}" type="parTrans" cxnId="{FE9C1DDE-B945-714C-B005-FDFADBC04330}">
      <dgm:prSet/>
      <dgm:spPr/>
      <dgm:t>
        <a:bodyPr/>
        <a:lstStyle/>
        <a:p>
          <a:endParaRPr lang="en-US"/>
        </a:p>
      </dgm:t>
    </dgm:pt>
    <dgm:pt modelId="{7136718B-3460-EF45-BD9D-4BEF963AA25D}" type="sibTrans" cxnId="{FE9C1DDE-B945-714C-B005-FDFADBC04330}">
      <dgm:prSet/>
      <dgm:spPr/>
      <dgm:t>
        <a:bodyPr/>
        <a:lstStyle/>
        <a:p>
          <a:endParaRPr lang="en-US"/>
        </a:p>
      </dgm:t>
    </dgm:pt>
    <dgm:pt modelId="{DF89B734-0AA2-EE4E-8477-6D68A3DF70C4}">
      <dgm:prSet phldrT="[Text]"/>
      <dgm:spPr/>
      <dgm:t>
        <a:bodyPr/>
        <a:lstStyle/>
        <a:p>
          <a:r>
            <a:rPr lang="en-US" dirty="0"/>
            <a:t>Increased demand for services</a:t>
          </a:r>
        </a:p>
      </dgm:t>
    </dgm:pt>
    <dgm:pt modelId="{0A75BF52-6F7E-284E-9F9E-E415640136F6}" type="parTrans" cxnId="{11A81F93-46E3-A041-995E-8D194BB890BD}">
      <dgm:prSet/>
      <dgm:spPr/>
      <dgm:t>
        <a:bodyPr/>
        <a:lstStyle/>
        <a:p>
          <a:endParaRPr lang="en-US"/>
        </a:p>
      </dgm:t>
    </dgm:pt>
    <dgm:pt modelId="{03E67484-47AF-2C4A-B1DB-E2444D33A8BD}" type="sibTrans" cxnId="{11A81F93-46E3-A041-995E-8D194BB890BD}">
      <dgm:prSet/>
      <dgm:spPr/>
      <dgm:t>
        <a:bodyPr/>
        <a:lstStyle/>
        <a:p>
          <a:endParaRPr lang="en-US"/>
        </a:p>
      </dgm:t>
    </dgm:pt>
    <dgm:pt modelId="{63259789-DA6A-074A-8ED4-D12D498289C5}" type="pres">
      <dgm:prSet presAssocID="{93D01D9D-B69F-804E-895E-63DB0B685B9E}" presName="rootnode" presStyleCnt="0">
        <dgm:presLayoutVars>
          <dgm:chMax/>
          <dgm:chPref/>
          <dgm:dir/>
          <dgm:animLvl val="lvl"/>
        </dgm:presLayoutVars>
      </dgm:prSet>
      <dgm:spPr/>
    </dgm:pt>
    <dgm:pt modelId="{09B070B8-C0B5-0C41-9A1C-2AAF6CC56B90}" type="pres">
      <dgm:prSet presAssocID="{C6B586EF-DCD1-D846-8274-D1177C193A48}" presName="composite" presStyleCnt="0"/>
      <dgm:spPr/>
    </dgm:pt>
    <dgm:pt modelId="{2B34A0FF-90A2-0348-99D8-A080796C48FC}" type="pres">
      <dgm:prSet presAssocID="{C6B586EF-DCD1-D846-8274-D1177C193A48}" presName="bentUpArrow1" presStyleLbl="alignImgPlace1" presStyleIdx="0" presStyleCnt="2"/>
      <dgm:spPr/>
    </dgm:pt>
    <dgm:pt modelId="{8F6279DB-058A-8749-800A-6402C8721E66}" type="pres">
      <dgm:prSet presAssocID="{C6B586EF-DCD1-D846-8274-D1177C193A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7D2C99A-D979-5A44-BBE6-6E46016CA050}" type="pres">
      <dgm:prSet presAssocID="{C6B586EF-DCD1-D846-8274-D1177C193A4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DC7EAF9-4B92-794B-B24B-92123D5691DD}" type="pres">
      <dgm:prSet presAssocID="{74D08933-9D3B-734E-86CF-255CB81EBC97}" presName="sibTrans" presStyleCnt="0"/>
      <dgm:spPr/>
    </dgm:pt>
    <dgm:pt modelId="{99EA20EE-5E40-AE46-873C-C19FD7A23370}" type="pres">
      <dgm:prSet presAssocID="{8B86490E-6749-3341-B372-A8AB9D942256}" presName="composite" presStyleCnt="0"/>
      <dgm:spPr/>
    </dgm:pt>
    <dgm:pt modelId="{E017339E-9CFA-3F4E-AE9D-FA99B0F7D3F1}" type="pres">
      <dgm:prSet presAssocID="{8B86490E-6749-3341-B372-A8AB9D942256}" presName="bentUpArrow1" presStyleLbl="alignImgPlace1" presStyleIdx="1" presStyleCnt="2"/>
      <dgm:spPr/>
    </dgm:pt>
    <dgm:pt modelId="{EFAE34AD-A135-9647-8CBF-39BBD28277AB}" type="pres">
      <dgm:prSet presAssocID="{8B86490E-6749-3341-B372-A8AB9D94225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6D62789-66F6-4248-B6E4-9952989C3235}" type="pres">
      <dgm:prSet presAssocID="{8B86490E-6749-3341-B372-A8AB9D94225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4D7CEBD-1359-4B45-9FA0-0A2CE1899B2D}" type="pres">
      <dgm:prSet presAssocID="{B86C505D-A556-3044-A67C-9C1877BA356A}" presName="sibTrans" presStyleCnt="0"/>
      <dgm:spPr/>
    </dgm:pt>
    <dgm:pt modelId="{4027187A-A203-AF48-B1BA-62DAD066BFBD}" type="pres">
      <dgm:prSet presAssocID="{19D130B4-3F97-D649-B04B-6F86E3AF4D3C}" presName="composite" presStyleCnt="0"/>
      <dgm:spPr/>
    </dgm:pt>
    <dgm:pt modelId="{7612D3CB-EB42-4C4C-9006-021759F22018}" type="pres">
      <dgm:prSet presAssocID="{19D130B4-3F97-D649-B04B-6F86E3AF4D3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975D49E5-B6D6-EF44-B1CE-A036E00F7722}" type="pres">
      <dgm:prSet presAssocID="{19D130B4-3F97-D649-B04B-6F86E3AF4D3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68754B-86C2-294C-8F18-48DFC3E41CDA}" type="presOf" srcId="{7F1EC357-D094-4B42-AF5F-3C678D2D9B8F}" destId="{16D62789-66F6-4248-B6E4-9952989C3235}" srcOrd="0" destOrd="0" presId="urn:microsoft.com/office/officeart/2005/8/layout/StepDownProcess"/>
    <dgm:cxn modelId="{A2BF7656-162B-FB4A-ADA2-A10D4F7E8964}" type="presOf" srcId="{93D01D9D-B69F-804E-895E-63DB0B685B9E}" destId="{63259789-DA6A-074A-8ED4-D12D498289C5}" srcOrd="0" destOrd="0" presId="urn:microsoft.com/office/officeart/2005/8/layout/StepDownProcess"/>
    <dgm:cxn modelId="{83C1706A-402D-1649-8920-4A231E38CD18}" srcId="{C6B586EF-DCD1-D846-8274-D1177C193A48}" destId="{7010695D-7CB4-554D-B847-7A188268287E}" srcOrd="0" destOrd="0" parTransId="{372E17C0-6A81-5A40-A0DD-ECC519E54001}" sibTransId="{BA2FB1D9-25E8-C949-A696-03AAC6966B96}"/>
    <dgm:cxn modelId="{7EF41F81-3FC5-4C4F-B9A3-19EEA1975010}" srcId="{93D01D9D-B69F-804E-895E-63DB0B685B9E}" destId="{8B86490E-6749-3341-B372-A8AB9D942256}" srcOrd="1" destOrd="0" parTransId="{41673B33-A53D-4F4C-8DB9-D7DC22FD9683}" sibTransId="{B86C505D-A556-3044-A67C-9C1877BA356A}"/>
    <dgm:cxn modelId="{11A81F93-46E3-A041-995E-8D194BB890BD}" srcId="{19D130B4-3F97-D649-B04B-6F86E3AF4D3C}" destId="{DF89B734-0AA2-EE4E-8477-6D68A3DF70C4}" srcOrd="0" destOrd="0" parTransId="{0A75BF52-6F7E-284E-9F9E-E415640136F6}" sibTransId="{03E67484-47AF-2C4A-B1DB-E2444D33A8BD}"/>
    <dgm:cxn modelId="{2072109B-A15E-4348-9BFE-2C3CA1179AC6}" type="presOf" srcId="{8B86490E-6749-3341-B372-A8AB9D942256}" destId="{EFAE34AD-A135-9647-8CBF-39BBD28277AB}" srcOrd="0" destOrd="0" presId="urn:microsoft.com/office/officeart/2005/8/layout/StepDownProcess"/>
    <dgm:cxn modelId="{FB04ECA7-1194-6743-88FE-9F057F3D73B2}" srcId="{8B86490E-6749-3341-B372-A8AB9D942256}" destId="{7F1EC357-D094-4B42-AF5F-3C678D2D9B8F}" srcOrd="0" destOrd="0" parTransId="{2D53B4DE-4621-A046-994C-DD67E993EA84}" sibTransId="{CE07E190-3BEE-184F-A686-9F622FCE1925}"/>
    <dgm:cxn modelId="{510BB9B6-4DB7-FC4B-966B-475D10E07882}" type="presOf" srcId="{C6B586EF-DCD1-D846-8274-D1177C193A48}" destId="{8F6279DB-058A-8749-800A-6402C8721E66}" srcOrd="0" destOrd="0" presId="urn:microsoft.com/office/officeart/2005/8/layout/StepDownProcess"/>
    <dgm:cxn modelId="{FE9C1DDE-B945-714C-B005-FDFADBC04330}" srcId="{93D01D9D-B69F-804E-895E-63DB0B685B9E}" destId="{19D130B4-3F97-D649-B04B-6F86E3AF4D3C}" srcOrd="2" destOrd="0" parTransId="{06EE0EF3-5398-6C49-BD25-5EEF2C309AED}" sibTransId="{7136718B-3460-EF45-BD9D-4BEF963AA25D}"/>
    <dgm:cxn modelId="{41C3C3E6-7B8F-A74D-91C9-801A37046A02}" srcId="{93D01D9D-B69F-804E-895E-63DB0B685B9E}" destId="{C6B586EF-DCD1-D846-8274-D1177C193A48}" srcOrd="0" destOrd="0" parTransId="{39E4D8B8-C75F-044A-8E63-05C4CB38E475}" sibTransId="{74D08933-9D3B-734E-86CF-255CB81EBC97}"/>
    <dgm:cxn modelId="{1CF308EC-0543-0647-B475-85B82CD9E397}" type="presOf" srcId="{7010695D-7CB4-554D-B847-7A188268287E}" destId="{F7D2C99A-D979-5A44-BBE6-6E46016CA050}" srcOrd="0" destOrd="0" presId="urn:microsoft.com/office/officeart/2005/8/layout/StepDownProcess"/>
    <dgm:cxn modelId="{B87F6AEC-3DE6-7941-9D80-82AB30701747}" type="presOf" srcId="{19D130B4-3F97-D649-B04B-6F86E3AF4D3C}" destId="{7612D3CB-EB42-4C4C-9006-021759F22018}" srcOrd="0" destOrd="0" presId="urn:microsoft.com/office/officeart/2005/8/layout/StepDownProcess"/>
    <dgm:cxn modelId="{932C93EF-9469-4E47-8EC4-86711CEE8EDF}" type="presOf" srcId="{DF89B734-0AA2-EE4E-8477-6D68A3DF70C4}" destId="{975D49E5-B6D6-EF44-B1CE-A036E00F7722}" srcOrd="0" destOrd="0" presId="urn:microsoft.com/office/officeart/2005/8/layout/StepDownProcess"/>
    <dgm:cxn modelId="{1F8BEE94-179C-CD41-A8C0-90C6C034B41F}" type="presParOf" srcId="{63259789-DA6A-074A-8ED4-D12D498289C5}" destId="{09B070B8-C0B5-0C41-9A1C-2AAF6CC56B90}" srcOrd="0" destOrd="0" presId="urn:microsoft.com/office/officeart/2005/8/layout/StepDownProcess"/>
    <dgm:cxn modelId="{6330460D-ABCD-4842-85A1-C2C20C0792FA}" type="presParOf" srcId="{09B070B8-C0B5-0C41-9A1C-2AAF6CC56B90}" destId="{2B34A0FF-90A2-0348-99D8-A080796C48FC}" srcOrd="0" destOrd="0" presId="urn:microsoft.com/office/officeart/2005/8/layout/StepDownProcess"/>
    <dgm:cxn modelId="{97080CAA-77F7-864E-A0C8-12815BA07CB9}" type="presParOf" srcId="{09B070B8-C0B5-0C41-9A1C-2AAF6CC56B90}" destId="{8F6279DB-058A-8749-800A-6402C8721E66}" srcOrd="1" destOrd="0" presId="urn:microsoft.com/office/officeart/2005/8/layout/StepDownProcess"/>
    <dgm:cxn modelId="{2A81D8E2-4579-E240-86EA-C1A07FA7FB80}" type="presParOf" srcId="{09B070B8-C0B5-0C41-9A1C-2AAF6CC56B90}" destId="{F7D2C99A-D979-5A44-BBE6-6E46016CA050}" srcOrd="2" destOrd="0" presId="urn:microsoft.com/office/officeart/2005/8/layout/StepDownProcess"/>
    <dgm:cxn modelId="{25F2FCEB-0492-944D-B0DF-0662D0151AAB}" type="presParOf" srcId="{63259789-DA6A-074A-8ED4-D12D498289C5}" destId="{6DC7EAF9-4B92-794B-B24B-92123D5691DD}" srcOrd="1" destOrd="0" presId="urn:microsoft.com/office/officeart/2005/8/layout/StepDownProcess"/>
    <dgm:cxn modelId="{814D60BB-7C5F-2945-8171-DB399A26291C}" type="presParOf" srcId="{63259789-DA6A-074A-8ED4-D12D498289C5}" destId="{99EA20EE-5E40-AE46-873C-C19FD7A23370}" srcOrd="2" destOrd="0" presId="urn:microsoft.com/office/officeart/2005/8/layout/StepDownProcess"/>
    <dgm:cxn modelId="{7461EBFE-FF50-A84D-BBE4-22FC3A8BE377}" type="presParOf" srcId="{99EA20EE-5E40-AE46-873C-C19FD7A23370}" destId="{E017339E-9CFA-3F4E-AE9D-FA99B0F7D3F1}" srcOrd="0" destOrd="0" presId="urn:microsoft.com/office/officeart/2005/8/layout/StepDownProcess"/>
    <dgm:cxn modelId="{F7C3E7C9-8BCB-ED4A-8488-651FE20F7152}" type="presParOf" srcId="{99EA20EE-5E40-AE46-873C-C19FD7A23370}" destId="{EFAE34AD-A135-9647-8CBF-39BBD28277AB}" srcOrd="1" destOrd="0" presId="urn:microsoft.com/office/officeart/2005/8/layout/StepDownProcess"/>
    <dgm:cxn modelId="{C2CF8BF8-CC80-2944-B514-3D8AA93458BB}" type="presParOf" srcId="{99EA20EE-5E40-AE46-873C-C19FD7A23370}" destId="{16D62789-66F6-4248-B6E4-9952989C3235}" srcOrd="2" destOrd="0" presId="urn:microsoft.com/office/officeart/2005/8/layout/StepDownProcess"/>
    <dgm:cxn modelId="{6083247F-288C-B945-A47E-6F74F3E4FDD1}" type="presParOf" srcId="{63259789-DA6A-074A-8ED4-D12D498289C5}" destId="{E4D7CEBD-1359-4B45-9FA0-0A2CE1899B2D}" srcOrd="3" destOrd="0" presId="urn:microsoft.com/office/officeart/2005/8/layout/StepDownProcess"/>
    <dgm:cxn modelId="{61E023B4-40F5-774C-8F7E-42118BDBA0B1}" type="presParOf" srcId="{63259789-DA6A-074A-8ED4-D12D498289C5}" destId="{4027187A-A203-AF48-B1BA-62DAD066BFBD}" srcOrd="4" destOrd="0" presId="urn:microsoft.com/office/officeart/2005/8/layout/StepDownProcess"/>
    <dgm:cxn modelId="{D588CBD2-F281-3245-93AF-89C2045F9B64}" type="presParOf" srcId="{4027187A-A203-AF48-B1BA-62DAD066BFBD}" destId="{7612D3CB-EB42-4C4C-9006-021759F22018}" srcOrd="0" destOrd="0" presId="urn:microsoft.com/office/officeart/2005/8/layout/StepDownProcess"/>
    <dgm:cxn modelId="{CBBF9D9C-C0CC-484E-9FB1-A03F25CE61F9}" type="presParOf" srcId="{4027187A-A203-AF48-B1BA-62DAD066BFBD}" destId="{975D49E5-B6D6-EF44-B1CE-A036E00F7722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A0FF-90A2-0348-99D8-A080796C48FC}">
      <dsp:nvSpPr>
        <dsp:cNvPr id="0" name=""/>
        <dsp:cNvSpPr/>
      </dsp:nvSpPr>
      <dsp:spPr>
        <a:xfrm rot="5400000">
          <a:off x="2790595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79DB-058A-8749-800A-6402C8721E66}">
      <dsp:nvSpPr>
        <dsp:cNvPr id="0" name=""/>
        <dsp:cNvSpPr/>
      </dsp:nvSpPr>
      <dsp:spPr>
        <a:xfrm>
          <a:off x="2492703" y="24930"/>
          <a:ext cx="1892792" cy="1324893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70%</a:t>
          </a:r>
        </a:p>
      </dsp:txBody>
      <dsp:txXfrm>
        <a:off x="2557391" y="89618"/>
        <a:ext cx="1763416" cy="1195517"/>
      </dsp:txXfrm>
    </dsp:sp>
    <dsp:sp modelId="{F7D2C99A-D979-5A44-BBE6-6E46016CA050}">
      <dsp:nvSpPr>
        <dsp:cNvPr id="0" name=""/>
        <dsp:cNvSpPr/>
      </dsp:nvSpPr>
      <dsp:spPr>
        <a:xfrm>
          <a:off x="4385495" y="151288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Lower than expected budget</a:t>
          </a:r>
        </a:p>
      </dsp:txBody>
      <dsp:txXfrm>
        <a:off x="4385495" y="151288"/>
        <a:ext cx="1376636" cy="1070837"/>
      </dsp:txXfrm>
    </dsp:sp>
    <dsp:sp modelId="{E017339E-9CFA-3F4E-AE9D-FA99B0F7D3F1}">
      <dsp:nvSpPr>
        <dsp:cNvPr id="0" name=""/>
        <dsp:cNvSpPr/>
      </dsp:nvSpPr>
      <dsp:spPr>
        <a:xfrm rot="5400000">
          <a:off x="4359921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585580"/>
            <a:satOff val="-20016"/>
            <a:lumOff val="10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E34AD-A135-9647-8CBF-39BBD28277AB}">
      <dsp:nvSpPr>
        <dsp:cNvPr id="0" name=""/>
        <dsp:cNvSpPr/>
      </dsp:nvSpPr>
      <dsp:spPr>
        <a:xfrm>
          <a:off x="4062029" y="1513222"/>
          <a:ext cx="1892792" cy="1324893"/>
        </a:xfrm>
        <a:prstGeom prst="roundRect">
          <a:avLst>
            <a:gd name="adj" fmla="val 16670"/>
          </a:avLst>
        </a:prstGeom>
        <a:solidFill>
          <a:schemeClr val="accent5">
            <a:hueOff val="166640"/>
            <a:satOff val="11108"/>
            <a:lumOff val="-6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$110M-150M</a:t>
          </a:r>
        </a:p>
      </dsp:txBody>
      <dsp:txXfrm>
        <a:off x="4126717" y="1577910"/>
        <a:ext cx="1763416" cy="1195517"/>
      </dsp:txXfrm>
    </dsp:sp>
    <dsp:sp modelId="{16D62789-66F6-4248-B6E4-9952989C3235}">
      <dsp:nvSpPr>
        <dsp:cNvPr id="0" name=""/>
        <dsp:cNvSpPr/>
      </dsp:nvSpPr>
      <dsp:spPr>
        <a:xfrm>
          <a:off x="5954821" y="1639581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Lost revenue</a:t>
          </a:r>
        </a:p>
      </dsp:txBody>
      <dsp:txXfrm>
        <a:off x="5954821" y="1639581"/>
        <a:ext cx="1376636" cy="1070837"/>
      </dsp:txXfrm>
    </dsp:sp>
    <dsp:sp modelId="{7612D3CB-EB42-4C4C-9006-021759F22018}">
      <dsp:nvSpPr>
        <dsp:cNvPr id="0" name=""/>
        <dsp:cNvSpPr/>
      </dsp:nvSpPr>
      <dsp:spPr>
        <a:xfrm>
          <a:off x="5631355" y="3001514"/>
          <a:ext cx="1892792" cy="1324893"/>
        </a:xfrm>
        <a:prstGeom prst="roundRect">
          <a:avLst>
            <a:gd name="adj" fmla="val 16670"/>
          </a:avLst>
        </a:prstGeom>
        <a:solidFill>
          <a:schemeClr val="accent5">
            <a:hueOff val="333280"/>
            <a:satOff val="22216"/>
            <a:lumOff val="-1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58%</a:t>
          </a:r>
        </a:p>
      </dsp:txBody>
      <dsp:txXfrm>
        <a:off x="5696043" y="3066202"/>
        <a:ext cx="1763416" cy="1195517"/>
      </dsp:txXfrm>
    </dsp:sp>
    <dsp:sp modelId="{975D49E5-B6D6-EF44-B1CE-A036E00F7722}">
      <dsp:nvSpPr>
        <dsp:cNvPr id="0" name=""/>
        <dsp:cNvSpPr/>
      </dsp:nvSpPr>
      <dsp:spPr>
        <a:xfrm>
          <a:off x="7524147" y="3127873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Increased demand for services</a:t>
          </a:r>
        </a:p>
      </dsp:txBody>
      <dsp:txXfrm>
        <a:off x="7524147" y="3127873"/>
        <a:ext cx="1376636" cy="107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DEC5-D6AB-8643-A8B8-278794F4EB6C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0B08-8BBB-504C-BAD2-61931D34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69397"/>
            <a:ext cx="5177118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3334871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0"/>
            <a:ext cx="6205535" cy="631279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9BA48A-FF64-284C-89DB-0B05F6958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488" y="5549259"/>
            <a:ext cx="285064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55-FEF1-1B4E-AADE-9F8AE28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9A55-246C-7845-B504-186496D2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E00C-C96C-BF45-B40B-D26F90C5B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5AA0-182C-B843-BE95-BA38DD1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1CC-3ED5-DE4E-B74C-9E2DD1923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3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D002CA2-A505-C240-B399-403998FAD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699" y="5549259"/>
            <a:ext cx="285064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95F359D-F37A-5742-8D6F-89B4F001E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50292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69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394140" cy="837374"/>
          </a:xfrm>
        </p:spPr>
        <p:txBody>
          <a:bodyPr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8151"/>
            <a:ext cx="11394141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15990-551A-CF41-8FB5-20F066FBFB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099800" cy="837374"/>
          </a:xfrm>
        </p:spPr>
        <p:txBody>
          <a:bodyPr>
            <a:noAutofit/>
          </a:bodyPr>
          <a:lstStyle/>
          <a:p>
            <a:r>
              <a:rPr lang="en-US" dirty="0"/>
              <a:t>Split 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69CDA-1C54-C44F-A2BE-9DBB36FBA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199" y="6378575"/>
            <a:ext cx="2662518" cy="198338"/>
          </a:xfrm>
        </p:spPr>
        <p:txBody>
          <a:bodyPr/>
          <a:lstStyle/>
          <a:p>
            <a:r>
              <a:rPr lang="en-US"/>
              <a:t>Oklahoma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076325"/>
            <a:ext cx="11393490" cy="4773613"/>
          </a:xfrm>
        </p:spPr>
        <p:txBody>
          <a:bodyPr anchor="ctr"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539E7C-4C59-C945-8CD1-0234C0BB46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8" y="6378575"/>
            <a:ext cx="10269072" cy="223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Oklahoma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281082" y="0"/>
            <a:ext cx="891091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Graph Page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E8EFDEF-7F35-4E4F-AD99-938719A6DC5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7309" y="1062038"/>
            <a:ext cx="8018463" cy="48275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In The Center To Add a Graph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42ACA4-E23B-9740-AE2D-C78B70CBE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198" y="6378575"/>
            <a:ext cx="2662519" cy="198338"/>
          </a:xfrm>
        </p:spPr>
        <p:txBody>
          <a:bodyPr/>
          <a:lstStyle/>
          <a:p>
            <a:r>
              <a:rPr lang="en-US"/>
              <a:t>Oklahoma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8CEA2-5F55-2D48-BA3F-C9B13AF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5230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648A-7202-1A45-A150-09C33B8D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8151"/>
            <a:ext cx="84582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6417-6275-E049-BABF-0D5B83FF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141" y="6378575"/>
            <a:ext cx="2743200" cy="198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6D8E-ECFE-5644-850D-BC83613E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8" y="6378575"/>
            <a:ext cx="8458199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Oklahoma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40889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3" r:id="rId4"/>
    <p:sldLayoutId id="2147483660" r:id="rId5"/>
    <p:sldLayoutId id="2147483661" r:id="rId6"/>
    <p:sldLayoutId id="2147483662" r:id="rId7"/>
    <p:sldLayoutId id="2147483669" r:id="rId8"/>
    <p:sldLayoutId id="2147483651" r:id="rId9"/>
    <p:sldLayoutId id="2147483670" r:id="rId10"/>
    <p:sldLayoutId id="2147483671" r:id="rId11"/>
    <p:sldLayoutId id="2147483672" r:id="rId12"/>
    <p:sldLayoutId id="2147483674" r:id="rId13"/>
    <p:sldLayoutId id="2147483654" r:id="rId14"/>
    <p:sldLayoutId id="2147483655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6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16647-C384-084D-91A8-2209F2D9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Impact of COVID-19 on Oklahoma’s Economy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E9049-9A90-A44E-9372-628E820C9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4186925"/>
            <a:ext cx="5177118" cy="541337"/>
          </a:xfrm>
        </p:spPr>
        <p:txBody>
          <a:bodyPr/>
          <a:lstStyle/>
          <a:p>
            <a:r>
              <a:rPr lang="en-US" dirty="0"/>
              <a:t>Oklahoma Department of Commerce</a:t>
            </a:r>
          </a:p>
        </p:txBody>
      </p:sp>
    </p:spTree>
    <p:extLst>
      <p:ext uri="{BB962C8B-B14F-4D97-AF65-F5344CB8AC3E}">
        <p14:creationId xmlns:p14="http://schemas.microsoft.com/office/powerpoint/2010/main" val="12761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ADD6-1DCA-AB4D-866C-8C94F969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Industry-Specific Impacts: Employment by Sector</a:t>
            </a:r>
          </a:p>
        </p:txBody>
      </p:sp>
      <p:graphicFrame>
        <p:nvGraphicFramePr>
          <p:cNvPr id="6" name="Content Placeholder 5" descr="Employment change by sector bar graph">
            <a:extLst>
              <a:ext uri="{FF2B5EF4-FFF2-40B4-BE49-F238E27FC236}">
                <a16:creationId xmlns:a16="http://schemas.microsoft.com/office/drawing/2014/main" id="{E7F90E09-31F5-C44E-BC55-707E75211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49510"/>
              </p:ext>
            </p:extLst>
          </p:nvPr>
        </p:nvGraphicFramePr>
        <p:xfrm>
          <a:off x="457198" y="986270"/>
          <a:ext cx="11393488" cy="525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 descr="Yellow rectangle highlighted mining and lodging">
            <a:extLst>
              <a:ext uri="{FF2B5EF4-FFF2-40B4-BE49-F238E27FC236}">
                <a16:creationId xmlns:a16="http://schemas.microsoft.com/office/drawing/2014/main" id="{966C644D-4E38-1B42-B31D-560F2FFEDDFC}"/>
              </a:ext>
            </a:extLst>
          </p:cNvPr>
          <p:cNvSpPr/>
          <p:nvPr/>
        </p:nvSpPr>
        <p:spPr>
          <a:xfrm>
            <a:off x="341314" y="1547336"/>
            <a:ext cx="11509372" cy="198338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Yellow rectangle highlighted retail trade">
            <a:extLst>
              <a:ext uri="{FF2B5EF4-FFF2-40B4-BE49-F238E27FC236}">
                <a16:creationId xmlns:a16="http://schemas.microsoft.com/office/drawing/2014/main" id="{7970C342-23E1-5340-BC1E-D2B34AF988E4}"/>
              </a:ext>
            </a:extLst>
          </p:cNvPr>
          <p:cNvSpPr/>
          <p:nvPr/>
        </p:nvSpPr>
        <p:spPr>
          <a:xfrm>
            <a:off x="341314" y="2739866"/>
            <a:ext cx="11509372" cy="198338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Yellow rectangle highlighted mining and lodging</a:t>
            </a:r>
          </a:p>
        </p:txBody>
      </p:sp>
      <p:sp>
        <p:nvSpPr>
          <p:cNvPr id="9" name="Rectangle 8" descr="Yellow rectangle highlighted transportation and warehousing">
            <a:extLst>
              <a:ext uri="{FF2B5EF4-FFF2-40B4-BE49-F238E27FC236}">
                <a16:creationId xmlns:a16="http://schemas.microsoft.com/office/drawing/2014/main" id="{443AC033-26DC-5A4C-9D45-8914D76C0175}"/>
              </a:ext>
            </a:extLst>
          </p:cNvPr>
          <p:cNvSpPr/>
          <p:nvPr/>
        </p:nvSpPr>
        <p:spPr>
          <a:xfrm>
            <a:off x="341314" y="3106133"/>
            <a:ext cx="11509372" cy="198338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Yellow rectangle highlighted arts, entertainment and recreation">
            <a:extLst>
              <a:ext uri="{FF2B5EF4-FFF2-40B4-BE49-F238E27FC236}">
                <a16:creationId xmlns:a16="http://schemas.microsoft.com/office/drawing/2014/main" id="{E5B29011-BEEC-F343-9886-D059F7C1AE3D}"/>
              </a:ext>
            </a:extLst>
          </p:cNvPr>
          <p:cNvSpPr/>
          <p:nvPr/>
        </p:nvSpPr>
        <p:spPr>
          <a:xfrm>
            <a:off x="341314" y="4267248"/>
            <a:ext cx="11509372" cy="198338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Yellow rectangle highlighting accomodation">
            <a:extLst>
              <a:ext uri="{FF2B5EF4-FFF2-40B4-BE49-F238E27FC236}">
                <a16:creationId xmlns:a16="http://schemas.microsoft.com/office/drawing/2014/main" id="{03517F6D-4A16-C04C-9844-3AEB64CC4D0C}"/>
              </a:ext>
            </a:extLst>
          </p:cNvPr>
          <p:cNvSpPr/>
          <p:nvPr/>
        </p:nvSpPr>
        <p:spPr>
          <a:xfrm>
            <a:off x="341314" y="4465586"/>
            <a:ext cx="11509372" cy="198338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Yellow rectangle highlighting food services and drinking places">
            <a:extLst>
              <a:ext uri="{FF2B5EF4-FFF2-40B4-BE49-F238E27FC236}">
                <a16:creationId xmlns:a16="http://schemas.microsoft.com/office/drawing/2014/main" id="{E03CD12A-A522-4D44-A66E-5071B351E609}"/>
              </a:ext>
            </a:extLst>
          </p:cNvPr>
          <p:cNvSpPr/>
          <p:nvPr/>
        </p:nvSpPr>
        <p:spPr>
          <a:xfrm>
            <a:off x="341314" y="4643005"/>
            <a:ext cx="11509372" cy="198338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Yellow rectangle highlighting personal and other services">
            <a:extLst>
              <a:ext uri="{FF2B5EF4-FFF2-40B4-BE49-F238E27FC236}">
                <a16:creationId xmlns:a16="http://schemas.microsoft.com/office/drawing/2014/main" id="{317B0F8A-E5F4-AD4D-AA37-0DF16630D171}"/>
              </a:ext>
            </a:extLst>
          </p:cNvPr>
          <p:cNvSpPr/>
          <p:nvPr/>
        </p:nvSpPr>
        <p:spPr>
          <a:xfrm>
            <a:off x="341314" y="4841343"/>
            <a:ext cx="11509372" cy="198338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DAD69C7-DE0B-BF45-92E3-5E4E695295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155910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Oklahoma state logo made up of chevrons in a circle with multiple colors">
            <a:extLst>
              <a:ext uri="{FF2B5EF4-FFF2-40B4-BE49-F238E27FC236}">
                <a16:creationId xmlns:a16="http://schemas.microsoft.com/office/drawing/2014/main" id="{A2735122-B064-6E43-9E69-2C7648A0E9AA}"/>
              </a:ext>
            </a:extLst>
          </p:cNvPr>
          <p:cNvGrpSpPr/>
          <p:nvPr/>
        </p:nvGrpSpPr>
        <p:grpSpPr>
          <a:xfrm>
            <a:off x="5155580" y="-79187"/>
            <a:ext cx="7036420" cy="6457762"/>
            <a:chOff x="5155580" y="-72483"/>
            <a:chExt cx="7036420" cy="6457762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A6AB9F7C-BE76-BB4A-985B-D9502E43D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013" r="15473"/>
            <a:stretch/>
          </p:blipFill>
          <p:spPr>
            <a:xfrm>
              <a:off x="5986465" y="0"/>
              <a:ext cx="6205535" cy="631279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957BF4-924E-6041-B10A-065F48623D71}"/>
                </a:ext>
              </a:extLst>
            </p:cNvPr>
            <p:cNvSpPr/>
            <p:nvPr/>
          </p:nvSpPr>
          <p:spPr>
            <a:xfrm>
              <a:off x="5155580" y="-72483"/>
              <a:ext cx="7036420" cy="6457762"/>
            </a:xfrm>
            <a:prstGeom prst="rect">
              <a:avLst/>
            </a:prstGeom>
            <a:solidFill>
              <a:schemeClr val="bg1">
                <a:alpha val="8063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C7E79-EC64-0F4F-9900-DF3BEEF1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Industry-Specific Impacts: Nonprofits</a:t>
            </a:r>
          </a:p>
        </p:txBody>
      </p:sp>
      <p:graphicFrame>
        <p:nvGraphicFramePr>
          <p:cNvPr id="5" name="Content Placeholder 4" descr="flow chart:&#10;70% lower than expected budget&#10;to $110M-150M lost revenue&#10;to 58% increased demand for services">
            <a:extLst>
              <a:ext uri="{FF2B5EF4-FFF2-40B4-BE49-F238E27FC236}">
                <a16:creationId xmlns:a16="http://schemas.microsoft.com/office/drawing/2014/main" id="{3A60F87F-64F1-3D41-950C-F7378C201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000727"/>
              </p:ext>
            </p:extLst>
          </p:nvPr>
        </p:nvGraphicFramePr>
        <p:xfrm>
          <a:off x="457852" y="1506855"/>
          <a:ext cx="113934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0191CB-E9D5-7947-999C-45294309AB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i="1" dirty="0"/>
              <a:t>Source: Oklahoma Center for Non-Profits</a:t>
            </a:r>
          </a:p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126250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Oklahoma state logo made up of chevrons in a circle with multiple colors">
            <a:extLst>
              <a:ext uri="{FF2B5EF4-FFF2-40B4-BE49-F238E27FC236}">
                <a16:creationId xmlns:a16="http://schemas.microsoft.com/office/drawing/2014/main" id="{C66C08AD-F8C4-7D42-8E3E-0924609F1748}"/>
              </a:ext>
            </a:extLst>
          </p:cNvPr>
          <p:cNvGrpSpPr/>
          <p:nvPr/>
        </p:nvGrpSpPr>
        <p:grpSpPr>
          <a:xfrm>
            <a:off x="5155580" y="200119"/>
            <a:ext cx="7036420" cy="6457762"/>
            <a:chOff x="5155580" y="-72483"/>
            <a:chExt cx="7036420" cy="6457762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2489939D-E125-8444-821A-4444AA716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013" r="15473"/>
            <a:stretch/>
          </p:blipFill>
          <p:spPr>
            <a:xfrm>
              <a:off x="5986465" y="0"/>
              <a:ext cx="6205535" cy="63127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9AA947-CC62-AC4A-945F-AC31435BA4D7}"/>
                </a:ext>
              </a:extLst>
            </p:cNvPr>
            <p:cNvSpPr/>
            <p:nvPr/>
          </p:nvSpPr>
          <p:spPr>
            <a:xfrm>
              <a:off x="5155580" y="-72483"/>
              <a:ext cx="7036420" cy="6457762"/>
            </a:xfrm>
            <a:prstGeom prst="rect">
              <a:avLst/>
            </a:prstGeom>
            <a:solidFill>
              <a:schemeClr val="bg1">
                <a:alpha val="8063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AE3B82-E2F9-5A4C-9621-AD7D0417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Main Street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6945-7A92-A043-A68B-04EA0FA2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survey of Oklahoma Main Street businesses, respondents reported a significant loss in sales from a year ago with restaurants reporting a 66% decrease in sales, while retail reported a decrease of 70%. </a:t>
            </a:r>
          </a:p>
          <a:p>
            <a:r>
              <a:rPr lang="en-US" dirty="0"/>
              <a:t>The total of restaurants and retail that have e-commerce suffered a 49% decrease in sales, while those without e-commerce suffered a 67% loss.</a:t>
            </a:r>
          </a:p>
          <a:p>
            <a:r>
              <a:rPr lang="en-US" dirty="0"/>
              <a:t>Main Street is working with businesses to develop social media and e-commerce programs to mitigate the impact should our economy take another hit. This will widen the audience from in-store traffic only, to potentially worldwide. </a:t>
            </a:r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6F50905-88D0-A240-BC99-5687A29B87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147620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Oklahoma state logo made up of chevrons in a circle with multiple colors">
            <a:extLst>
              <a:ext uri="{FF2B5EF4-FFF2-40B4-BE49-F238E27FC236}">
                <a16:creationId xmlns:a16="http://schemas.microsoft.com/office/drawing/2014/main" id="{DBC400D8-6E7C-3249-8A40-70AF565B0A84}"/>
              </a:ext>
            </a:extLst>
          </p:cNvPr>
          <p:cNvGrpSpPr/>
          <p:nvPr/>
        </p:nvGrpSpPr>
        <p:grpSpPr>
          <a:xfrm>
            <a:off x="5155580" y="-79187"/>
            <a:ext cx="7036420" cy="6457762"/>
            <a:chOff x="5155580" y="-72483"/>
            <a:chExt cx="7036420" cy="6457762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A9E830AD-7FCD-4240-B5A9-271549BD9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013" r="15473"/>
            <a:stretch/>
          </p:blipFill>
          <p:spPr>
            <a:xfrm>
              <a:off x="5986465" y="0"/>
              <a:ext cx="6205535" cy="63127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B21176-A8DC-CD4B-A55E-0929C66C0013}"/>
                </a:ext>
              </a:extLst>
            </p:cNvPr>
            <p:cNvSpPr/>
            <p:nvPr/>
          </p:nvSpPr>
          <p:spPr>
            <a:xfrm>
              <a:off x="5155580" y="-72483"/>
              <a:ext cx="7036420" cy="6457762"/>
            </a:xfrm>
            <a:prstGeom prst="rect">
              <a:avLst/>
            </a:prstGeom>
            <a:solidFill>
              <a:schemeClr val="bg1">
                <a:alpha val="8063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D0117C-8F8F-1F41-922E-A744B4F5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Commerce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2E7F-E3B6-E347-B369-4A3EB81C3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ODOC pipeline currently has over 95 active projects that aggregately depict over 37,600 jobs and $32.99B in economic opportunity. </a:t>
            </a:r>
          </a:p>
          <a:p>
            <a:r>
              <a:rPr lang="en-US" dirty="0"/>
              <a:t>Current forecasting indicates that Oklahoma will need 130,000 workers over the next ten years to support and grow Oklahoma’s economy. </a:t>
            </a:r>
          </a:p>
          <a:p>
            <a:r>
              <a:rPr lang="en-US" dirty="0"/>
              <a:t>ODOC recently modernized most of our incentive programs to attract new companies to the state and help existing companies prosper. </a:t>
            </a:r>
          </a:p>
          <a:p>
            <a:r>
              <a:rPr lang="en-US" dirty="0"/>
              <a:t>ODOC’s workforce development programs are actively helping Oklahomans improve their skills and grow their job opportunities. </a:t>
            </a:r>
          </a:p>
          <a:p>
            <a:r>
              <a:rPr lang="en-US" dirty="0"/>
              <a:t>Companies are choosing to locate in rural areas more than ever, where infrastructure is limited.  17 of the 37 wins (46%) this this year have been in rural counties; the average is 33%. More rural communities are also competing for projects after the launch of the Commerce Economic Development Project Portal.</a:t>
            </a:r>
          </a:p>
          <a:p>
            <a:r>
              <a:rPr lang="en-US" dirty="0"/>
              <a:t>The historic incubation period </a:t>
            </a:r>
            <a:r>
              <a:rPr lang="en-US"/>
              <a:t>for Commerce-related </a:t>
            </a:r>
            <a:r>
              <a:rPr lang="en-US" dirty="0"/>
              <a:t>projects is 7.7 months. Today, they incubate in less than six months.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AC54502-0F89-9E47-86B3-E80E955258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103736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Oklahoma state logo made up of chevrons in a circle with multiple colors">
            <a:extLst>
              <a:ext uri="{FF2B5EF4-FFF2-40B4-BE49-F238E27FC236}">
                <a16:creationId xmlns:a16="http://schemas.microsoft.com/office/drawing/2014/main" id="{D45D0770-DDAF-B140-8D67-1779D53D9AD1}"/>
              </a:ext>
            </a:extLst>
          </p:cNvPr>
          <p:cNvGrpSpPr/>
          <p:nvPr/>
        </p:nvGrpSpPr>
        <p:grpSpPr>
          <a:xfrm>
            <a:off x="5155580" y="-79187"/>
            <a:ext cx="7036420" cy="6457762"/>
            <a:chOff x="5155580" y="-72483"/>
            <a:chExt cx="7036420" cy="6457762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9D870CDE-9D58-3441-8785-DC6387985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013" r="15473"/>
            <a:stretch/>
          </p:blipFill>
          <p:spPr>
            <a:xfrm>
              <a:off x="5986465" y="0"/>
              <a:ext cx="6205535" cy="63127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09D295-E894-D64A-8F0F-2F91A7DE20BD}"/>
                </a:ext>
              </a:extLst>
            </p:cNvPr>
            <p:cNvSpPr/>
            <p:nvPr/>
          </p:nvSpPr>
          <p:spPr>
            <a:xfrm>
              <a:off x="5155580" y="-72483"/>
              <a:ext cx="7036420" cy="6457762"/>
            </a:xfrm>
            <a:prstGeom prst="rect">
              <a:avLst/>
            </a:prstGeom>
            <a:solidFill>
              <a:schemeClr val="bg1">
                <a:alpha val="8063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0910A8-FAF7-E14A-81F0-9BA7FAF2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9460-50FA-274B-817F-77E16D67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GDP: Oklahoma’s GDP is 95.6% of the pre-pandemic high (3Q 2019).</a:t>
            </a:r>
          </a:p>
          <a:p>
            <a:r>
              <a:rPr lang="en-US" dirty="0"/>
              <a:t>Labor Force Participation Rate has had a near full recovery from COVID but is still behind the national average. </a:t>
            </a:r>
          </a:p>
          <a:p>
            <a:r>
              <a:rPr lang="en-US" dirty="0"/>
              <a:t>Unemployment remains solid at 3.2%; Oklahoma has been in the Top Ten for three months. </a:t>
            </a:r>
          </a:p>
          <a:p>
            <a:r>
              <a:rPr lang="en-US" dirty="0"/>
              <a:t>The accommodation, personal and other services, educational services, nonprofit, and mining/logging sectors are struggling to recover to pre-pandemic employment levels. </a:t>
            </a:r>
          </a:p>
          <a:p>
            <a:r>
              <a:rPr lang="en-US" dirty="0"/>
              <a:t>Per Capita Income recovery has been strong, but significant increases compared to pre-pandemic levels are largely due to transfer payments such as unemployment and stimulus dollars. </a:t>
            </a:r>
          </a:p>
          <a:p>
            <a:r>
              <a:rPr lang="en-US" dirty="0"/>
              <a:t>Retail sales are dramatically shifting online.</a:t>
            </a:r>
          </a:p>
          <a:p>
            <a:r>
              <a:rPr lang="en-US" dirty="0"/>
              <a:t>Commerce-related projects are moving more rapidly than they have in the past.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AF0B5CE-E6C5-D94C-B0CE-7CBE6EC097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404535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2657-5D0A-0C43-9AB9-0550F8BD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9AF32-DB67-DB4F-A79D-475077D2A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Brent </a:t>
            </a:r>
            <a:r>
              <a:rPr lang="en-US" dirty="0" err="1"/>
              <a:t>Kisling</a:t>
            </a:r>
            <a:r>
              <a:rPr lang="en-US" dirty="0"/>
              <a:t>, Executive Director </a:t>
            </a:r>
          </a:p>
          <a:p>
            <a:r>
              <a:rPr lang="en-US" dirty="0"/>
              <a:t>Oklahoma Department of Commerce</a:t>
            </a:r>
          </a:p>
          <a:p>
            <a:r>
              <a:rPr lang="en-US" dirty="0" err="1"/>
              <a:t>Brent.Kisling@okcommerce.gov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5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BB51-B3FC-944E-82A0-82706EC9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EA28-4B1A-7F42-AD67-8FB0AA1BA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Statewide Economic Impacts</a:t>
            </a:r>
          </a:p>
          <a:p>
            <a:r>
              <a:rPr lang="en-US" sz="1800" dirty="0"/>
              <a:t>Industry-specific Impacts</a:t>
            </a:r>
          </a:p>
          <a:p>
            <a:r>
              <a:rPr lang="en-US" sz="1800" dirty="0"/>
              <a:t>Local Main Street Impacts</a:t>
            </a:r>
          </a:p>
          <a:p>
            <a:endParaRPr lang="en-US" sz="1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56B3AF6-3697-8B42-A415-E6853B8851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  <p:grpSp>
        <p:nvGrpSpPr>
          <p:cNvPr id="11" name="Group 10" descr="Oklahoma state logo made up of chevrons in a circle with multiple colors">
            <a:extLst>
              <a:ext uri="{FF2B5EF4-FFF2-40B4-BE49-F238E27FC236}">
                <a16:creationId xmlns:a16="http://schemas.microsoft.com/office/drawing/2014/main" id="{6D7BE471-D8B8-0C41-AB8C-AFBCE1BC26E0}"/>
              </a:ext>
            </a:extLst>
          </p:cNvPr>
          <p:cNvGrpSpPr/>
          <p:nvPr/>
        </p:nvGrpSpPr>
        <p:grpSpPr>
          <a:xfrm>
            <a:off x="5155580" y="-79187"/>
            <a:ext cx="7036420" cy="6457762"/>
            <a:chOff x="5155580" y="-72483"/>
            <a:chExt cx="7036420" cy="6457762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253F281-40AB-9843-A9DC-94368F3C5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013" r="15473"/>
            <a:stretch/>
          </p:blipFill>
          <p:spPr>
            <a:xfrm>
              <a:off x="5986465" y="0"/>
              <a:ext cx="6205535" cy="631279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C63111-A0F0-0A48-94E2-ADB0C3129596}"/>
                </a:ext>
              </a:extLst>
            </p:cNvPr>
            <p:cNvSpPr/>
            <p:nvPr/>
          </p:nvSpPr>
          <p:spPr>
            <a:xfrm>
              <a:off x="5155580" y="-72483"/>
              <a:ext cx="7036420" cy="6457762"/>
            </a:xfrm>
            <a:prstGeom prst="rect">
              <a:avLst/>
            </a:prstGeom>
            <a:solidFill>
              <a:schemeClr val="bg1">
                <a:alpha val="8063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9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AEAB-D822-E54D-9A00-684408DD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Economic Impacts: Gross Domestic Product</a:t>
            </a:r>
          </a:p>
        </p:txBody>
      </p:sp>
      <p:pic>
        <p:nvPicPr>
          <p:cNvPr id="11" name="Picture 10" descr="A blue chevron">
            <a:extLst>
              <a:ext uri="{FF2B5EF4-FFF2-40B4-BE49-F238E27FC236}">
                <a16:creationId xmlns:a16="http://schemas.microsoft.com/office/drawing/2014/main" id="{92759E94-DB47-3A4C-B442-0C89BD61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7" y="1010511"/>
            <a:ext cx="507243" cy="484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E5ABA-976C-1D45-8C34-AB2460ED239B}"/>
              </a:ext>
            </a:extLst>
          </p:cNvPr>
          <p:cNvSpPr txBox="1"/>
          <p:nvPr/>
        </p:nvSpPr>
        <p:spPr>
          <a:xfrm>
            <a:off x="902970" y="971550"/>
            <a:ext cx="1056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Oklahoma’s GDP is 95.6% of the pre-pandemic high (3Q 2019).</a:t>
            </a:r>
          </a:p>
          <a:p>
            <a:r>
              <a:rPr lang="en-US" dirty="0"/>
              <a:t>From the pandemic low, we have regained 60.8% of the loss; US has regained 91.4% of its pre-pandemic size.</a:t>
            </a:r>
          </a:p>
          <a:p>
            <a:endParaRPr lang="en-US" dirty="0"/>
          </a:p>
        </p:txBody>
      </p:sp>
      <p:graphicFrame>
        <p:nvGraphicFramePr>
          <p:cNvPr id="5" name="Content Placeholder 4" descr="graph showing Oklahoma and US chained (inflation-adjusted) GDP&#10;Ranging from 100 at 2010:Q1 to 123 at 2021:Q1">
            <a:extLst>
              <a:ext uri="{FF2B5EF4-FFF2-40B4-BE49-F238E27FC236}">
                <a16:creationId xmlns:a16="http://schemas.microsoft.com/office/drawing/2014/main" id="{42C296B3-ABD0-5241-AFA5-E66865952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477052"/>
              </p:ext>
            </p:extLst>
          </p:nvPr>
        </p:nvGraphicFramePr>
        <p:xfrm>
          <a:off x="341314" y="2083670"/>
          <a:ext cx="113934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5E4B2-44DD-0546-A809-A9ADD4D22F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30678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CF70-3D1B-3A4A-82DD-2017CD77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Economic Impacts: Labor Force Participation Rate</a:t>
            </a:r>
          </a:p>
        </p:txBody>
      </p:sp>
      <p:pic>
        <p:nvPicPr>
          <p:cNvPr id="11" name="Picture 10" descr="A blue chevron">
            <a:extLst>
              <a:ext uri="{FF2B5EF4-FFF2-40B4-BE49-F238E27FC236}">
                <a16:creationId xmlns:a16="http://schemas.microsoft.com/office/drawing/2014/main" id="{D6602EF2-B2A5-D346-B77C-1A6636E6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7" y="1010511"/>
            <a:ext cx="507243" cy="484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CBD11-8A9D-8347-AB5D-171D93AFA15C}"/>
              </a:ext>
            </a:extLst>
          </p:cNvPr>
          <p:cNvSpPr txBox="1"/>
          <p:nvPr/>
        </p:nvSpPr>
        <p:spPr>
          <a:xfrm>
            <a:off x="902970" y="971550"/>
            <a:ext cx="1056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Pre-pandemic, Oklahoma’s LFPR was 60.9%, 2.2% behind the national average of 63.1%</a:t>
            </a:r>
          </a:p>
          <a:p>
            <a:r>
              <a:rPr lang="en-US" dirty="0"/>
              <a:t>Our COVID-related low was 59.7%, or a reduction in 36,901 fewer people in the labor force.</a:t>
            </a:r>
          </a:p>
          <a:p>
            <a:r>
              <a:rPr lang="en-US" dirty="0"/>
              <a:t>We have regained labor force participation to near pre-pandemic levels – currently at 60.8%</a:t>
            </a:r>
          </a:p>
          <a:p>
            <a:endParaRPr lang="en-US" dirty="0"/>
          </a:p>
        </p:txBody>
      </p:sp>
      <p:graphicFrame>
        <p:nvGraphicFramePr>
          <p:cNvPr id="6" name="Content Placeholder 5" descr="chart showing labor force participation rate&#10;ranging from 2010 at 63-65% to 2021 at 61-62%">
            <a:extLst>
              <a:ext uri="{FF2B5EF4-FFF2-40B4-BE49-F238E27FC236}">
                <a16:creationId xmlns:a16="http://schemas.microsoft.com/office/drawing/2014/main" id="{A6EBA562-4C67-F740-A193-702A6E34D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84371"/>
              </p:ext>
            </p:extLst>
          </p:nvPr>
        </p:nvGraphicFramePr>
        <p:xfrm>
          <a:off x="457198" y="2027237"/>
          <a:ext cx="113934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2F32889-314F-544F-AD00-7D0AF68EEE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316842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E68C-184C-3D4B-A399-45300B0A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Economic Impacts: Labor Force Participation Rate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7AB9E1B-BDCC-6F4E-8990-31E97E544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58023"/>
              </p:ext>
            </p:extLst>
          </p:nvPr>
        </p:nvGraphicFramePr>
        <p:xfrm>
          <a:off x="971548" y="1742632"/>
          <a:ext cx="3108962" cy="4144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1818">
                  <a:extLst>
                    <a:ext uri="{9D8B030D-6E8A-4147-A177-3AD203B41FA5}">
                      <a16:colId xmlns:a16="http://schemas.microsoft.com/office/drawing/2014/main" val="1815631753"/>
                    </a:ext>
                  </a:extLst>
                </a:gridCol>
                <a:gridCol w="1228464">
                  <a:extLst>
                    <a:ext uri="{9D8B030D-6E8A-4147-A177-3AD203B41FA5}">
                      <a16:colId xmlns:a16="http://schemas.microsoft.com/office/drawing/2014/main" val="323479532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290842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LFPR*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1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South Dakota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68.8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30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North Dakota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68.5      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312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Nebraska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68.4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612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Colorado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68.3      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421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Utah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67.9      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273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Minnesota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67.8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94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Kansas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67.6      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26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Iowa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66.8      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18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Wisconsin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66.5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087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New Hampshire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66.0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5730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C3F1F8-90DF-A440-992E-930F884AB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860452"/>
              </p:ext>
            </p:extLst>
          </p:nvPr>
        </p:nvGraphicFramePr>
        <p:xfrm>
          <a:off x="4541518" y="1743902"/>
          <a:ext cx="3070862" cy="4144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1818">
                  <a:extLst>
                    <a:ext uri="{9D8B030D-6E8A-4147-A177-3AD203B41FA5}">
                      <a16:colId xmlns:a16="http://schemas.microsoft.com/office/drawing/2014/main" val="1815631753"/>
                    </a:ext>
                  </a:extLst>
                </a:gridCol>
                <a:gridCol w="1156074">
                  <a:extLst>
                    <a:ext uri="{9D8B030D-6E8A-4147-A177-3AD203B41FA5}">
                      <a16:colId xmlns:a16="http://schemas.microsoft.com/office/drawing/2014/main" val="3234795322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1290842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LFPR*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1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Michigan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59.1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30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59.0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312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Louisiana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57.8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612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Mexico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57.3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421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Carolina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57.3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273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Arkansas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57.2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94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Alabama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56.6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26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Kentucky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56.4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18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Mississippi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55.9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087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 Virginia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55.2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573091"/>
                  </a:ext>
                </a:extLst>
              </a:tr>
            </a:tbl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2308CB6-F7DF-3D4C-87AE-E12DCB665E02}"/>
              </a:ext>
            </a:extLst>
          </p:cNvPr>
          <p:cNvSpPr txBox="1">
            <a:spLocks/>
          </p:cNvSpPr>
          <p:nvPr/>
        </p:nvSpPr>
        <p:spPr>
          <a:xfrm>
            <a:off x="971548" y="5887277"/>
            <a:ext cx="8458199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*seasonally adjusted</a:t>
            </a:r>
          </a:p>
        </p:txBody>
      </p:sp>
      <p:pic>
        <p:nvPicPr>
          <p:cNvPr id="13" name="Picture 12" descr="A blue chevron">
            <a:extLst>
              <a:ext uri="{FF2B5EF4-FFF2-40B4-BE49-F238E27FC236}">
                <a16:creationId xmlns:a16="http://schemas.microsoft.com/office/drawing/2014/main" id="{984FAB5A-001A-704A-8C45-F8BC6470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11886" y="1246918"/>
            <a:ext cx="507243" cy="484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074E58-5810-5F41-8EA5-E4555BD93337}"/>
              </a:ext>
            </a:extLst>
          </p:cNvPr>
          <p:cNvSpPr txBox="1"/>
          <p:nvPr/>
        </p:nvSpPr>
        <p:spPr>
          <a:xfrm>
            <a:off x="8434878" y="1746521"/>
            <a:ext cx="3291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Oklahoma ranks #36 in the nation for labor force participation. Pre-COVID ranking was #41. </a:t>
            </a:r>
          </a:p>
          <a:p>
            <a:endParaRPr lang="en-US" dirty="0"/>
          </a:p>
          <a:p>
            <a:r>
              <a:rPr lang="en-US" dirty="0"/>
              <a:t>The nation averages 61.7%</a:t>
            </a:r>
          </a:p>
          <a:p>
            <a:endParaRPr lang="en-US" dirty="0"/>
          </a:p>
          <a:p>
            <a:r>
              <a:rPr lang="en-US" dirty="0"/>
              <a:t>If Oklahoma were to meet the national average, 36,000-40,000 additional workers would be in the market.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3A37317-D0DA-5E46-B4C7-2FF61B7F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288189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53D4-81E3-2242-BC58-4E40CCF3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Economic Impacts: Unemployment Rate</a:t>
            </a:r>
          </a:p>
        </p:txBody>
      </p:sp>
      <p:pic>
        <p:nvPicPr>
          <p:cNvPr id="11" name="Picture 10" descr="A blue chevron">
            <a:extLst>
              <a:ext uri="{FF2B5EF4-FFF2-40B4-BE49-F238E27FC236}">
                <a16:creationId xmlns:a16="http://schemas.microsoft.com/office/drawing/2014/main" id="{7057D430-551D-D540-8901-FD0A22E98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7" y="1010511"/>
            <a:ext cx="507243" cy="484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ECD91-DE13-4E4C-AA4B-E9E20379BF47}"/>
              </a:ext>
            </a:extLst>
          </p:cNvPr>
          <p:cNvSpPr txBox="1"/>
          <p:nvPr/>
        </p:nvSpPr>
        <p:spPr>
          <a:xfrm>
            <a:off x="902970" y="971550"/>
            <a:ext cx="10561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Oklahoma’s unemployment rate has returned to pre-pandemic levels at 3.2%, 2% lower than the national average. Oklahoma ranks 8</a:t>
            </a:r>
            <a:r>
              <a:rPr lang="en-US" baseline="30000" dirty="0"/>
              <a:t>th</a:t>
            </a:r>
            <a:r>
              <a:rPr lang="en-US" dirty="0"/>
              <a:t> lowest in the nation, maintaining this ranking for three months.</a:t>
            </a:r>
          </a:p>
          <a:p>
            <a:endParaRPr lang="en-US" dirty="0"/>
          </a:p>
          <a:p>
            <a:r>
              <a:rPr lang="en-US" dirty="0"/>
              <a:t>If Oklahoma had the nation’s unemployment rate, 37,248 Oklahomans would not have a paycheck.</a:t>
            </a:r>
          </a:p>
          <a:p>
            <a:r>
              <a:rPr lang="en-US" dirty="0"/>
              <a:t>At the pandemic’s peak, more than one-in-eight Oklahomans in the labor force were unemployed.</a:t>
            </a:r>
          </a:p>
          <a:p>
            <a:endParaRPr lang="en-US" dirty="0"/>
          </a:p>
        </p:txBody>
      </p:sp>
      <p:graphicFrame>
        <p:nvGraphicFramePr>
          <p:cNvPr id="6" name="Content Placeholder 5" descr="Chart showing unemployment rate ranging from 2010 at 7% to 3% in 2020 with a spike to 13% slowing returning to 3% over 2020-21.">
            <a:extLst>
              <a:ext uri="{FF2B5EF4-FFF2-40B4-BE49-F238E27FC236}">
                <a16:creationId xmlns:a16="http://schemas.microsoft.com/office/drawing/2014/main" id="{CA6122EC-02B8-694A-BF09-92AAA395D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767760"/>
              </p:ext>
            </p:extLst>
          </p:nvPr>
        </p:nvGraphicFramePr>
        <p:xfrm>
          <a:off x="457198" y="2376557"/>
          <a:ext cx="113934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B800576-4FD4-8242-9BCB-40B52613F7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348855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884C-55C4-BB4E-AFB4-A00D059A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Economic Impacts: Per Capita Income</a:t>
            </a:r>
          </a:p>
        </p:txBody>
      </p:sp>
      <p:pic>
        <p:nvPicPr>
          <p:cNvPr id="11" name="Picture 10" descr="A blue chevron">
            <a:extLst>
              <a:ext uri="{FF2B5EF4-FFF2-40B4-BE49-F238E27FC236}">
                <a16:creationId xmlns:a16="http://schemas.microsoft.com/office/drawing/2014/main" id="{23262925-49F4-6244-89E1-6996173D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7" y="1010511"/>
            <a:ext cx="507243" cy="484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952FFB-8C8C-0641-9EAF-8AFC24455D33}"/>
              </a:ext>
            </a:extLst>
          </p:cNvPr>
          <p:cNvSpPr txBox="1"/>
          <p:nvPr/>
        </p:nvSpPr>
        <p:spPr>
          <a:xfrm>
            <a:off x="902970" y="971550"/>
            <a:ext cx="10561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the weeks after COVID, 45.8% of adults in Oklahoma experienced a loss in income.</a:t>
            </a:r>
          </a:p>
          <a:p>
            <a:r>
              <a:rPr lang="en-US" dirty="0"/>
              <a:t>As of first quarter 2021, income levels were 16.4% higher than pre-pandemic levels. However, if all transfer receipts are removed from the calculation of per capita income, Oklahoma’s 1Q2021 per capita income would essentially have remained the same from pre-pandemic periods. 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 descr="graph showing PCI + PCI Less Transfer payments ranging 2017:Q1 at $35,000 to 2021:Q1 $38,000&#10;2017:Q1 at $41,000 to 2021:Q1 $49,000">
            <a:extLst>
              <a:ext uri="{FF2B5EF4-FFF2-40B4-BE49-F238E27FC236}">
                <a16:creationId xmlns:a16="http://schemas.microsoft.com/office/drawing/2014/main" id="{8CC6AEAB-FA30-F841-8A8A-5910B1601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50163"/>
              </p:ext>
            </p:extLst>
          </p:nvPr>
        </p:nvGraphicFramePr>
        <p:xfrm>
          <a:off x="399256" y="2126406"/>
          <a:ext cx="113934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5C19BE4-3C4D-3B49-B921-B29F00E4AD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31310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0032-12A6-034C-A900-FEB3C439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Industry-Specific Impacts: Retail Sales</a:t>
            </a:r>
          </a:p>
        </p:txBody>
      </p:sp>
      <p:pic>
        <p:nvPicPr>
          <p:cNvPr id="11" name="Picture 10" descr="A blue chevron">
            <a:extLst>
              <a:ext uri="{FF2B5EF4-FFF2-40B4-BE49-F238E27FC236}">
                <a16:creationId xmlns:a16="http://schemas.microsoft.com/office/drawing/2014/main" id="{49A738C8-3C10-4F4E-AA5D-59DBC4A02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7" y="1010511"/>
            <a:ext cx="507243" cy="484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16E3F4-B1D4-E140-91EC-3F147A5B1831}"/>
              </a:ext>
            </a:extLst>
          </p:cNvPr>
          <p:cNvSpPr txBox="1"/>
          <p:nvPr/>
        </p:nvSpPr>
        <p:spPr>
          <a:xfrm>
            <a:off x="902970" y="971550"/>
            <a:ext cx="1056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In the 12 months pre-COVID, Oklahoma’s retail sales subject to sales and use tax totaled $121.6 billion.  In the 12 months post-COVID, Oklahoma’s retail sales increased slightly to $122.6 billion – a 0.8% increase.  However…</a:t>
            </a:r>
          </a:p>
        </p:txBody>
      </p:sp>
      <p:graphicFrame>
        <p:nvGraphicFramePr>
          <p:cNvPr id="6" name="Content Placeholder 5" descr="chart showing retail sales: July 2016 at just under $8 to Aug 2021 at just over $10">
            <a:extLst>
              <a:ext uri="{FF2B5EF4-FFF2-40B4-BE49-F238E27FC236}">
                <a16:creationId xmlns:a16="http://schemas.microsoft.com/office/drawing/2014/main" id="{920157A5-8FD3-B541-BF93-075732C0A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556181"/>
              </p:ext>
            </p:extLst>
          </p:nvPr>
        </p:nvGraphicFramePr>
        <p:xfrm>
          <a:off x="457200" y="1838325"/>
          <a:ext cx="113934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0F3FB7A-7120-A84D-80BE-3793901038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283942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9A99-480C-0F43-B0B8-598DB49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Industry-Specific Impacts: Retail Sales</a:t>
            </a:r>
          </a:p>
        </p:txBody>
      </p:sp>
      <p:pic>
        <p:nvPicPr>
          <p:cNvPr id="12" name="Picture 11" descr="A blue chevron">
            <a:extLst>
              <a:ext uri="{FF2B5EF4-FFF2-40B4-BE49-F238E27FC236}">
                <a16:creationId xmlns:a16="http://schemas.microsoft.com/office/drawing/2014/main" id="{C19409CD-A30C-1342-90BA-778DCC7B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7" y="1010511"/>
            <a:ext cx="507243" cy="484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9C06C4-A343-174A-B7D1-61AC4721CE3C}"/>
              </a:ext>
            </a:extLst>
          </p:cNvPr>
          <p:cNvSpPr txBox="1"/>
          <p:nvPr/>
        </p:nvSpPr>
        <p:spPr>
          <a:xfrm>
            <a:off x="902970" y="971550"/>
            <a:ext cx="1056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Buying patterns have shifted. Online sales previously accounted for 12.7% of total retail sales. Now they account for 14.8% of total retail sales. </a:t>
            </a:r>
          </a:p>
          <a:p>
            <a:pPr lvl="0"/>
            <a:r>
              <a:rPr lang="en-US" dirty="0"/>
              <a:t>This difference means $2.5B more in retail sales online compared to pre-pandemic periods.</a:t>
            </a:r>
          </a:p>
        </p:txBody>
      </p:sp>
      <p:graphicFrame>
        <p:nvGraphicFramePr>
          <p:cNvPr id="7" name="Content Placeholder 6" descr="bar graph shing 12-month retail sales&#10;12 month pre-covid: $105&#10;Most recent 12 month: $115">
            <a:extLst>
              <a:ext uri="{FF2B5EF4-FFF2-40B4-BE49-F238E27FC236}">
                <a16:creationId xmlns:a16="http://schemas.microsoft.com/office/drawing/2014/main" id="{C2D21A26-6115-3949-A965-E09CDAD3F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870847"/>
              </p:ext>
            </p:extLst>
          </p:nvPr>
        </p:nvGraphicFramePr>
        <p:xfrm>
          <a:off x="457200" y="1838325"/>
          <a:ext cx="113934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A26856D-C354-5041-82A0-736032AD53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Department of Commerce |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2800223332"/>
      </p:ext>
    </p:extLst>
  </p:cSld>
  <p:clrMapOvr>
    <a:masterClrMapping/>
  </p:clrMapOvr>
</p:sld>
</file>

<file path=ppt/theme/theme1.xml><?xml version="1.0" encoding="utf-8"?>
<a:theme xmlns:a="http://schemas.openxmlformats.org/drawingml/2006/main" name="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24048</TotalTime>
  <Words>1073</Words>
  <Application>Microsoft Macintosh PowerPoint</Application>
  <PresentationFormat>Widescreen</PresentationFormat>
  <Paragraphs>155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Oklaholma </vt:lpstr>
      <vt:lpstr>Economic Impact of COVID-19 on Oklahoma’s Economy</vt:lpstr>
      <vt:lpstr>Key Topics</vt:lpstr>
      <vt:lpstr>Statewide Economic Impacts: Gross Domestic Product</vt:lpstr>
      <vt:lpstr>Statewide Economic Impacts: Labor Force Participation Rate</vt:lpstr>
      <vt:lpstr>Statewide Economic Impacts: Labor Force Participation Rate</vt:lpstr>
      <vt:lpstr>Statewide Economic Impacts: Unemployment Rate</vt:lpstr>
      <vt:lpstr>Statewide Economic Impacts: Per Capita Income</vt:lpstr>
      <vt:lpstr>Industry-Specific Impacts: Retail Sales</vt:lpstr>
      <vt:lpstr>Industry-Specific Impacts: Retail Sales</vt:lpstr>
      <vt:lpstr>Industry-Specific Impacts: Employment by Sector</vt:lpstr>
      <vt:lpstr>Industry-Specific Impacts: Nonprofits</vt:lpstr>
      <vt:lpstr>Local Main Street Impacts</vt:lpstr>
      <vt:lpstr>Current Commerce Projects</vt:lpstr>
      <vt:lpstr>Key Findings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Kay Thompson</cp:lastModifiedBy>
  <cp:revision>48</cp:revision>
  <dcterms:created xsi:type="dcterms:W3CDTF">2020-01-16T04:22:20Z</dcterms:created>
  <dcterms:modified xsi:type="dcterms:W3CDTF">2021-10-11T22:04:26Z</dcterms:modified>
</cp:coreProperties>
</file>