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5"/>
  </p:notesMasterIdLst>
  <p:sldIdLst>
    <p:sldId id="272" r:id="rId2"/>
    <p:sldId id="256" r:id="rId3"/>
    <p:sldId id="257" r:id="rId4"/>
    <p:sldId id="258" r:id="rId5"/>
    <p:sldId id="266" r:id="rId6"/>
    <p:sldId id="259" r:id="rId7"/>
    <p:sldId id="261" r:id="rId8"/>
    <p:sldId id="262"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1889A-ABB6-4C13-9470-309C3F2E8E32}"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5F9B3-EDA9-4510-9D0C-D667F7A96AF2}" type="slidenum">
              <a:rPr lang="en-US" smtClean="0"/>
              <a:t>‹#›</a:t>
            </a:fld>
            <a:endParaRPr lang="en-US"/>
          </a:p>
        </p:txBody>
      </p:sp>
    </p:spTree>
    <p:extLst>
      <p:ext uri="{BB962C8B-B14F-4D97-AF65-F5344CB8AC3E}">
        <p14:creationId xmlns:p14="http://schemas.microsoft.com/office/powerpoint/2010/main" val="269648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is not intended to teach you how to use the PSP software to create and maintain MSAG or TN records. Please reference the PSP User Manual and AT&amp;T for periodic training opportunities. The manual is available for download when you logon to the PSP.</a:t>
            </a:r>
          </a:p>
          <a:p>
            <a:r>
              <a:rPr lang="en-US" dirty="0"/>
              <a:t>This course will only review the two types of queries used to produce the database records needed to use the MSAG/TN Compare tools in the Oklahoma GIS Toolkit.</a:t>
            </a:r>
          </a:p>
        </p:txBody>
      </p:sp>
      <p:sp>
        <p:nvSpPr>
          <p:cNvPr id="4" name="Slide Number Placeholder 3"/>
          <p:cNvSpPr>
            <a:spLocks noGrp="1"/>
          </p:cNvSpPr>
          <p:nvPr>
            <p:ph type="sldNum" sz="quarter" idx="5"/>
          </p:nvPr>
        </p:nvSpPr>
        <p:spPr/>
        <p:txBody>
          <a:bodyPr/>
          <a:lstStyle/>
          <a:p>
            <a:fld id="{6CC5F9B3-EDA9-4510-9D0C-D667F7A96AF2}" type="slidenum">
              <a:rPr lang="en-US" smtClean="0"/>
              <a:t>6</a:t>
            </a:fld>
            <a:endParaRPr lang="en-US"/>
          </a:p>
        </p:txBody>
      </p:sp>
    </p:spTree>
    <p:extLst>
      <p:ext uri="{BB962C8B-B14F-4D97-AF65-F5344CB8AC3E}">
        <p14:creationId xmlns:p14="http://schemas.microsoft.com/office/powerpoint/2010/main" val="245012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PSAP boundary encompasses a geographical area that contains more that 10,000 MSAG records you have 2  solutions. First you can reach out to your AT&amp;T account manager and request an export of all records in your PSAP area. There may be a cost for this service from AT&amp;T. Second, you can perform multiple MSAG queries using smaller geographical areas such as Communities or ESNs. Then merger the records from the multiple queries to create the complete set of MSAG records that reflect your entire PSAP boundary area.</a:t>
            </a:r>
          </a:p>
        </p:txBody>
      </p:sp>
      <p:sp>
        <p:nvSpPr>
          <p:cNvPr id="4" name="Slide Number Placeholder 3"/>
          <p:cNvSpPr>
            <a:spLocks noGrp="1"/>
          </p:cNvSpPr>
          <p:nvPr>
            <p:ph type="sldNum" sz="quarter" idx="5"/>
          </p:nvPr>
        </p:nvSpPr>
        <p:spPr/>
        <p:txBody>
          <a:bodyPr/>
          <a:lstStyle/>
          <a:p>
            <a:fld id="{6CC5F9B3-EDA9-4510-9D0C-D667F7A96AF2}" type="slidenum">
              <a:rPr lang="en-US" smtClean="0"/>
              <a:t>10</a:t>
            </a:fld>
            <a:endParaRPr lang="en-US"/>
          </a:p>
        </p:txBody>
      </p:sp>
    </p:spTree>
    <p:extLst>
      <p:ext uri="{BB962C8B-B14F-4D97-AF65-F5344CB8AC3E}">
        <p14:creationId xmlns:p14="http://schemas.microsoft.com/office/powerpoint/2010/main" val="85143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note of the field headers. You will map certain fields in this report to similar fields in the MSAG/TN Compare Tool.</a:t>
            </a:r>
          </a:p>
        </p:txBody>
      </p:sp>
      <p:sp>
        <p:nvSpPr>
          <p:cNvPr id="4" name="Slide Number Placeholder 3"/>
          <p:cNvSpPr>
            <a:spLocks noGrp="1"/>
          </p:cNvSpPr>
          <p:nvPr>
            <p:ph type="sldNum" sz="quarter" idx="5"/>
          </p:nvPr>
        </p:nvSpPr>
        <p:spPr/>
        <p:txBody>
          <a:bodyPr/>
          <a:lstStyle/>
          <a:p>
            <a:fld id="{6CC5F9B3-EDA9-4510-9D0C-D667F7A96AF2}" type="slidenum">
              <a:rPr lang="en-US" smtClean="0"/>
              <a:t>11</a:t>
            </a:fld>
            <a:endParaRPr lang="en-US"/>
          </a:p>
        </p:txBody>
      </p:sp>
    </p:spTree>
    <p:extLst>
      <p:ext uri="{BB962C8B-B14F-4D97-AF65-F5344CB8AC3E}">
        <p14:creationId xmlns:p14="http://schemas.microsoft.com/office/powerpoint/2010/main" val="294712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make not of the field headers that must be mapped to similar field names in the TN Compare tool.</a:t>
            </a:r>
          </a:p>
        </p:txBody>
      </p:sp>
      <p:sp>
        <p:nvSpPr>
          <p:cNvPr id="4" name="Slide Number Placeholder 3"/>
          <p:cNvSpPr>
            <a:spLocks noGrp="1"/>
          </p:cNvSpPr>
          <p:nvPr>
            <p:ph type="sldNum" sz="quarter" idx="5"/>
          </p:nvPr>
        </p:nvSpPr>
        <p:spPr/>
        <p:txBody>
          <a:bodyPr/>
          <a:lstStyle/>
          <a:p>
            <a:fld id="{6CC5F9B3-EDA9-4510-9D0C-D667F7A96AF2}" type="slidenum">
              <a:rPr lang="en-US" smtClean="0"/>
              <a:t>13</a:t>
            </a:fld>
            <a:endParaRPr lang="en-US"/>
          </a:p>
        </p:txBody>
      </p:sp>
    </p:spTree>
    <p:extLst>
      <p:ext uri="{BB962C8B-B14F-4D97-AF65-F5344CB8AC3E}">
        <p14:creationId xmlns:p14="http://schemas.microsoft.com/office/powerpoint/2010/main" val="202313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64AE-B651-1578-0E01-AAC85EC0A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64302-0DF3-57C9-0304-40227B737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455953-79BF-E322-8C6E-BA0AC758BF62}"/>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5" name="Footer Placeholder 4">
            <a:extLst>
              <a:ext uri="{FF2B5EF4-FFF2-40B4-BE49-F238E27FC236}">
                <a16:creationId xmlns:a16="http://schemas.microsoft.com/office/drawing/2014/main" id="{F11CDB17-EF19-11C2-8E15-91240F7EE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ECD6A-B1B3-F319-74C9-0FC3D8C7671C}"/>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81101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E03F-C9E6-8862-6D52-D95D0EDC4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F7098-A128-2FC9-8769-BF8E471C5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12A43-E8AA-D79F-402C-F46B9AA51CAA}"/>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5" name="Footer Placeholder 4">
            <a:extLst>
              <a:ext uri="{FF2B5EF4-FFF2-40B4-BE49-F238E27FC236}">
                <a16:creationId xmlns:a16="http://schemas.microsoft.com/office/drawing/2014/main" id="{6960AF38-BAFF-361A-A6CF-D0E5A934C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B6879-1691-590A-54C5-9624294BD657}"/>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382293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7A277-C89B-7B66-7A60-1377887D0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CE94B-ECD7-AF5F-1582-C27A380886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2C5FA-258D-5F3B-9C25-DF14F9163ACB}"/>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5" name="Footer Placeholder 4">
            <a:extLst>
              <a:ext uri="{FF2B5EF4-FFF2-40B4-BE49-F238E27FC236}">
                <a16:creationId xmlns:a16="http://schemas.microsoft.com/office/drawing/2014/main" id="{AD6D6820-85FE-38A5-0C31-D5A9760B8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1253-4968-C0F9-827E-15B136C03E97}"/>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21387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1694-A9A3-5137-90D9-B95305380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BA6DBA-A167-05BC-F266-04555945C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5ADEA-89F7-B8D6-1C1A-F2609F6D6EF9}"/>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5" name="Footer Placeholder 4">
            <a:extLst>
              <a:ext uri="{FF2B5EF4-FFF2-40B4-BE49-F238E27FC236}">
                <a16:creationId xmlns:a16="http://schemas.microsoft.com/office/drawing/2014/main" id="{CD310563-E12D-6744-3159-6BF8DE0FB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E4203-D6F1-9DA5-B429-A6E4736C8630}"/>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85806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6E75-1076-7024-CC27-29C02B575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AC81A-3CD6-A298-24CB-B3C8F71606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5CA95-2398-30B7-854D-2675FFAC554F}"/>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5" name="Footer Placeholder 4">
            <a:extLst>
              <a:ext uri="{FF2B5EF4-FFF2-40B4-BE49-F238E27FC236}">
                <a16:creationId xmlns:a16="http://schemas.microsoft.com/office/drawing/2014/main" id="{9861860D-49B8-0CDF-1C1A-6DBEF5B53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B818A-AEEA-FA00-BD6C-D36FE13132CE}"/>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3285056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6CF4-620B-40EE-9C37-83A4EFACD5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3795BB-4556-98F9-374C-EC7EA09321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D7A84B-AF0A-96A5-DA5E-39C36E0C8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F97E33-E738-D1EC-37D6-276A97A5AF69}"/>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6" name="Footer Placeholder 5">
            <a:extLst>
              <a:ext uri="{FF2B5EF4-FFF2-40B4-BE49-F238E27FC236}">
                <a16:creationId xmlns:a16="http://schemas.microsoft.com/office/drawing/2014/main" id="{D9536195-A160-3220-F8AF-CE4BE4909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95E30-489E-5C68-EF1F-6EA3D96813FF}"/>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19161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332F-A480-DE7C-4070-3395EB34CA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B4F4F-CE10-1338-2C33-BC0A18748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EE03B-A818-C65B-638D-1388474B2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C3A2C-6629-A4A3-3508-2B2A9D42F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75005-8DD8-0ECC-E945-37CB16963D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48701-F73B-ECBE-B06A-D536065D689C}"/>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8" name="Footer Placeholder 7">
            <a:extLst>
              <a:ext uri="{FF2B5EF4-FFF2-40B4-BE49-F238E27FC236}">
                <a16:creationId xmlns:a16="http://schemas.microsoft.com/office/drawing/2014/main" id="{DA6D8F13-C812-D609-EE00-FC3EFAE45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68255C-E76F-1307-5C74-D35C6D0CD882}"/>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16366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5161-DDC0-36BF-77FF-51C2A3D0C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89DE2F-94E7-6C7C-4255-F1943534A910}"/>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4" name="Footer Placeholder 3">
            <a:extLst>
              <a:ext uri="{FF2B5EF4-FFF2-40B4-BE49-F238E27FC236}">
                <a16:creationId xmlns:a16="http://schemas.microsoft.com/office/drawing/2014/main" id="{9D712F24-DB58-E0AC-2716-96CD028AB0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9AAB31-8700-B0A3-152D-7876A881E773}"/>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26770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1649C-9E29-A0D7-3657-7CFF5AD1C92C}"/>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3" name="Footer Placeholder 2">
            <a:extLst>
              <a:ext uri="{FF2B5EF4-FFF2-40B4-BE49-F238E27FC236}">
                <a16:creationId xmlns:a16="http://schemas.microsoft.com/office/drawing/2014/main" id="{B876DE4E-E19A-D1C4-7E5B-F561F3A23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DD73BD-F000-D48F-44FF-C089442CDC24}"/>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413534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2415-92BB-1D16-05F1-8F924A5AA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D27DA1-095C-D597-A46F-DFFB0584B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1AA45B-8CAF-9E61-F1DF-D5275D7BD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F757E-E64B-008A-FDAF-F91946A67BB9}"/>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6" name="Footer Placeholder 5">
            <a:extLst>
              <a:ext uri="{FF2B5EF4-FFF2-40B4-BE49-F238E27FC236}">
                <a16:creationId xmlns:a16="http://schemas.microsoft.com/office/drawing/2014/main" id="{83120B80-1341-AD9B-315E-4DCAD6373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3236E-6A12-741D-D078-DFC0E0154515}"/>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424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E003-5A43-C3F9-369D-3BA433795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851704-791C-CE6B-4711-7FF1421DA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EDC220-45FD-45C0-4BDC-52095BB00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73883C-0F62-C850-247D-68E8316CF0B0}"/>
              </a:ext>
            </a:extLst>
          </p:cNvPr>
          <p:cNvSpPr>
            <a:spLocks noGrp="1"/>
          </p:cNvSpPr>
          <p:nvPr>
            <p:ph type="dt" sz="half" idx="10"/>
          </p:nvPr>
        </p:nvSpPr>
        <p:spPr/>
        <p:txBody>
          <a:bodyPr/>
          <a:lstStyle/>
          <a:p>
            <a:fld id="{516C30EA-2676-1841-8468-1AC4F2847331}" type="datetimeFigureOut">
              <a:rPr lang="en-US" smtClean="0"/>
              <a:t>5/19/2025</a:t>
            </a:fld>
            <a:endParaRPr lang="en-US"/>
          </a:p>
        </p:txBody>
      </p:sp>
      <p:sp>
        <p:nvSpPr>
          <p:cNvPr id="6" name="Footer Placeholder 5">
            <a:extLst>
              <a:ext uri="{FF2B5EF4-FFF2-40B4-BE49-F238E27FC236}">
                <a16:creationId xmlns:a16="http://schemas.microsoft.com/office/drawing/2014/main" id="{051CFEE0-4411-3277-EE13-B92426FFD9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D02E1-4EF7-6BE0-0564-8060905D152B}"/>
              </a:ext>
            </a:extLst>
          </p:cNvPr>
          <p:cNvSpPr>
            <a:spLocks noGrp="1"/>
          </p:cNvSpPr>
          <p:nvPr>
            <p:ph type="sldNum" sz="quarter" idx="12"/>
          </p:nvPr>
        </p:nvSpPr>
        <p:spPr/>
        <p:txBody>
          <a:bodyPr/>
          <a:lstStyle/>
          <a:p>
            <a:fld id="{C1365BD7-3E9F-4B43-9F5C-62E6E30648E3}" type="slidenum">
              <a:rPr lang="en-US" smtClean="0"/>
              <a:t>‹#›</a:t>
            </a:fld>
            <a:endParaRPr lang="en-US"/>
          </a:p>
        </p:txBody>
      </p:sp>
    </p:spTree>
    <p:extLst>
      <p:ext uri="{BB962C8B-B14F-4D97-AF65-F5344CB8AC3E}">
        <p14:creationId xmlns:p14="http://schemas.microsoft.com/office/powerpoint/2010/main" val="278694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9A4F6-1803-97B4-81A4-B02805E1A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0B3A70-C6F5-3659-B822-E7B950BF3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871D5-DF87-243A-273E-E72055BA7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6C30EA-2676-1841-8468-1AC4F2847331}" type="datetimeFigureOut">
              <a:rPr lang="en-US" smtClean="0"/>
              <a:t>5/19/2025</a:t>
            </a:fld>
            <a:endParaRPr lang="en-US"/>
          </a:p>
        </p:txBody>
      </p:sp>
      <p:sp>
        <p:nvSpPr>
          <p:cNvPr id="5" name="Footer Placeholder 4">
            <a:extLst>
              <a:ext uri="{FF2B5EF4-FFF2-40B4-BE49-F238E27FC236}">
                <a16:creationId xmlns:a16="http://schemas.microsoft.com/office/drawing/2014/main" id="{E104E516-3C19-B50B-8BF3-DBF97CBDD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8C109C-EE4B-CA08-60FD-EE82CFE5B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365BD7-3E9F-4B43-9F5C-62E6E30648E3}" type="slidenum">
              <a:rPr lang="en-US" smtClean="0"/>
              <a:t>‹#›</a:t>
            </a:fld>
            <a:endParaRPr lang="en-US"/>
          </a:p>
        </p:txBody>
      </p:sp>
    </p:spTree>
    <p:extLst>
      <p:ext uri="{BB962C8B-B14F-4D97-AF65-F5344CB8AC3E}">
        <p14:creationId xmlns:p14="http://schemas.microsoft.com/office/powerpoint/2010/main" val="2355988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tt911database@att.com"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732DF0-E03A-3D8C-877E-6C9C0D620C03}"/>
              </a:ext>
            </a:extLst>
          </p:cNvPr>
          <p:cNvSpPr txBox="1"/>
          <p:nvPr/>
        </p:nvSpPr>
        <p:spPr>
          <a:xfrm>
            <a:off x="656492" y="785445"/>
            <a:ext cx="10972800" cy="2295693"/>
          </a:xfrm>
          <a:prstGeom prst="rect">
            <a:avLst/>
          </a:prstGeom>
          <a:noFill/>
          <a:ln w="22225">
            <a:solidFill>
              <a:schemeClr val="tx1"/>
            </a:solidFill>
          </a:ln>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CHAPTER 15. OKLAHOMA 9-1-1 MANAGEMENT AUTHORITY RULES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SUBCHAPTER 11. NG9-1-1 COMPLIANCE REQUIREMENTS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145:15-11-2. 9-1-1 geographic information system (GIS)</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 PSAPs must synchronize their NG9-1-1 GIS data centerlines and site/structure address points data with their MSAG and ALI (TN) records to 98% accuracy as stated in NENA INF 71-501. This process must continue until the tabular MSAG is replaced by a GEO MSAG used by an NG9-1-1 core services provider.</a:t>
            </a:r>
          </a:p>
        </p:txBody>
      </p:sp>
      <p:sp>
        <p:nvSpPr>
          <p:cNvPr id="6" name="TextBox 5">
            <a:extLst>
              <a:ext uri="{FF2B5EF4-FFF2-40B4-BE49-F238E27FC236}">
                <a16:creationId xmlns:a16="http://schemas.microsoft.com/office/drawing/2014/main" id="{FF3195D0-EB55-D1EA-1E5C-40ABA94B02A3}"/>
              </a:ext>
            </a:extLst>
          </p:cNvPr>
          <p:cNvSpPr txBox="1"/>
          <p:nvPr/>
        </p:nvSpPr>
        <p:spPr>
          <a:xfrm>
            <a:off x="809897" y="3618411"/>
            <a:ext cx="10819395" cy="369332"/>
          </a:xfrm>
          <a:prstGeom prst="rect">
            <a:avLst/>
          </a:prstGeom>
          <a:noFill/>
        </p:spPr>
        <p:txBody>
          <a:bodyPr wrap="square" rtlCol="0">
            <a:spAutoFit/>
          </a:bodyPr>
          <a:lstStyle/>
          <a:p>
            <a:r>
              <a:rPr lang="en-US" dirty="0"/>
              <a:t>The Oklahoma GIS Toolkit has a tool  (MSAG/TN-NG911 Comparison) to assist  with this requirement.</a:t>
            </a:r>
          </a:p>
        </p:txBody>
      </p:sp>
    </p:spTree>
    <p:extLst>
      <p:ext uri="{BB962C8B-B14F-4D97-AF65-F5344CB8AC3E}">
        <p14:creationId xmlns:p14="http://schemas.microsoft.com/office/powerpoint/2010/main" val="358636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0EE21026-BA87-8F7E-AFB5-A66115495961}"/>
              </a:ext>
            </a:extLst>
          </p:cNvPr>
          <p:cNvPicPr>
            <a:picLocks noChangeAspect="1"/>
          </p:cNvPicPr>
          <p:nvPr/>
        </p:nvPicPr>
        <p:blipFill>
          <a:blip r:embed="rId3"/>
          <a:stretch>
            <a:fillRect/>
          </a:stretch>
        </p:blipFill>
        <p:spPr>
          <a:xfrm>
            <a:off x="0" y="399009"/>
            <a:ext cx="12192000" cy="6059982"/>
          </a:xfrm>
          <a:prstGeom prst="rect">
            <a:avLst/>
          </a:prstGeom>
        </p:spPr>
      </p:pic>
      <p:sp>
        <p:nvSpPr>
          <p:cNvPr id="4" name="TextBox 3">
            <a:extLst>
              <a:ext uri="{FF2B5EF4-FFF2-40B4-BE49-F238E27FC236}">
                <a16:creationId xmlns:a16="http://schemas.microsoft.com/office/drawing/2014/main" id="{7ED69AEB-2A9E-E755-55A1-80D5A7CB65D2}"/>
              </a:ext>
            </a:extLst>
          </p:cNvPr>
          <p:cNvSpPr txBox="1"/>
          <p:nvPr/>
        </p:nvSpPr>
        <p:spPr>
          <a:xfrm>
            <a:off x="4185385" y="2666198"/>
            <a:ext cx="3821230" cy="523220"/>
          </a:xfrm>
          <a:prstGeom prst="rect">
            <a:avLst/>
          </a:prstGeom>
          <a:noFill/>
        </p:spPr>
        <p:txBody>
          <a:bodyPr wrap="square" rtlCol="0">
            <a:spAutoFit/>
          </a:bodyPr>
          <a:lstStyle/>
          <a:p>
            <a:r>
              <a:rPr lang="en-US" sz="1400" b="1" dirty="0">
                <a:solidFill>
                  <a:srgbClr val="FF0000"/>
                </a:solidFill>
              </a:rPr>
              <a:t>If the query returns &gt; 10,000 records, the export will only include the first 10,000</a:t>
            </a:r>
          </a:p>
        </p:txBody>
      </p:sp>
    </p:spTree>
    <p:extLst>
      <p:ext uri="{BB962C8B-B14F-4D97-AF65-F5344CB8AC3E}">
        <p14:creationId xmlns:p14="http://schemas.microsoft.com/office/powerpoint/2010/main" val="138665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AC73AA6-692F-7BF0-DDC2-0D29E2B5189D}"/>
              </a:ext>
            </a:extLst>
          </p:cNvPr>
          <p:cNvPicPr>
            <a:picLocks noChangeAspect="1"/>
          </p:cNvPicPr>
          <p:nvPr/>
        </p:nvPicPr>
        <p:blipFill>
          <a:blip r:embed="rId3"/>
          <a:stretch>
            <a:fillRect/>
          </a:stretch>
        </p:blipFill>
        <p:spPr>
          <a:xfrm>
            <a:off x="0" y="1108342"/>
            <a:ext cx="12192000" cy="4641316"/>
          </a:xfrm>
          <a:prstGeom prst="rect">
            <a:avLst/>
          </a:prstGeom>
        </p:spPr>
      </p:pic>
      <p:sp>
        <p:nvSpPr>
          <p:cNvPr id="4" name="TextBox 3">
            <a:extLst>
              <a:ext uri="{FF2B5EF4-FFF2-40B4-BE49-F238E27FC236}">
                <a16:creationId xmlns:a16="http://schemas.microsoft.com/office/drawing/2014/main" id="{82E5DE6F-6CB5-65B1-4BD2-CBD25705FD28}"/>
              </a:ext>
            </a:extLst>
          </p:cNvPr>
          <p:cNvSpPr txBox="1"/>
          <p:nvPr/>
        </p:nvSpPr>
        <p:spPr>
          <a:xfrm>
            <a:off x="1193533" y="356135"/>
            <a:ext cx="9788892" cy="369332"/>
          </a:xfrm>
          <a:prstGeom prst="rect">
            <a:avLst/>
          </a:prstGeom>
          <a:noFill/>
        </p:spPr>
        <p:txBody>
          <a:bodyPr wrap="square" rtlCol="0">
            <a:spAutoFit/>
          </a:bodyPr>
          <a:lstStyle/>
          <a:p>
            <a:r>
              <a:rPr lang="en-US" dirty="0"/>
              <a:t>This is the format of the .csv file generated from an MSAG query  that is exported.</a:t>
            </a:r>
          </a:p>
        </p:txBody>
      </p:sp>
    </p:spTree>
    <p:extLst>
      <p:ext uri="{BB962C8B-B14F-4D97-AF65-F5344CB8AC3E}">
        <p14:creationId xmlns:p14="http://schemas.microsoft.com/office/powerpoint/2010/main" val="5976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AI-generated content may be incorrect.">
            <a:extLst>
              <a:ext uri="{FF2B5EF4-FFF2-40B4-BE49-F238E27FC236}">
                <a16:creationId xmlns:a16="http://schemas.microsoft.com/office/drawing/2014/main" id="{B43264F7-E1BA-D2D2-5F66-6A9DD8A9CE39}"/>
              </a:ext>
            </a:extLst>
          </p:cNvPr>
          <p:cNvPicPr>
            <a:picLocks noChangeAspect="1"/>
          </p:cNvPicPr>
          <p:nvPr/>
        </p:nvPicPr>
        <p:blipFill>
          <a:blip r:embed="rId2"/>
          <a:stretch>
            <a:fillRect/>
          </a:stretch>
        </p:blipFill>
        <p:spPr>
          <a:xfrm>
            <a:off x="834731" y="777686"/>
            <a:ext cx="9982622" cy="5666428"/>
          </a:xfrm>
          <a:prstGeom prst="rect">
            <a:avLst/>
          </a:prstGeom>
        </p:spPr>
      </p:pic>
      <p:sp>
        <p:nvSpPr>
          <p:cNvPr id="10" name="Arrow: Right 9">
            <a:extLst>
              <a:ext uri="{FF2B5EF4-FFF2-40B4-BE49-F238E27FC236}">
                <a16:creationId xmlns:a16="http://schemas.microsoft.com/office/drawing/2014/main" id="{32C3759C-DB5A-F5A5-97C6-F1E6D14B78CE}"/>
              </a:ext>
            </a:extLst>
          </p:cNvPr>
          <p:cNvSpPr/>
          <p:nvPr/>
        </p:nvSpPr>
        <p:spPr>
          <a:xfrm rot="19769613">
            <a:off x="5100281" y="1088197"/>
            <a:ext cx="874776" cy="36576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1B69A36-BB57-2E68-9FD9-2257AED56ED0}"/>
              </a:ext>
            </a:extLst>
          </p:cNvPr>
          <p:cNvSpPr/>
          <p:nvPr/>
        </p:nvSpPr>
        <p:spPr>
          <a:xfrm rot="194756">
            <a:off x="5129237" y="1313617"/>
            <a:ext cx="1512899" cy="36576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F0D186-38E7-47D3-5CD1-4692909A6E3E}"/>
              </a:ext>
            </a:extLst>
          </p:cNvPr>
          <p:cNvSpPr txBox="1"/>
          <p:nvPr/>
        </p:nvSpPr>
        <p:spPr>
          <a:xfrm>
            <a:off x="1143000" y="237744"/>
            <a:ext cx="9427464" cy="369332"/>
          </a:xfrm>
          <a:prstGeom prst="rect">
            <a:avLst/>
          </a:prstGeom>
          <a:noFill/>
        </p:spPr>
        <p:txBody>
          <a:bodyPr wrap="square" rtlCol="0">
            <a:spAutoFit/>
          </a:bodyPr>
          <a:lstStyle/>
          <a:p>
            <a:r>
              <a:rPr lang="en-US" dirty="0"/>
              <a:t>Use the same methods under TN Query to produce a .csv file for the TN compare tool</a:t>
            </a:r>
          </a:p>
        </p:txBody>
      </p:sp>
    </p:spTree>
    <p:extLst>
      <p:ext uri="{BB962C8B-B14F-4D97-AF65-F5344CB8AC3E}">
        <p14:creationId xmlns:p14="http://schemas.microsoft.com/office/powerpoint/2010/main" val="384922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9ABD510-3636-2338-3C4A-F93CD62972CC}"/>
              </a:ext>
            </a:extLst>
          </p:cNvPr>
          <p:cNvPicPr>
            <a:picLocks noChangeAspect="1"/>
          </p:cNvPicPr>
          <p:nvPr/>
        </p:nvPicPr>
        <p:blipFill>
          <a:blip r:embed="rId3"/>
          <a:stretch>
            <a:fillRect/>
          </a:stretch>
        </p:blipFill>
        <p:spPr>
          <a:xfrm>
            <a:off x="0" y="1443575"/>
            <a:ext cx="12192000" cy="3970849"/>
          </a:xfrm>
          <a:prstGeom prst="rect">
            <a:avLst/>
          </a:prstGeom>
        </p:spPr>
      </p:pic>
      <p:sp>
        <p:nvSpPr>
          <p:cNvPr id="6" name="TextBox 5">
            <a:extLst>
              <a:ext uri="{FF2B5EF4-FFF2-40B4-BE49-F238E27FC236}">
                <a16:creationId xmlns:a16="http://schemas.microsoft.com/office/drawing/2014/main" id="{08B8AB74-36DF-02F9-2D68-C65AE25400E4}"/>
              </a:ext>
            </a:extLst>
          </p:cNvPr>
          <p:cNvSpPr txBox="1"/>
          <p:nvPr/>
        </p:nvSpPr>
        <p:spPr>
          <a:xfrm>
            <a:off x="1193533" y="356135"/>
            <a:ext cx="9788892" cy="369332"/>
          </a:xfrm>
          <a:prstGeom prst="rect">
            <a:avLst/>
          </a:prstGeom>
          <a:noFill/>
        </p:spPr>
        <p:txBody>
          <a:bodyPr wrap="square" rtlCol="0">
            <a:spAutoFit/>
          </a:bodyPr>
          <a:lstStyle/>
          <a:p>
            <a:r>
              <a:rPr lang="en-US" dirty="0"/>
              <a:t>This is the format of the .csv file generated from an TN query  that is exported.</a:t>
            </a:r>
          </a:p>
        </p:txBody>
      </p:sp>
    </p:spTree>
    <p:extLst>
      <p:ext uri="{BB962C8B-B14F-4D97-AF65-F5344CB8AC3E}">
        <p14:creationId xmlns:p14="http://schemas.microsoft.com/office/powerpoint/2010/main" val="161074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B3F329F-E4FB-1D71-D02D-CA4AE8620BE4}"/>
              </a:ext>
            </a:extLst>
          </p:cNvPr>
          <p:cNvSpPr txBox="1">
            <a:spLocks/>
          </p:cNvSpPr>
          <p:nvPr/>
        </p:nvSpPr>
        <p:spPr>
          <a:xfrm>
            <a:off x="685800" y="712849"/>
            <a:ext cx="10820400" cy="8739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b="1" dirty="0"/>
              <a:t>PSAPs must perform maintenance of the Master Street Address Guide (MSAG)</a:t>
            </a:r>
          </a:p>
        </p:txBody>
      </p:sp>
      <p:sp>
        <p:nvSpPr>
          <p:cNvPr id="9" name="Content Placeholder 2">
            <a:extLst>
              <a:ext uri="{FF2B5EF4-FFF2-40B4-BE49-F238E27FC236}">
                <a16:creationId xmlns:a16="http://schemas.microsoft.com/office/drawing/2014/main" id="{F5AFBA5F-0C91-97F0-A03F-F7C1B82C0532}"/>
              </a:ext>
            </a:extLst>
          </p:cNvPr>
          <p:cNvSpPr txBox="1">
            <a:spLocks/>
          </p:cNvSpPr>
          <p:nvPr/>
        </p:nvSpPr>
        <p:spPr>
          <a:xfrm>
            <a:off x="685800" y="1820299"/>
            <a:ext cx="10820400" cy="4463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cs typeface="Calibri" panose="020F0502020204030204" pitchFamily="34" charset="0"/>
              </a:rPr>
              <a:t>The MSAG (master street address guide) is: </a:t>
            </a:r>
          </a:p>
          <a:p>
            <a:pPr lvl="1"/>
            <a:r>
              <a:rPr lang="en-US" sz="2400" dirty="0">
                <a:cs typeface="Calibri" panose="020F0502020204030204" pitchFamily="34" charset="0"/>
              </a:rPr>
              <a:t>a database that catalogs street names and address number ranges within a specific geographic area</a:t>
            </a:r>
          </a:p>
          <a:p>
            <a:pPr lvl="1"/>
            <a:r>
              <a:rPr lang="en-US" sz="2400" dirty="0">
                <a:cs typeface="Calibri" panose="020F0502020204030204" pitchFamily="34" charset="0"/>
              </a:rPr>
              <a:t>links them to emergency service zones (ESZs) and their associated emergency service numbers (ESNs). </a:t>
            </a:r>
          </a:p>
          <a:p>
            <a:r>
              <a:rPr lang="en-US" sz="2400" dirty="0"/>
              <a:t>In Oklahoma, the Telephone Number (TN) or ALI database and the MSAG database are accessed through the AT&amp;T Public Safety Platform (PSP) portal. The PSP is a secure platform which requires logon credentials.</a:t>
            </a:r>
          </a:p>
          <a:p>
            <a:r>
              <a:rPr lang="en-US" sz="2400" dirty="0">
                <a:cs typeface="Calibri" panose="020F0502020204030204" pitchFamily="34" charset="0"/>
              </a:rPr>
              <a:t>This data </a:t>
            </a:r>
            <a:r>
              <a:rPr lang="en-US" sz="2400" i="1" u="sng" dirty="0">
                <a:cs typeface="Calibri" panose="020F0502020204030204" pitchFamily="34" charset="0"/>
              </a:rPr>
              <a:t>ensures </a:t>
            </a:r>
            <a:r>
              <a:rPr lang="en-US" sz="2400" dirty="0">
                <a:cs typeface="Calibri" panose="020F0502020204030204" pitchFamily="34" charset="0"/>
              </a:rPr>
              <a:t>9-1-1 calls are routed correctly to the appropriate emergency responders, and it enables automatic location identification (ALI). </a:t>
            </a:r>
            <a:endParaRPr lang="en-US" sz="2400" dirty="0"/>
          </a:p>
        </p:txBody>
      </p:sp>
    </p:spTree>
    <p:extLst>
      <p:ext uri="{BB962C8B-B14F-4D97-AF65-F5344CB8AC3E}">
        <p14:creationId xmlns:p14="http://schemas.microsoft.com/office/powerpoint/2010/main" val="31319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23630E-0E77-5EF3-C94C-41428316A971}"/>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NENA MSAG Definitions and documents</a:t>
            </a:r>
          </a:p>
        </p:txBody>
      </p:sp>
      <p:sp>
        <p:nvSpPr>
          <p:cNvPr id="5" name="Content Placeholder 2">
            <a:extLst>
              <a:ext uri="{FF2B5EF4-FFF2-40B4-BE49-F238E27FC236}">
                <a16:creationId xmlns:a16="http://schemas.microsoft.com/office/drawing/2014/main" id="{4F95D1A1-AC50-A56A-1678-AC9EDBC21D77}"/>
              </a:ext>
            </a:extLst>
          </p:cNvPr>
          <p:cNvSpPr>
            <a:spLocks noGrp="1"/>
          </p:cNvSpPr>
          <p:nvPr>
            <p:ph idx="1"/>
          </p:nvPr>
        </p:nvSpPr>
        <p:spPr>
          <a:xfrm>
            <a:off x="685800" y="2194561"/>
            <a:ext cx="10820400" cy="2009140"/>
          </a:xfrm>
        </p:spPr>
        <p:txBody>
          <a:bodyPr>
            <a:normAutofit fontScale="92500"/>
          </a:bodyPr>
          <a:lstStyle/>
          <a:p>
            <a:pPr marL="0" indent="0" algn="l">
              <a:buNone/>
            </a:pPr>
            <a:r>
              <a:rPr lang="en-US" sz="2800" dirty="0">
                <a:effectLst/>
                <a:latin typeface="Calibri" panose="020F0502020204030204" pitchFamily="34" charset="0"/>
                <a:cs typeface="Calibri" panose="020F0502020204030204" pitchFamily="34" charset="0"/>
              </a:rPr>
              <a:t>MSAG Coordinator</a:t>
            </a:r>
            <a:r>
              <a:rPr lang="en-US" sz="2800" dirty="0">
                <a:latin typeface="Calibri" panose="020F0502020204030204" pitchFamily="34" charset="0"/>
                <a:cs typeface="Calibri" panose="020F0502020204030204" pitchFamily="34" charset="0"/>
              </a:rPr>
              <a:t>/</a:t>
            </a:r>
            <a:r>
              <a:rPr lang="en-US" sz="2800" dirty="0">
                <a:effectLst/>
                <a:latin typeface="Calibri" panose="020F0502020204030204" pitchFamily="34" charset="0"/>
                <a:cs typeface="Calibri" panose="020F0502020204030204" pitchFamily="34" charset="0"/>
              </a:rPr>
              <a:t>MSAG Administrator</a:t>
            </a:r>
          </a:p>
          <a:p>
            <a:pPr marL="0" indent="0" algn="l">
              <a:buNone/>
            </a:pPr>
            <a:r>
              <a:rPr lang="en-US" sz="2800" dirty="0">
                <a:effectLst/>
                <a:latin typeface="Calibri" panose="020F0502020204030204" pitchFamily="34" charset="0"/>
                <a:cs typeface="Calibri" panose="020F0502020204030204" pitchFamily="34" charset="0"/>
              </a:rPr>
              <a:t>The individual with the 9‑1‑1 Governing Authority or 9‑1‑1 Authority who has responsibility for all daily maintenance of the 9‑1‑1 database, to include, but not limited to MSAG maintenance, 9‑1‑1 Inquiry resolution, notifying Service Providers of address changes or corrections for a resident.</a:t>
            </a:r>
          </a:p>
          <a:p>
            <a:pPr marL="0" indent="0" algn="l">
              <a:buNone/>
            </a:pPr>
            <a:endParaRPr lang="en-US" dirty="0">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92BCD24-E3A8-06D9-E96B-A13F79F75C8E}"/>
              </a:ext>
            </a:extLst>
          </p:cNvPr>
          <p:cNvSpPr txBox="1"/>
          <p:nvPr/>
        </p:nvSpPr>
        <p:spPr>
          <a:xfrm>
            <a:off x="685800" y="4810106"/>
            <a:ext cx="7874000" cy="923330"/>
          </a:xfrm>
          <a:prstGeom prst="rect">
            <a:avLst/>
          </a:prstGeom>
          <a:noFill/>
        </p:spPr>
        <p:txBody>
          <a:bodyPr wrap="square" rtlCol="0">
            <a:spAutoFit/>
          </a:bodyPr>
          <a:lstStyle/>
          <a:p>
            <a:pPr algn="r"/>
            <a:r>
              <a:rPr lang="en-US" sz="1800" dirty="0">
                <a:effectLst/>
                <a:latin typeface="Calibri" panose="020F0502020204030204" pitchFamily="34" charset="0"/>
                <a:cs typeface="Calibri" panose="020F0502020204030204" pitchFamily="34" charset="0"/>
              </a:rPr>
              <a:t>NENA 71-501, NENA Information Document for Synchronizing Geographic Information System databases with MSAG &amp; ALI</a:t>
            </a:r>
          </a:p>
          <a:p>
            <a:pPr algn="r"/>
            <a:endParaRPr lang="en-US" dirty="0"/>
          </a:p>
        </p:txBody>
      </p:sp>
      <p:pic>
        <p:nvPicPr>
          <p:cNvPr id="7" name="Picture 6" descr="A qr code with a pink background&#10;&#10;AI-generated content may be incorrect.">
            <a:extLst>
              <a:ext uri="{FF2B5EF4-FFF2-40B4-BE49-F238E27FC236}">
                <a16:creationId xmlns:a16="http://schemas.microsoft.com/office/drawing/2014/main" id="{13845C3C-AE5D-D993-3E2D-D61FD0CA76E4}"/>
              </a:ext>
            </a:extLst>
          </p:cNvPr>
          <p:cNvPicPr>
            <a:picLocks noChangeAspect="1"/>
          </p:cNvPicPr>
          <p:nvPr/>
        </p:nvPicPr>
        <p:blipFill>
          <a:blip r:embed="rId2"/>
          <a:stretch>
            <a:fillRect/>
          </a:stretch>
        </p:blipFill>
        <p:spPr>
          <a:xfrm>
            <a:off x="8788400" y="4063387"/>
            <a:ext cx="2501900" cy="2501900"/>
          </a:xfrm>
          <a:prstGeom prst="rect">
            <a:avLst/>
          </a:prstGeom>
        </p:spPr>
      </p:pic>
    </p:spTree>
    <p:extLst>
      <p:ext uri="{BB962C8B-B14F-4D97-AF65-F5344CB8AC3E}">
        <p14:creationId xmlns:p14="http://schemas.microsoft.com/office/powerpoint/2010/main" val="96621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BC5FBB-B6A0-4BC2-4F98-2CE3BC9EDD91}"/>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NEW ACCESS REQUEST FOR AT&amp;T’s PUBLIC SAFETY (PSP) PLATFORM</a:t>
            </a:r>
          </a:p>
        </p:txBody>
      </p:sp>
      <p:sp>
        <p:nvSpPr>
          <p:cNvPr id="8" name="Content Placeholder 2">
            <a:extLst>
              <a:ext uri="{FF2B5EF4-FFF2-40B4-BE49-F238E27FC236}">
                <a16:creationId xmlns:a16="http://schemas.microsoft.com/office/drawing/2014/main" id="{AF0A3906-25C6-0CA5-AA71-0D65C4071D40}"/>
              </a:ext>
            </a:extLst>
          </p:cNvPr>
          <p:cNvSpPr>
            <a:spLocks noGrp="1"/>
          </p:cNvSpPr>
          <p:nvPr>
            <p:ph idx="1"/>
          </p:nvPr>
        </p:nvSpPr>
        <p:spPr/>
        <p:txBody>
          <a:bodyPr anchor="t">
            <a:normAutofit/>
          </a:bodyPr>
          <a:lstStyle/>
          <a:p>
            <a:pPr marL="0" indent="0">
              <a:buNone/>
            </a:pPr>
            <a:br>
              <a:rPr lang="en-US" dirty="0"/>
            </a:br>
            <a:endParaRPr lang="en-US" dirty="0"/>
          </a:p>
        </p:txBody>
      </p:sp>
      <p:pic>
        <p:nvPicPr>
          <p:cNvPr id="6" name="Picture 5" descr="A qr code with blue squares&#10;&#10;AI-generated content may be incorrect.">
            <a:extLst>
              <a:ext uri="{FF2B5EF4-FFF2-40B4-BE49-F238E27FC236}">
                <a16:creationId xmlns:a16="http://schemas.microsoft.com/office/drawing/2014/main" id="{E0B16192-3F63-98B2-E53D-DB43A98FDA68}"/>
              </a:ext>
            </a:extLst>
          </p:cNvPr>
          <p:cNvPicPr>
            <a:picLocks noChangeAspect="1"/>
          </p:cNvPicPr>
          <p:nvPr/>
        </p:nvPicPr>
        <p:blipFill>
          <a:blip r:embed="rId2"/>
          <a:stretch>
            <a:fillRect/>
          </a:stretch>
        </p:blipFill>
        <p:spPr>
          <a:xfrm>
            <a:off x="838199" y="2894965"/>
            <a:ext cx="2895600" cy="2895600"/>
          </a:xfrm>
          <a:prstGeom prst="rect">
            <a:avLst/>
          </a:prstGeom>
        </p:spPr>
      </p:pic>
      <p:sp>
        <p:nvSpPr>
          <p:cNvPr id="7" name="TextBox 6">
            <a:extLst>
              <a:ext uri="{FF2B5EF4-FFF2-40B4-BE49-F238E27FC236}">
                <a16:creationId xmlns:a16="http://schemas.microsoft.com/office/drawing/2014/main" id="{80958320-86F1-E55C-843B-272628C70853}"/>
              </a:ext>
            </a:extLst>
          </p:cNvPr>
          <p:cNvSpPr txBox="1"/>
          <p:nvPr/>
        </p:nvSpPr>
        <p:spPr>
          <a:xfrm>
            <a:off x="3994150" y="3034888"/>
            <a:ext cx="4203700" cy="2954655"/>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Please allow 5-7 business days for new AT&amp;T PSP User ID requests to fully process. Your login credentials will be emailed once complete.</a:t>
            </a:r>
            <a:endParaRPr lang="en-US" altLang="en-US" sz="28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5669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F5B014-78EC-2F34-306B-CB6802C34FAB}"/>
              </a:ext>
            </a:extLst>
          </p:cNvPr>
          <p:cNvSpPr>
            <a:spLocks noGrp="1"/>
          </p:cNvSpPr>
          <p:nvPr>
            <p:ph type="title"/>
          </p:nvPr>
        </p:nvSpPr>
        <p:spPr/>
        <p:txBody>
          <a:bodyPr>
            <a:normAutofit/>
          </a:bodyPr>
          <a:lstStyle/>
          <a:p>
            <a:r>
              <a:rPr lang="en-US" sz="5400" b="1" dirty="0">
                <a:latin typeface="Calibri" panose="020F0502020204030204" pitchFamily="34" charset="0"/>
                <a:cs typeface="Calibri" panose="020F0502020204030204" pitchFamily="34" charset="0"/>
              </a:rPr>
              <a:t>AT&amp;T MSAG contact</a:t>
            </a:r>
          </a:p>
        </p:txBody>
      </p:sp>
      <p:sp>
        <p:nvSpPr>
          <p:cNvPr id="5" name="Content Placeholder 2">
            <a:extLst>
              <a:ext uri="{FF2B5EF4-FFF2-40B4-BE49-F238E27FC236}">
                <a16:creationId xmlns:a16="http://schemas.microsoft.com/office/drawing/2014/main" id="{E8AABF1F-9330-A4FD-81A9-07988550DFF4}"/>
              </a:ext>
            </a:extLst>
          </p:cNvPr>
          <p:cNvSpPr>
            <a:spLocks noGrp="1"/>
          </p:cNvSpPr>
          <p:nvPr>
            <p:ph idx="1"/>
          </p:nvPr>
        </p:nvSpPr>
        <p:spPr>
          <a:xfrm>
            <a:off x="3965514" y="3235578"/>
            <a:ext cx="6125681" cy="836425"/>
          </a:xfrm>
        </p:spPr>
        <p:txBody>
          <a:bodyPr>
            <a:normAutofit/>
          </a:bodyPr>
          <a:lstStyle/>
          <a:p>
            <a:pPr marL="0" indent="0">
              <a:buNone/>
            </a:pPr>
            <a:r>
              <a:rPr lang="en-US" sz="4400" dirty="0">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att911database@att.com</a:t>
            </a:r>
            <a:endParaRPr lang="en-US" sz="4400" dirty="0">
              <a:effectLst/>
              <a:latin typeface="Calibri" panose="020F0502020204030204" pitchFamily="34" charset="0"/>
              <a:cs typeface="Calibri" panose="020F0502020204030204" pitchFamily="34" charset="0"/>
            </a:endParaRPr>
          </a:p>
          <a:p>
            <a:pPr marL="0" indent="0">
              <a:buNone/>
            </a:pPr>
            <a:endParaRPr lang="en-US" sz="4400" dirty="0">
              <a:effectLst/>
              <a:latin typeface="Calibri" panose="020F0502020204030204" pitchFamily="34" charset="0"/>
              <a:cs typeface="Calibri" panose="020F0502020204030204" pitchFamily="34" charset="0"/>
            </a:endParaRPr>
          </a:p>
        </p:txBody>
      </p:sp>
      <p:pic>
        <p:nvPicPr>
          <p:cNvPr id="7" name="Picture 6" descr="A black cell phone with a black background&#10;&#10;AI-generated content may be incorrect.">
            <a:extLst>
              <a:ext uri="{FF2B5EF4-FFF2-40B4-BE49-F238E27FC236}">
                <a16:creationId xmlns:a16="http://schemas.microsoft.com/office/drawing/2014/main" id="{D511FA63-1ACD-672B-05A8-57BBAAEBFC57}"/>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0"/>
                    </a14:imgEffect>
                  </a14:imgLayer>
                </a14:imgProps>
              </a:ext>
            </a:extLst>
          </a:blip>
          <a:stretch>
            <a:fillRect/>
          </a:stretch>
        </p:blipFill>
        <p:spPr>
          <a:xfrm>
            <a:off x="1708209" y="4315627"/>
            <a:ext cx="2374782" cy="1778000"/>
          </a:xfrm>
          <a:prstGeom prst="rect">
            <a:avLst/>
          </a:prstGeom>
        </p:spPr>
      </p:pic>
      <p:sp>
        <p:nvSpPr>
          <p:cNvPr id="8" name="TextBox 7">
            <a:extLst>
              <a:ext uri="{FF2B5EF4-FFF2-40B4-BE49-F238E27FC236}">
                <a16:creationId xmlns:a16="http://schemas.microsoft.com/office/drawing/2014/main" id="{D6D0C5AB-D268-27C6-18E7-BB341C3F6D67}"/>
              </a:ext>
            </a:extLst>
          </p:cNvPr>
          <p:cNvSpPr txBox="1"/>
          <p:nvPr/>
        </p:nvSpPr>
        <p:spPr>
          <a:xfrm>
            <a:off x="3935904" y="4800599"/>
            <a:ext cx="6184900" cy="769441"/>
          </a:xfrm>
          <a:prstGeom prst="rect">
            <a:avLst/>
          </a:prstGeom>
          <a:noFill/>
        </p:spPr>
        <p:txBody>
          <a:bodyPr wrap="square">
            <a:spAutoFit/>
          </a:bodyPr>
          <a:lstStyle/>
          <a:p>
            <a:r>
              <a:rPr lang="en-US" sz="4400" dirty="0">
                <a:latin typeface="Calibri" panose="020F0502020204030204" pitchFamily="34" charset="0"/>
                <a:cs typeface="Calibri" panose="020F0502020204030204" pitchFamily="34" charset="0"/>
              </a:rPr>
              <a:t>1-800-879-4090</a:t>
            </a:r>
          </a:p>
        </p:txBody>
      </p:sp>
      <p:pic>
        <p:nvPicPr>
          <p:cNvPr id="9" name="Picture 8" descr="A black and white image of an envelope with a sign&#10;&#10;AI-generated content may be incorrect.">
            <a:extLst>
              <a:ext uri="{FF2B5EF4-FFF2-40B4-BE49-F238E27FC236}">
                <a16:creationId xmlns:a16="http://schemas.microsoft.com/office/drawing/2014/main" id="{5FC7745B-F34C-BE0D-8140-44DE66553F82}"/>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0"/>
                    </a14:imgEffect>
                  </a14:imgLayer>
                </a14:imgProps>
              </a:ext>
            </a:extLst>
          </a:blip>
          <a:stretch>
            <a:fillRect/>
          </a:stretch>
        </p:blipFill>
        <p:spPr>
          <a:xfrm>
            <a:off x="1977496" y="2740024"/>
            <a:ext cx="1836207" cy="1377951"/>
          </a:xfrm>
          <a:prstGeom prst="rect">
            <a:avLst/>
          </a:prstGeom>
        </p:spPr>
      </p:pic>
    </p:spTree>
    <p:extLst>
      <p:ext uri="{BB962C8B-B14F-4D97-AF65-F5344CB8AC3E}">
        <p14:creationId xmlns:p14="http://schemas.microsoft.com/office/powerpoint/2010/main" val="66118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manual&#10;&#10;AI-generated content may be incorrect.">
            <a:extLst>
              <a:ext uri="{FF2B5EF4-FFF2-40B4-BE49-F238E27FC236}">
                <a16:creationId xmlns:a16="http://schemas.microsoft.com/office/drawing/2014/main" id="{1B7429EF-8CA3-901A-DE1E-21BD65402687}"/>
              </a:ext>
            </a:extLst>
          </p:cNvPr>
          <p:cNvPicPr>
            <a:picLocks noChangeAspect="1"/>
          </p:cNvPicPr>
          <p:nvPr/>
        </p:nvPicPr>
        <p:blipFill>
          <a:blip r:embed="rId3"/>
          <a:stretch>
            <a:fillRect/>
          </a:stretch>
        </p:blipFill>
        <p:spPr>
          <a:xfrm>
            <a:off x="3700462" y="319087"/>
            <a:ext cx="4791075" cy="6219825"/>
          </a:xfrm>
          <a:prstGeom prst="rect">
            <a:avLst/>
          </a:prstGeom>
          <a:ln>
            <a:solidFill>
              <a:schemeClr val="bg1">
                <a:lumMod val="85000"/>
              </a:schemeClr>
            </a:solidFill>
          </a:ln>
        </p:spPr>
      </p:pic>
    </p:spTree>
    <p:extLst>
      <p:ext uri="{BB962C8B-B14F-4D97-AF65-F5344CB8AC3E}">
        <p14:creationId xmlns:p14="http://schemas.microsoft.com/office/powerpoint/2010/main" val="294986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777FF8-0A19-849D-8BB4-0A7D37615635}"/>
              </a:ext>
            </a:extLst>
          </p:cNvPr>
          <p:cNvSpPr>
            <a:spLocks noGrp="1"/>
          </p:cNvSpPr>
          <p:nvPr>
            <p:ph type="title"/>
          </p:nvPr>
        </p:nvSpPr>
        <p:spPr>
          <a:xfrm>
            <a:off x="1445671" y="1192105"/>
            <a:ext cx="8952364" cy="435528"/>
          </a:xfrm>
        </p:spPr>
        <p:txBody>
          <a:bodyPr>
            <a:normAutofit fontScale="90000"/>
          </a:bodyPr>
          <a:lstStyle/>
          <a:p>
            <a:pPr algn="ctr"/>
            <a:r>
              <a:rPr lang="en-US" dirty="0">
                <a:latin typeface="Calibri" panose="020F0502020204030204" pitchFamily="34" charset="0"/>
                <a:cs typeface="Calibri" panose="020F0502020204030204" pitchFamily="34" charset="0"/>
              </a:rPr>
              <a:t>Home Screen with MSAG tools selected</a:t>
            </a:r>
          </a:p>
        </p:txBody>
      </p:sp>
      <p:pic>
        <p:nvPicPr>
          <p:cNvPr id="6" name="Picture 5" descr="A screenshot of a website&#10;&#10;AI-generated content may be incorrect.">
            <a:extLst>
              <a:ext uri="{FF2B5EF4-FFF2-40B4-BE49-F238E27FC236}">
                <a16:creationId xmlns:a16="http://schemas.microsoft.com/office/drawing/2014/main" id="{3CB0BBCD-6A0A-189A-0270-103CD6BA5F45}"/>
              </a:ext>
            </a:extLst>
          </p:cNvPr>
          <p:cNvPicPr>
            <a:picLocks noChangeAspect="1"/>
          </p:cNvPicPr>
          <p:nvPr/>
        </p:nvPicPr>
        <p:blipFill>
          <a:blip r:embed="rId2"/>
          <a:stretch>
            <a:fillRect/>
          </a:stretch>
        </p:blipFill>
        <p:spPr>
          <a:xfrm>
            <a:off x="1445670" y="2207260"/>
            <a:ext cx="9062916" cy="3297428"/>
          </a:xfrm>
          <a:prstGeom prst="rect">
            <a:avLst/>
          </a:prstGeom>
          <a:effectLst>
            <a:reflection blurRad="6350" stA="52000" endA="300" endPos="20000" dir="5400000" sy="-100000" algn="bl" rotWithShape="0"/>
          </a:effectLst>
        </p:spPr>
      </p:pic>
      <p:sp>
        <p:nvSpPr>
          <p:cNvPr id="2" name="Arrow: Right 1">
            <a:extLst>
              <a:ext uri="{FF2B5EF4-FFF2-40B4-BE49-F238E27FC236}">
                <a16:creationId xmlns:a16="http://schemas.microsoft.com/office/drawing/2014/main" id="{69E12650-DDE5-E669-CB13-159C4AA3D557}"/>
              </a:ext>
            </a:extLst>
          </p:cNvPr>
          <p:cNvSpPr/>
          <p:nvPr/>
        </p:nvSpPr>
        <p:spPr>
          <a:xfrm rot="19627744">
            <a:off x="4087438" y="2550722"/>
            <a:ext cx="758952" cy="32859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9C24E8E8-5FB9-B4B5-AE8C-BCAD359B1FD1}"/>
              </a:ext>
            </a:extLst>
          </p:cNvPr>
          <p:cNvSpPr/>
          <p:nvPr/>
        </p:nvSpPr>
        <p:spPr>
          <a:xfrm rot="20724366">
            <a:off x="4239838" y="2703122"/>
            <a:ext cx="758952" cy="32859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5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AI-generated content may be incorrect.">
            <a:extLst>
              <a:ext uri="{FF2B5EF4-FFF2-40B4-BE49-F238E27FC236}">
                <a16:creationId xmlns:a16="http://schemas.microsoft.com/office/drawing/2014/main" id="{E957B0B9-200A-F4FB-6296-0D4334F27564}"/>
              </a:ext>
            </a:extLst>
          </p:cNvPr>
          <p:cNvPicPr>
            <a:picLocks noChangeAspect="1"/>
          </p:cNvPicPr>
          <p:nvPr/>
        </p:nvPicPr>
        <p:blipFill>
          <a:blip r:embed="rId2"/>
          <a:stretch>
            <a:fillRect/>
          </a:stretch>
        </p:blipFill>
        <p:spPr>
          <a:xfrm>
            <a:off x="960112" y="1358079"/>
            <a:ext cx="10445029" cy="5207086"/>
          </a:xfrm>
          <a:prstGeom prst="rect">
            <a:avLst/>
          </a:prstGeom>
        </p:spPr>
      </p:pic>
      <p:sp>
        <p:nvSpPr>
          <p:cNvPr id="10" name="TextBox 9">
            <a:extLst>
              <a:ext uri="{FF2B5EF4-FFF2-40B4-BE49-F238E27FC236}">
                <a16:creationId xmlns:a16="http://schemas.microsoft.com/office/drawing/2014/main" id="{D396CD82-52E5-93A1-242D-0C6DFD9A613F}"/>
              </a:ext>
            </a:extLst>
          </p:cNvPr>
          <p:cNvSpPr txBox="1"/>
          <p:nvPr/>
        </p:nvSpPr>
        <p:spPr>
          <a:xfrm>
            <a:off x="814939" y="375385"/>
            <a:ext cx="10562122" cy="738664"/>
          </a:xfrm>
          <a:prstGeom prst="rect">
            <a:avLst/>
          </a:prstGeom>
          <a:noFill/>
        </p:spPr>
        <p:txBody>
          <a:bodyPr wrap="square" rtlCol="0">
            <a:spAutoFit/>
          </a:bodyPr>
          <a:lstStyle/>
          <a:p>
            <a:r>
              <a:rPr lang="en-US" sz="1400" b="1" dirty="0"/>
              <a:t>Format your query so the records returned by the query encompass the same geographical area as the GIS data to be compared.</a:t>
            </a:r>
          </a:p>
          <a:p>
            <a:endParaRPr lang="en-US" sz="1400" b="1" dirty="0"/>
          </a:p>
          <a:p>
            <a:r>
              <a:rPr lang="en-US" sz="1400" b="1" dirty="0"/>
              <a:t>Use values in the fields highlighted below to customize the query parameters.</a:t>
            </a:r>
          </a:p>
        </p:txBody>
      </p:sp>
    </p:spTree>
    <p:extLst>
      <p:ext uri="{BB962C8B-B14F-4D97-AF65-F5344CB8AC3E}">
        <p14:creationId xmlns:p14="http://schemas.microsoft.com/office/powerpoint/2010/main" val="10337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omputer&#10;&#10;AI-generated content may be incorrect.">
            <a:extLst>
              <a:ext uri="{FF2B5EF4-FFF2-40B4-BE49-F238E27FC236}">
                <a16:creationId xmlns:a16="http://schemas.microsoft.com/office/drawing/2014/main" id="{EFEFB6A3-4031-90C2-EE01-17D2A0C1A404}"/>
              </a:ext>
            </a:extLst>
          </p:cNvPr>
          <p:cNvPicPr>
            <a:picLocks noGrp="1" noChangeAspect="1"/>
          </p:cNvPicPr>
          <p:nvPr>
            <p:ph idx="1"/>
          </p:nvPr>
        </p:nvPicPr>
        <p:blipFill>
          <a:blip r:embed="rId2"/>
          <a:stretch>
            <a:fillRect/>
          </a:stretch>
        </p:blipFill>
        <p:spPr>
          <a:xfrm>
            <a:off x="1260909" y="744217"/>
            <a:ext cx="9490511" cy="5677573"/>
          </a:xfrm>
        </p:spPr>
      </p:pic>
      <p:sp>
        <p:nvSpPr>
          <p:cNvPr id="10" name="TextBox 9">
            <a:extLst>
              <a:ext uri="{FF2B5EF4-FFF2-40B4-BE49-F238E27FC236}">
                <a16:creationId xmlns:a16="http://schemas.microsoft.com/office/drawing/2014/main" id="{B3575016-06B5-9F64-D3DF-F4248AA07592}"/>
              </a:ext>
            </a:extLst>
          </p:cNvPr>
          <p:cNvSpPr txBox="1"/>
          <p:nvPr/>
        </p:nvSpPr>
        <p:spPr>
          <a:xfrm>
            <a:off x="1643086" y="317634"/>
            <a:ext cx="9108334" cy="307777"/>
          </a:xfrm>
          <a:prstGeom prst="rect">
            <a:avLst/>
          </a:prstGeom>
          <a:noFill/>
        </p:spPr>
        <p:txBody>
          <a:bodyPr wrap="square" rtlCol="0">
            <a:spAutoFit/>
          </a:bodyPr>
          <a:lstStyle/>
          <a:p>
            <a:r>
              <a:rPr lang="en-US" sz="1400" b="1" dirty="0"/>
              <a:t>This example will use the FIPS code in the “County” field to pull every MSAG record in Custer County</a:t>
            </a:r>
          </a:p>
        </p:txBody>
      </p:sp>
    </p:spTree>
    <p:extLst>
      <p:ext uri="{BB962C8B-B14F-4D97-AF65-F5344CB8AC3E}">
        <p14:creationId xmlns:p14="http://schemas.microsoft.com/office/powerpoint/2010/main" val="3315462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1596</TotalTime>
  <Words>715</Words>
  <Application>Microsoft Office PowerPoint</Application>
  <PresentationFormat>Widescreen</PresentationFormat>
  <Paragraphs>39</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NENA MSAG Definitions and documents</vt:lpstr>
      <vt:lpstr>NEW ACCESS REQUEST FOR AT&amp;T’s PUBLIC SAFETY (PSP) PLATFORM</vt:lpstr>
      <vt:lpstr>AT&amp;T MSAG contact</vt:lpstr>
      <vt:lpstr>PowerPoint Presentation</vt:lpstr>
      <vt:lpstr>Home Screen with MSAG tools selected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Stacey Root</dc:creator>
  <cp:lastModifiedBy>Mary Harris</cp:lastModifiedBy>
  <cp:revision>18</cp:revision>
  <dcterms:created xsi:type="dcterms:W3CDTF">2025-05-15T15:37:43Z</dcterms:created>
  <dcterms:modified xsi:type="dcterms:W3CDTF">2025-05-20T18:56:23Z</dcterms:modified>
</cp:coreProperties>
</file>