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0" r:id="rId5"/>
    <p:sldId id="266" r:id="rId6"/>
    <p:sldId id="274" r:id="rId7"/>
    <p:sldId id="275" r:id="rId8"/>
    <p:sldId id="277" r:id="rId9"/>
    <p:sldId id="282" r:id="rId10"/>
    <p:sldId id="285" r:id="rId11"/>
    <p:sldId id="284" r:id="rId12"/>
    <p:sldId id="286" r:id="rId13"/>
    <p:sldId id="276" r:id="rId14"/>
    <p:sldId id="28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87"/>
  </p:normalViewPr>
  <p:slideViewPr>
    <p:cSldViewPr snapToGrid="0" snapToObjects="1">
      <p:cViewPr varScale="1">
        <p:scale>
          <a:sx n="111" d="100"/>
          <a:sy n="111" d="100"/>
        </p:scale>
        <p:origin x="88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D8A0-9EDE-FD46-909A-894B0187F891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3214-9A81-EF46-B25A-2A41F1463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D8A0-9EDE-FD46-909A-894B0187F891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3214-9A81-EF46-B25A-2A41F1463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D8A0-9EDE-FD46-909A-894B0187F891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3214-9A81-EF46-B25A-2A41F1463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D8A0-9EDE-FD46-909A-894B0187F891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3214-9A81-EF46-B25A-2A41F1463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D8A0-9EDE-FD46-909A-894B0187F891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3214-9A81-EF46-B25A-2A41F1463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D8A0-9EDE-FD46-909A-894B0187F891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3214-9A81-EF46-B25A-2A41F1463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D8A0-9EDE-FD46-909A-894B0187F891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3214-9A81-EF46-B25A-2A41F1463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D8A0-9EDE-FD46-909A-894B0187F891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3214-9A81-EF46-B25A-2A41F1463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D8A0-9EDE-FD46-909A-894B0187F891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3214-9A81-EF46-B25A-2A41F1463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D8A0-9EDE-FD46-909A-894B0187F891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3214-9A81-EF46-B25A-2A41F1463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D8A0-9EDE-FD46-909A-894B0187F891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33214-9A81-EF46-B25A-2A41F1463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9D8A0-9EDE-FD46-909A-894B0187F891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33214-9A81-EF46-B25A-2A41F1463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6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606" y="-215537"/>
            <a:ext cx="8294914" cy="607028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Request for Approval for Transfer of </a:t>
            </a:r>
            <a:br>
              <a:rPr lang="en-US" sz="40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State-owned Real Property</a:t>
            </a:r>
            <a:br>
              <a:rPr lang="en-US" sz="40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Long Range Capital Planning Commission</a:t>
            </a:r>
            <a:br>
              <a:rPr lang="en-US" sz="36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</a:br>
            <a:r>
              <a:rPr lang="en-US" sz="31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Real Estate and Leasing Services</a:t>
            </a:r>
            <a:br>
              <a:rPr lang="en-US" sz="31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</a:br>
            <a:r>
              <a:rPr lang="en-US" sz="31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Melissa Milburn</a:t>
            </a:r>
            <a:br>
              <a:rPr lang="en-US" sz="31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</a:br>
            <a:r>
              <a:rPr lang="en-US" sz="31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April 22, 2021</a:t>
            </a:r>
            <a:r>
              <a:rPr lang="en-US" sz="48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solidFill>
                  <a:srgbClr val="00206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865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205740" y="252640"/>
            <a:ext cx="8732520" cy="1091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Franklin Gothic Heavy" panose="020B0903020102020204" pitchFamily="34" charset="0"/>
              </a:rPr>
              <a:t>GRDA Property Exchange, Delaware County, Oklahoma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B0086F-D8C0-4F4A-BFFC-446676900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730" y="1344431"/>
            <a:ext cx="6424539" cy="447752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569436" y="3410125"/>
            <a:ext cx="1585678" cy="598064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Property to be Exchanged</a:t>
            </a:r>
          </a:p>
        </p:txBody>
      </p:sp>
    </p:spTree>
    <p:extLst>
      <p:ext uri="{BB962C8B-B14F-4D97-AF65-F5344CB8AC3E}">
        <p14:creationId xmlns:p14="http://schemas.microsoft.com/office/powerpoint/2010/main" val="3606832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205740" y="252640"/>
            <a:ext cx="8732520" cy="1091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Franklin Gothic Heavy" panose="020B0903020102020204" pitchFamily="34" charset="0"/>
              </a:rPr>
              <a:t>GRDA Property Exchange, Delaware County, Oklahoma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301" y="1661019"/>
            <a:ext cx="3867875" cy="4395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The property to be exchanged is owned by the Grand River Dam Authority and Mr. Jerry Fowler.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The properties are currently vacant.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GRDA would like to exchange property with Mr. Jerry Fowler by quitclaim deed as needed for their substation.  Mr. Fowler’s property is adjacent to the GRDA Highway 412 Substation.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The transfer will not generate any proceeds.</a:t>
            </a:r>
          </a:p>
          <a:p>
            <a:pPr algn="just"/>
            <a:endParaRPr lang="en-US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0222A1-0BF2-4E97-8ED7-F6B3EB5206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267"/>
          <a:stretch/>
        </p:blipFill>
        <p:spPr>
          <a:xfrm>
            <a:off x="4487202" y="1661019"/>
            <a:ext cx="4481261" cy="40123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4F925F-87CE-40A8-B75B-BEBD43DB6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521" y="2311707"/>
            <a:ext cx="1419423" cy="100979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D8B469-D2DB-47DA-BF8C-D8F35058646F}"/>
              </a:ext>
            </a:extLst>
          </p:cNvPr>
          <p:cNvCxnSpPr>
            <a:cxnSpLocks/>
          </p:cNvCxnSpPr>
          <p:nvPr/>
        </p:nvCxnSpPr>
        <p:spPr>
          <a:xfrm>
            <a:off x="7055141" y="3329345"/>
            <a:ext cx="1224793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74D7A10-A0BF-4044-8E47-C1A884A23665}"/>
              </a:ext>
            </a:extLst>
          </p:cNvPr>
          <p:cNvCxnSpPr>
            <a:cxnSpLocks/>
          </p:cNvCxnSpPr>
          <p:nvPr/>
        </p:nvCxnSpPr>
        <p:spPr>
          <a:xfrm>
            <a:off x="7057937" y="4396145"/>
            <a:ext cx="500544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8F718-ED14-4259-B8CB-F19DFFB054C8}"/>
              </a:ext>
            </a:extLst>
          </p:cNvPr>
          <p:cNvCxnSpPr>
            <a:cxnSpLocks/>
          </p:cNvCxnSpPr>
          <p:nvPr/>
        </p:nvCxnSpPr>
        <p:spPr>
          <a:xfrm flipV="1">
            <a:off x="7558481" y="3573710"/>
            <a:ext cx="0" cy="82243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25F88F-3FD1-4CEE-B175-7BEDD324B787}"/>
              </a:ext>
            </a:extLst>
          </p:cNvPr>
          <p:cNvCxnSpPr>
            <a:cxnSpLocks/>
          </p:cNvCxnSpPr>
          <p:nvPr/>
        </p:nvCxnSpPr>
        <p:spPr>
          <a:xfrm flipV="1">
            <a:off x="7055141" y="3321498"/>
            <a:ext cx="2796" cy="107464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748E497-84AD-4241-9DD9-A1814CBADFCD}"/>
              </a:ext>
            </a:extLst>
          </p:cNvPr>
          <p:cNvCxnSpPr>
            <a:cxnSpLocks/>
          </p:cNvCxnSpPr>
          <p:nvPr/>
        </p:nvCxnSpPr>
        <p:spPr>
          <a:xfrm>
            <a:off x="8279934" y="3329345"/>
            <a:ext cx="0" cy="244365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7603179-F666-41DE-B60C-0D8A263680A8}"/>
              </a:ext>
            </a:extLst>
          </p:cNvPr>
          <p:cNvCxnSpPr>
            <a:cxnSpLocks/>
          </p:cNvCxnSpPr>
          <p:nvPr/>
        </p:nvCxnSpPr>
        <p:spPr>
          <a:xfrm>
            <a:off x="7554287" y="3573710"/>
            <a:ext cx="73403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39D2881-71BD-4579-85D7-F48EAFA53B49}"/>
              </a:ext>
            </a:extLst>
          </p:cNvPr>
          <p:cNvCxnSpPr>
            <a:cxnSpLocks/>
          </p:cNvCxnSpPr>
          <p:nvPr/>
        </p:nvCxnSpPr>
        <p:spPr>
          <a:xfrm flipV="1">
            <a:off x="7048850" y="4388298"/>
            <a:ext cx="2796" cy="68704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626CFFA-6693-40EF-9EB7-BEEB127949AD}"/>
              </a:ext>
            </a:extLst>
          </p:cNvPr>
          <p:cNvCxnSpPr>
            <a:cxnSpLocks/>
          </p:cNvCxnSpPr>
          <p:nvPr/>
        </p:nvCxnSpPr>
        <p:spPr>
          <a:xfrm flipV="1">
            <a:off x="7558481" y="4399081"/>
            <a:ext cx="2796" cy="68704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7C96D28-6972-40FC-9309-CDCE38CE6438}"/>
              </a:ext>
            </a:extLst>
          </p:cNvPr>
          <p:cNvCxnSpPr>
            <a:cxnSpLocks/>
          </p:cNvCxnSpPr>
          <p:nvPr/>
        </p:nvCxnSpPr>
        <p:spPr>
          <a:xfrm>
            <a:off x="7048850" y="5075339"/>
            <a:ext cx="503340" cy="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515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205740" y="252640"/>
            <a:ext cx="8732520" cy="1091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Franklin Gothic Heavy" panose="020B0903020102020204" pitchFamily="34" charset="0"/>
              </a:rPr>
              <a:t>2409 N. Kelley, Oklahoma City, Oklahoma County, Oklahoma</a:t>
            </a:r>
          </a:p>
        </p:txBody>
      </p:sp>
      <p:sp>
        <p:nvSpPr>
          <p:cNvPr id="7" name="TextBox 6"/>
          <p:cNvSpPr txBox="1"/>
          <p:nvPr/>
        </p:nvSpPr>
        <p:spPr>
          <a:xfrm flipH="1" flipV="1">
            <a:off x="8129452" y="1133789"/>
            <a:ext cx="18723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62794" y="2743200"/>
            <a:ext cx="182880" cy="41801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898572" y="2090057"/>
            <a:ext cx="267788" cy="56304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276" y="1489494"/>
            <a:ext cx="6487373" cy="411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96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205740" y="252640"/>
            <a:ext cx="8732520" cy="1091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Franklin Gothic Heavy" panose="020B0903020102020204" pitchFamily="34" charset="0"/>
              </a:rPr>
              <a:t>2409 N. Kelley, Oklahoma City, Oklahoma County, Oklahoma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2823" y="1506747"/>
            <a:ext cx="4397625" cy="47590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1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The property is owned by the Oklahoma Department of Human Services (DHS).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1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1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The property consists of an office building with a detached annex consisting of approximately 87,741 square feet, MOL. It is located on 2.20 acres, mol.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1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1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The property will be sold through </a:t>
            </a:r>
            <a:r>
              <a:rPr lang="en-US" sz="2100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Interlocal</a:t>
            </a:r>
            <a:r>
              <a:rPr lang="en-US" sz="21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Agreement or auctioned through a request for sealed bids.</a:t>
            </a:r>
          </a:p>
          <a:p>
            <a:pPr algn="just"/>
            <a:endParaRPr lang="en-US" sz="21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1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Proceeds will be deposited to the Maintenance of State Building Revolving Fund and the funds utilized to offset the costs of the DHS Service First Initiative.  </a:t>
            </a:r>
          </a:p>
          <a:p>
            <a:pPr algn="just"/>
            <a:endParaRPr lang="en-US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623957" y="4145664"/>
            <a:ext cx="305888" cy="36766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592" y="1506747"/>
            <a:ext cx="3753955" cy="397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61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205740" y="182972"/>
            <a:ext cx="8650877" cy="1091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Franklin Gothic Heavy" panose="020B0903020102020204" pitchFamily="34" charset="0"/>
              </a:rPr>
              <a:t>1603 East Kirk, Hugo, Choctaw </a:t>
            </a:r>
            <a:br>
              <a:rPr lang="en-US" sz="3600" dirty="0">
                <a:solidFill>
                  <a:schemeClr val="tx2">
                    <a:lumMod val="75000"/>
                  </a:schemeClr>
                </a:solidFill>
                <a:latin typeface="Franklin Gothic Heavy" panose="020B0903020102020204" pitchFamily="34" charset="0"/>
              </a:rPr>
            </a:b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Franklin Gothic Heavy" panose="020B0903020102020204" pitchFamily="34" charset="0"/>
              </a:rPr>
              <a:t>County, Oklahoma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717" y="1483969"/>
            <a:ext cx="7297139" cy="410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34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205740" y="252640"/>
            <a:ext cx="8732520" cy="1091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Franklin Gothic Heavy" panose="020B0903020102020204" pitchFamily="34" charset="0"/>
              </a:rPr>
              <a:t>1603 East Kirk, Hugo, Choctaw </a:t>
            </a:r>
            <a:br>
              <a:rPr lang="en-US" sz="3600" dirty="0">
                <a:solidFill>
                  <a:schemeClr val="tx2">
                    <a:lumMod val="75000"/>
                  </a:schemeClr>
                </a:solidFill>
                <a:latin typeface="Franklin Gothic Heavy" panose="020B0903020102020204" pitchFamily="34" charset="0"/>
              </a:rPr>
            </a:b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Franklin Gothic Heavy" panose="020B0903020102020204" pitchFamily="34" charset="0"/>
              </a:rPr>
              <a:t>County, Oklahoma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619103" y="2841171"/>
            <a:ext cx="235131" cy="31350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03320" y="3755571"/>
            <a:ext cx="245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54.74 Acres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8573" y="1604513"/>
            <a:ext cx="49573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The property is owned DHS.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The property consists of an office building consisting of approximately 10,000 square feet, mol. It is located on 1.58 acres, MOL.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The property will be sold through Interlocal Agreement or auctioned through a request for sealed bids.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Proceeds will be deposited to the Maintenance of State Building Revolving Fund and the funds utilized to offset the costs of the DHS Service First Initiative.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b="1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671" y="1604513"/>
            <a:ext cx="3262079" cy="406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80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9"/>
            <a:ext cx="9144000" cy="68526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2462" y="178632"/>
            <a:ext cx="7602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Franklin Gothic Heavy" panose="020B0903020102020204" pitchFamily="34" charset="0"/>
              </a:rPr>
              <a:t>901 N. Lottie, Oklahoma City, Oklahoma County, Oklahoma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480" y="1675686"/>
            <a:ext cx="6596384" cy="362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91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4837" y="1414732"/>
            <a:ext cx="50550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b="1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The property is owned by DHS.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The property consists of an office building consisting of approximately 14,556 square feet, mol. It is located on 5.03 acres, MOL.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The property will be sold through Interlocal Agreement or auctioned through a request for sealed bids.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Proceeds will be deposited to the Maintenance of State Building Revolving Fund and the funds utilized to offset the costs of the DHS Service First Initiative.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b="1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b="1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8649" y="293298"/>
            <a:ext cx="7646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Franklin Gothic Heavy" panose="020B0903020102020204" pitchFamily="34" charset="0"/>
              </a:rPr>
              <a:t>901 N. Lottie, Oklahoma City, Oklahoma County, Oklahoma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F903A6-F504-490D-A424-923CE2199C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9" b="13579"/>
          <a:stretch/>
        </p:blipFill>
        <p:spPr>
          <a:xfrm>
            <a:off x="5749527" y="1784248"/>
            <a:ext cx="3234862" cy="353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77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2385" y="270294"/>
            <a:ext cx="7493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ranklin Gothic Heavy" panose="020B0903020102020204" pitchFamily="34" charset="0"/>
              </a:rPr>
              <a:t>1110 N.E. 12</a:t>
            </a:r>
            <a:r>
              <a:rPr lang="en-US" sz="3600" baseline="30000" dirty="0">
                <a:latin typeface="Franklin Gothic Heavy" panose="020B0903020102020204" pitchFamily="34" charset="0"/>
              </a:rPr>
              <a:t>th</a:t>
            </a:r>
            <a:r>
              <a:rPr lang="en-US" sz="3600" dirty="0">
                <a:latin typeface="Franklin Gothic Heavy" panose="020B0903020102020204" pitchFamily="34" charset="0"/>
              </a:rPr>
              <a:t> Street, Oklahoma    City, Oklahoma County, Oklahoma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1" y="1470623"/>
            <a:ext cx="7144808" cy="401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75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4107" y="1949570"/>
            <a:ext cx="49113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The property is owned by DHS.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The property consists of an office building  consisting of approximately 47,428 square feet, mol. It is located on 2.03 acres, MOL.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The property will be sold through Interlocal Agreement or auctioned through a request for sealed bids.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Proceeds will be deposited to the Maintenance of State Building Revolving Fund and the funds utilized to offset the costs of the DHS Service First Initiative.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366" y="264543"/>
            <a:ext cx="7873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ranklin Gothic Heavy" panose="020B0903020102020204" pitchFamily="34" charset="0"/>
              </a:rPr>
              <a:t>1110 N.E. 12</a:t>
            </a:r>
            <a:r>
              <a:rPr lang="en-US" sz="3600" baseline="30000" dirty="0">
                <a:latin typeface="Franklin Gothic Heavy" panose="020B0903020102020204" pitchFamily="34" charset="0"/>
              </a:rPr>
              <a:t>th</a:t>
            </a:r>
            <a:r>
              <a:rPr lang="en-US" sz="3600" dirty="0">
                <a:latin typeface="Franklin Gothic Heavy" panose="020B0903020102020204" pitchFamily="34" charset="0"/>
              </a:rPr>
              <a:t> Street, Oklahoma    City, Oklahoma County, Oklahoma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402" y="1949570"/>
            <a:ext cx="3238084" cy="339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91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070F327CA71B41A20B0982E03DB760" ma:contentTypeVersion="14" ma:contentTypeDescription="Create a new document." ma:contentTypeScope="" ma:versionID="e307bf1f8af8411ae6aed4f0467f8241">
  <xsd:schema xmlns:xsd="http://www.w3.org/2001/XMLSchema" xmlns:xs="http://www.w3.org/2001/XMLSchema" xmlns:p="http://schemas.microsoft.com/office/2006/metadata/properties" xmlns:ns1="http://schemas.microsoft.com/sharepoint/v3" xmlns:ns2="3e4ad43f-ba04-44d1-9869-85018acda24e" xmlns:ns3="f16311eb-7282-4699-ae6c-8f2ca9eb9493" targetNamespace="http://schemas.microsoft.com/office/2006/metadata/properties" ma:root="true" ma:fieldsID="75ab4313051f86eb7df3e66ffe0d4747" ns1:_="" ns2:_="" ns3:_="">
    <xsd:import namespace="http://schemas.microsoft.com/sharepoint/v3"/>
    <xsd:import namespace="3e4ad43f-ba04-44d1-9869-85018acda24e"/>
    <xsd:import namespace="f16311eb-7282-4699-ae6c-8f2ca9eb94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ad43f-ba04-44d1-9869-85018acda2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6311eb-7282-4699-ae6c-8f2ca9eb949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562B76-601A-4F68-9A41-E6CBFED845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e4ad43f-ba04-44d1-9869-85018acda24e"/>
    <ds:schemaRef ds:uri="f16311eb-7282-4699-ae6c-8f2ca9eb94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62A959-ED5B-4CFB-86F2-2575BE62D040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f16311eb-7282-4699-ae6c-8f2ca9eb9493"/>
    <ds:schemaRef ds:uri="3e4ad43f-ba04-44d1-9869-85018acda24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8A1C92B-B555-4CC6-A243-0F054E6EE7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573</TotalTime>
  <Words>532</Words>
  <Application>Microsoft Office PowerPoint</Application>
  <PresentationFormat>On-screen Show (4:3)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Franklin Gothic Heavy</vt:lpstr>
      <vt:lpstr>Franklin Gothic Medium</vt:lpstr>
      <vt:lpstr>Times New Roman</vt:lpstr>
      <vt:lpstr>Office Theme</vt:lpstr>
      <vt:lpstr>Request for Approval for Transfer of  State-owned Real Property  Long Range Capital Planning Commission  Real Estate and Leasing Services Melissa Milburn April 22, 2021 </vt:lpstr>
      <vt:lpstr>2409 N. Kelley, Oklahoma City, Oklahoma County, Oklahoma</vt:lpstr>
      <vt:lpstr>2409 N. Kelley, Oklahoma City, Oklahoma County, Oklahoma</vt:lpstr>
      <vt:lpstr>1603 East Kirk, Hugo, Choctaw  County, Oklahoma</vt:lpstr>
      <vt:lpstr>1603 East Kirk, Hugo, Choctaw  County, Oklahoma</vt:lpstr>
      <vt:lpstr>PowerPoint Presentation</vt:lpstr>
      <vt:lpstr>PowerPoint Presentation</vt:lpstr>
      <vt:lpstr>PowerPoint Presentation</vt:lpstr>
      <vt:lpstr>PowerPoint Presentation</vt:lpstr>
      <vt:lpstr>GRDA Property Exchange, Delaware County, Oklahoma</vt:lpstr>
      <vt:lpstr>GRDA Property Exchange, Delaware County, Oklahoma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Jake Lowrey</cp:lastModifiedBy>
  <cp:revision>45</cp:revision>
  <dcterms:created xsi:type="dcterms:W3CDTF">2020-03-04T20:48:14Z</dcterms:created>
  <dcterms:modified xsi:type="dcterms:W3CDTF">2021-04-21T14:45:38Z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0x010100A6070F327CA71B41A20B0982E03DB760</vt:lpwstr>
  </property>
</Properties>
</file>