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3"/>
  </p:notesMasterIdLst>
  <p:handoutMasterIdLst>
    <p:handoutMasterId r:id="rId44"/>
  </p:handoutMasterIdLst>
  <p:sldIdLst>
    <p:sldId id="256" r:id="rId2"/>
    <p:sldId id="845" r:id="rId3"/>
    <p:sldId id="846" r:id="rId4"/>
    <p:sldId id="926" r:id="rId5"/>
    <p:sldId id="797" r:id="rId6"/>
    <p:sldId id="820" r:id="rId7"/>
    <p:sldId id="500" r:id="rId8"/>
    <p:sldId id="929" r:id="rId9"/>
    <p:sldId id="917" r:id="rId10"/>
    <p:sldId id="907" r:id="rId11"/>
    <p:sldId id="801" r:id="rId12"/>
    <p:sldId id="882" r:id="rId13"/>
    <p:sldId id="904" r:id="rId14"/>
    <p:sldId id="906" r:id="rId15"/>
    <p:sldId id="927" r:id="rId16"/>
    <p:sldId id="928" r:id="rId17"/>
    <p:sldId id="891" r:id="rId18"/>
    <p:sldId id="930" r:id="rId19"/>
    <p:sldId id="903" r:id="rId20"/>
    <p:sldId id="890" r:id="rId21"/>
    <p:sldId id="892" r:id="rId22"/>
    <p:sldId id="931" r:id="rId23"/>
    <p:sldId id="908" r:id="rId24"/>
    <p:sldId id="896" r:id="rId25"/>
    <p:sldId id="897" r:id="rId26"/>
    <p:sldId id="924" r:id="rId27"/>
    <p:sldId id="916" r:id="rId28"/>
    <p:sldId id="802" r:id="rId29"/>
    <p:sldId id="824" r:id="rId30"/>
    <p:sldId id="909" r:id="rId31"/>
    <p:sldId id="803" r:id="rId32"/>
    <p:sldId id="905" r:id="rId33"/>
    <p:sldId id="922" r:id="rId34"/>
    <p:sldId id="919" r:id="rId35"/>
    <p:sldId id="918" r:id="rId36"/>
    <p:sldId id="921" r:id="rId37"/>
    <p:sldId id="920" r:id="rId38"/>
    <p:sldId id="912" r:id="rId39"/>
    <p:sldId id="913" r:id="rId40"/>
    <p:sldId id="923" r:id="rId41"/>
    <p:sldId id="925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3300"/>
    <a:srgbClr val="438FFF"/>
    <a:srgbClr val="140A90"/>
    <a:srgbClr val="464653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7473" autoAdjust="0"/>
  </p:normalViewPr>
  <p:slideViewPr>
    <p:cSldViewPr>
      <p:cViewPr varScale="1">
        <p:scale>
          <a:sx n="61" d="100"/>
          <a:sy n="61" d="100"/>
        </p:scale>
        <p:origin x="1509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22734-FA4F-43FA-BACF-E9908F9A605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22F2A7-102E-41DA-9766-B9E970209758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PCMH</a:t>
          </a:r>
        </a:p>
      </dgm:t>
    </dgm:pt>
    <dgm:pt modelId="{FB5A719E-5D62-4A6B-85E3-A9D392758FB7}" type="parTrans" cxnId="{DDD2F2C8-1A89-456F-8B26-1C1961FF83B0}">
      <dgm:prSet/>
      <dgm:spPr/>
      <dgm:t>
        <a:bodyPr/>
        <a:lstStyle/>
        <a:p>
          <a:endParaRPr lang="en-US"/>
        </a:p>
      </dgm:t>
    </dgm:pt>
    <dgm:pt modelId="{47208228-201B-42B3-8F27-8022F3D088B4}" type="sibTrans" cxnId="{DDD2F2C8-1A89-456F-8B26-1C1961FF83B0}">
      <dgm:prSet/>
      <dgm:spPr/>
      <dgm:t>
        <a:bodyPr/>
        <a:lstStyle/>
        <a:p>
          <a:endParaRPr lang="en-US"/>
        </a:p>
      </dgm:t>
    </dgm:pt>
    <dgm:pt modelId="{C06B76E2-434F-4D34-B506-2DA24B82C519}">
      <dgm:prSet phldrT="[Text]"/>
      <dgm:spPr/>
      <dgm:t>
        <a:bodyPr/>
        <a:lstStyle/>
        <a:p>
          <a:r>
            <a:rPr lang="en-US" dirty="0"/>
            <a:t>Hospitals</a:t>
          </a:r>
        </a:p>
      </dgm:t>
    </dgm:pt>
    <dgm:pt modelId="{CC52BF11-F803-4E1B-959A-CE738C56B3E4}" type="parTrans" cxnId="{471521EF-7083-40B2-80F7-84EB9E47093E}">
      <dgm:prSet/>
      <dgm:spPr/>
      <dgm:t>
        <a:bodyPr/>
        <a:lstStyle/>
        <a:p>
          <a:endParaRPr lang="en-US"/>
        </a:p>
      </dgm:t>
    </dgm:pt>
    <dgm:pt modelId="{6228673A-4155-4B48-876B-DF617F977214}" type="sibTrans" cxnId="{471521EF-7083-40B2-80F7-84EB9E47093E}">
      <dgm:prSet/>
      <dgm:spPr/>
      <dgm:t>
        <a:bodyPr/>
        <a:lstStyle/>
        <a:p>
          <a:endParaRPr lang="en-US"/>
        </a:p>
      </dgm:t>
    </dgm:pt>
    <dgm:pt modelId="{10761039-1F75-4DB2-ACCF-9E373C6EB3B4}">
      <dgm:prSet phldrT="[Text]"/>
      <dgm:spPr/>
      <dgm:t>
        <a:bodyPr/>
        <a:lstStyle/>
        <a:p>
          <a:r>
            <a:rPr lang="en-US" dirty="0"/>
            <a:t>Medical Specialists</a:t>
          </a:r>
        </a:p>
      </dgm:t>
    </dgm:pt>
    <dgm:pt modelId="{96378A18-4DA5-4EB6-BCE1-99E68584D8DF}" type="parTrans" cxnId="{211F4312-BEA1-4642-9807-95483645732C}">
      <dgm:prSet/>
      <dgm:spPr/>
      <dgm:t>
        <a:bodyPr/>
        <a:lstStyle/>
        <a:p>
          <a:endParaRPr lang="en-US"/>
        </a:p>
      </dgm:t>
    </dgm:pt>
    <dgm:pt modelId="{7BA08EA3-AE30-4A51-86A5-7780DBCFC17D}" type="sibTrans" cxnId="{211F4312-BEA1-4642-9807-95483645732C}">
      <dgm:prSet/>
      <dgm:spPr/>
      <dgm:t>
        <a:bodyPr/>
        <a:lstStyle/>
        <a:p>
          <a:endParaRPr lang="en-US"/>
        </a:p>
      </dgm:t>
    </dgm:pt>
    <dgm:pt modelId="{6740B53E-1D32-45FD-9832-0242989DDACD}">
      <dgm:prSet phldrT="[Text]"/>
      <dgm:spPr/>
      <dgm:t>
        <a:bodyPr/>
        <a:lstStyle/>
        <a:p>
          <a:r>
            <a:rPr lang="en-US" dirty="0"/>
            <a:t>Behavioral Health</a:t>
          </a:r>
        </a:p>
      </dgm:t>
    </dgm:pt>
    <dgm:pt modelId="{AE3A818D-689C-4F00-966E-5AA35D625BE1}" type="parTrans" cxnId="{73FC4B52-D6AE-4D62-9A6B-C4B431B2464C}">
      <dgm:prSet/>
      <dgm:spPr/>
      <dgm:t>
        <a:bodyPr/>
        <a:lstStyle/>
        <a:p>
          <a:endParaRPr lang="en-US"/>
        </a:p>
      </dgm:t>
    </dgm:pt>
    <dgm:pt modelId="{F12F0050-A941-4E5D-B3BB-32BAC1B034B1}" type="sibTrans" cxnId="{73FC4B52-D6AE-4D62-9A6B-C4B431B2464C}">
      <dgm:prSet/>
      <dgm:spPr/>
      <dgm:t>
        <a:bodyPr/>
        <a:lstStyle/>
        <a:p>
          <a:endParaRPr lang="en-US"/>
        </a:p>
      </dgm:t>
    </dgm:pt>
    <dgm:pt modelId="{9E4BB873-9898-4C98-AC95-20307E33B40D}">
      <dgm:prSet phldrT="[Text]"/>
      <dgm:spPr/>
      <dgm:t>
        <a:bodyPr/>
        <a:lstStyle/>
        <a:p>
          <a:r>
            <a:rPr lang="en-US" dirty="0"/>
            <a:t>Other (including social services)</a:t>
          </a:r>
        </a:p>
      </dgm:t>
    </dgm:pt>
    <dgm:pt modelId="{AC081211-1409-477E-9688-9E15299E0854}" type="parTrans" cxnId="{89440EB6-F6D7-4387-B91E-ED0157101D8A}">
      <dgm:prSet/>
      <dgm:spPr/>
      <dgm:t>
        <a:bodyPr/>
        <a:lstStyle/>
        <a:p>
          <a:endParaRPr lang="en-US"/>
        </a:p>
      </dgm:t>
    </dgm:pt>
    <dgm:pt modelId="{542E46B0-0494-499C-965A-4000725CA58C}" type="sibTrans" cxnId="{89440EB6-F6D7-4387-B91E-ED0157101D8A}">
      <dgm:prSet/>
      <dgm:spPr/>
      <dgm:t>
        <a:bodyPr/>
        <a:lstStyle/>
        <a:p>
          <a:endParaRPr lang="en-US"/>
        </a:p>
      </dgm:t>
    </dgm:pt>
    <dgm:pt modelId="{A56F856B-62AA-43DD-A083-265F6D96589F}" type="pres">
      <dgm:prSet presAssocID="{0A822734-FA4F-43FA-BACF-E9908F9A605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6F9DEC4-95FC-4CB6-8510-FFB12126DC2C}" type="pres">
      <dgm:prSet presAssocID="{0A822734-FA4F-43FA-BACF-E9908F9A6057}" presName="matrix" presStyleCnt="0"/>
      <dgm:spPr/>
    </dgm:pt>
    <dgm:pt modelId="{AF7A9C35-EDCD-47C3-A239-B2FC3F5F37F3}" type="pres">
      <dgm:prSet presAssocID="{0A822734-FA4F-43FA-BACF-E9908F9A6057}" presName="tile1" presStyleLbl="node1" presStyleIdx="0" presStyleCnt="4"/>
      <dgm:spPr/>
    </dgm:pt>
    <dgm:pt modelId="{38280E76-9166-4925-AC8A-EC9D0FECEBFD}" type="pres">
      <dgm:prSet presAssocID="{0A822734-FA4F-43FA-BACF-E9908F9A60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6FB3C72-4C91-4C9F-9D9D-4774ADD7C4EC}" type="pres">
      <dgm:prSet presAssocID="{0A822734-FA4F-43FA-BACF-E9908F9A6057}" presName="tile2" presStyleLbl="node1" presStyleIdx="1" presStyleCnt="4"/>
      <dgm:spPr/>
    </dgm:pt>
    <dgm:pt modelId="{1A1CAAE2-EEA5-4CE1-8A69-7DD4F12D25F1}" type="pres">
      <dgm:prSet presAssocID="{0A822734-FA4F-43FA-BACF-E9908F9A60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EA6D20E-8A9A-4CBC-8DB1-FD4A21DCB633}" type="pres">
      <dgm:prSet presAssocID="{0A822734-FA4F-43FA-BACF-E9908F9A6057}" presName="tile3" presStyleLbl="node1" presStyleIdx="2" presStyleCnt="4"/>
      <dgm:spPr/>
    </dgm:pt>
    <dgm:pt modelId="{BE080848-265E-46CA-84FA-72927EBD946A}" type="pres">
      <dgm:prSet presAssocID="{0A822734-FA4F-43FA-BACF-E9908F9A60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973E1D5-15B4-4196-867F-3DEBA82FBCF4}" type="pres">
      <dgm:prSet presAssocID="{0A822734-FA4F-43FA-BACF-E9908F9A6057}" presName="tile4" presStyleLbl="node1" presStyleIdx="3" presStyleCnt="4"/>
      <dgm:spPr/>
    </dgm:pt>
    <dgm:pt modelId="{7246FA44-1212-41DE-AA20-575C3227D11B}" type="pres">
      <dgm:prSet presAssocID="{0A822734-FA4F-43FA-BACF-E9908F9A60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BA24919-E577-4166-B202-1D175BD2945A}" type="pres">
      <dgm:prSet presAssocID="{0A822734-FA4F-43FA-BACF-E9908F9A6057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211F4312-BEA1-4642-9807-95483645732C}" srcId="{6822F2A7-102E-41DA-9766-B9E970209758}" destId="{10761039-1F75-4DB2-ACCF-9E373C6EB3B4}" srcOrd="1" destOrd="0" parTransId="{96378A18-4DA5-4EB6-BCE1-99E68584D8DF}" sibTransId="{7BA08EA3-AE30-4A51-86A5-7780DBCFC17D}"/>
    <dgm:cxn modelId="{FB98595C-05BE-4FD5-A49D-4928E60CA0FF}" type="presOf" srcId="{10761039-1F75-4DB2-ACCF-9E373C6EB3B4}" destId="{76FB3C72-4C91-4C9F-9D9D-4774ADD7C4EC}" srcOrd="0" destOrd="0" presId="urn:microsoft.com/office/officeart/2005/8/layout/matrix1"/>
    <dgm:cxn modelId="{D0222564-46FC-4AAC-B7D0-F38C68609847}" type="presOf" srcId="{0A822734-FA4F-43FA-BACF-E9908F9A6057}" destId="{A56F856B-62AA-43DD-A083-265F6D96589F}" srcOrd="0" destOrd="0" presId="urn:microsoft.com/office/officeart/2005/8/layout/matrix1"/>
    <dgm:cxn modelId="{B5B0FA6D-5C24-47A8-AB0F-D9AE7A62037D}" type="presOf" srcId="{6740B53E-1D32-45FD-9832-0242989DDACD}" destId="{7EA6D20E-8A9A-4CBC-8DB1-FD4A21DCB633}" srcOrd="0" destOrd="0" presId="urn:microsoft.com/office/officeart/2005/8/layout/matrix1"/>
    <dgm:cxn modelId="{73FC4B52-D6AE-4D62-9A6B-C4B431B2464C}" srcId="{6822F2A7-102E-41DA-9766-B9E970209758}" destId="{6740B53E-1D32-45FD-9832-0242989DDACD}" srcOrd="2" destOrd="0" parTransId="{AE3A818D-689C-4F00-966E-5AA35D625BE1}" sibTransId="{F12F0050-A941-4E5D-B3BB-32BAC1B034B1}"/>
    <dgm:cxn modelId="{00988B75-8093-4829-B44A-F6F6886949AC}" type="presOf" srcId="{9E4BB873-9898-4C98-AC95-20307E33B40D}" destId="{3973E1D5-15B4-4196-867F-3DEBA82FBCF4}" srcOrd="0" destOrd="0" presId="urn:microsoft.com/office/officeart/2005/8/layout/matrix1"/>
    <dgm:cxn modelId="{6A8A065A-7704-4CB1-AF3E-66B77E227289}" type="presOf" srcId="{C06B76E2-434F-4D34-B506-2DA24B82C519}" destId="{AF7A9C35-EDCD-47C3-A239-B2FC3F5F37F3}" srcOrd="0" destOrd="0" presId="urn:microsoft.com/office/officeart/2005/8/layout/matrix1"/>
    <dgm:cxn modelId="{545ACA7E-78E2-4122-86B1-2F712DE55C44}" type="presOf" srcId="{9E4BB873-9898-4C98-AC95-20307E33B40D}" destId="{7246FA44-1212-41DE-AA20-575C3227D11B}" srcOrd="1" destOrd="0" presId="urn:microsoft.com/office/officeart/2005/8/layout/matrix1"/>
    <dgm:cxn modelId="{74CDB482-0C24-4592-8C18-BD1A98F0C7BD}" type="presOf" srcId="{C06B76E2-434F-4D34-B506-2DA24B82C519}" destId="{38280E76-9166-4925-AC8A-EC9D0FECEBFD}" srcOrd="1" destOrd="0" presId="urn:microsoft.com/office/officeart/2005/8/layout/matrix1"/>
    <dgm:cxn modelId="{A6A5BC95-3DAE-4C50-801E-BEAEFFF4B1DE}" type="presOf" srcId="{10761039-1F75-4DB2-ACCF-9E373C6EB3B4}" destId="{1A1CAAE2-EEA5-4CE1-8A69-7DD4F12D25F1}" srcOrd="1" destOrd="0" presId="urn:microsoft.com/office/officeart/2005/8/layout/matrix1"/>
    <dgm:cxn modelId="{1911F49F-C03B-4B36-9743-4D584023678F}" type="presOf" srcId="{6822F2A7-102E-41DA-9766-B9E970209758}" destId="{6BA24919-E577-4166-B202-1D175BD2945A}" srcOrd="0" destOrd="0" presId="urn:microsoft.com/office/officeart/2005/8/layout/matrix1"/>
    <dgm:cxn modelId="{89440EB6-F6D7-4387-B91E-ED0157101D8A}" srcId="{6822F2A7-102E-41DA-9766-B9E970209758}" destId="{9E4BB873-9898-4C98-AC95-20307E33B40D}" srcOrd="3" destOrd="0" parTransId="{AC081211-1409-477E-9688-9E15299E0854}" sibTransId="{542E46B0-0494-499C-965A-4000725CA58C}"/>
    <dgm:cxn modelId="{DDD2F2C8-1A89-456F-8B26-1C1961FF83B0}" srcId="{0A822734-FA4F-43FA-BACF-E9908F9A6057}" destId="{6822F2A7-102E-41DA-9766-B9E970209758}" srcOrd="0" destOrd="0" parTransId="{FB5A719E-5D62-4A6B-85E3-A9D392758FB7}" sibTransId="{47208228-201B-42B3-8F27-8022F3D088B4}"/>
    <dgm:cxn modelId="{2BAEA0DB-326B-48EC-8080-84EBC40FB91D}" type="presOf" srcId="{6740B53E-1D32-45FD-9832-0242989DDACD}" destId="{BE080848-265E-46CA-84FA-72927EBD946A}" srcOrd="1" destOrd="0" presId="urn:microsoft.com/office/officeart/2005/8/layout/matrix1"/>
    <dgm:cxn modelId="{471521EF-7083-40B2-80F7-84EB9E47093E}" srcId="{6822F2A7-102E-41DA-9766-B9E970209758}" destId="{C06B76E2-434F-4D34-B506-2DA24B82C519}" srcOrd="0" destOrd="0" parTransId="{CC52BF11-F803-4E1B-959A-CE738C56B3E4}" sibTransId="{6228673A-4155-4B48-876B-DF617F977214}"/>
    <dgm:cxn modelId="{39EB31CA-7BC1-4855-A5F2-615060034D08}" type="presParOf" srcId="{A56F856B-62AA-43DD-A083-265F6D96589F}" destId="{36F9DEC4-95FC-4CB6-8510-FFB12126DC2C}" srcOrd="0" destOrd="0" presId="urn:microsoft.com/office/officeart/2005/8/layout/matrix1"/>
    <dgm:cxn modelId="{1BCD6517-2831-4FB8-9319-2D9562BF394D}" type="presParOf" srcId="{36F9DEC4-95FC-4CB6-8510-FFB12126DC2C}" destId="{AF7A9C35-EDCD-47C3-A239-B2FC3F5F37F3}" srcOrd="0" destOrd="0" presId="urn:microsoft.com/office/officeart/2005/8/layout/matrix1"/>
    <dgm:cxn modelId="{0C72F976-71D0-4F31-B4F3-2FFEA3990590}" type="presParOf" srcId="{36F9DEC4-95FC-4CB6-8510-FFB12126DC2C}" destId="{38280E76-9166-4925-AC8A-EC9D0FECEBFD}" srcOrd="1" destOrd="0" presId="urn:microsoft.com/office/officeart/2005/8/layout/matrix1"/>
    <dgm:cxn modelId="{2DD08078-BA6B-4D4C-AF86-00A98D9C6318}" type="presParOf" srcId="{36F9DEC4-95FC-4CB6-8510-FFB12126DC2C}" destId="{76FB3C72-4C91-4C9F-9D9D-4774ADD7C4EC}" srcOrd="2" destOrd="0" presId="urn:microsoft.com/office/officeart/2005/8/layout/matrix1"/>
    <dgm:cxn modelId="{9EA61A81-F3C9-4AE4-A255-7E09C66DF018}" type="presParOf" srcId="{36F9DEC4-95FC-4CB6-8510-FFB12126DC2C}" destId="{1A1CAAE2-EEA5-4CE1-8A69-7DD4F12D25F1}" srcOrd="3" destOrd="0" presId="urn:microsoft.com/office/officeart/2005/8/layout/matrix1"/>
    <dgm:cxn modelId="{9AEAF4E1-5E0C-4090-BEAC-6A52C23BD783}" type="presParOf" srcId="{36F9DEC4-95FC-4CB6-8510-FFB12126DC2C}" destId="{7EA6D20E-8A9A-4CBC-8DB1-FD4A21DCB633}" srcOrd="4" destOrd="0" presId="urn:microsoft.com/office/officeart/2005/8/layout/matrix1"/>
    <dgm:cxn modelId="{52692CA7-A44D-4F54-A257-27F160FD7ED0}" type="presParOf" srcId="{36F9DEC4-95FC-4CB6-8510-FFB12126DC2C}" destId="{BE080848-265E-46CA-84FA-72927EBD946A}" srcOrd="5" destOrd="0" presId="urn:microsoft.com/office/officeart/2005/8/layout/matrix1"/>
    <dgm:cxn modelId="{7922747B-767E-41A8-BE05-6F27DD59CB7D}" type="presParOf" srcId="{36F9DEC4-95FC-4CB6-8510-FFB12126DC2C}" destId="{3973E1D5-15B4-4196-867F-3DEBA82FBCF4}" srcOrd="6" destOrd="0" presId="urn:microsoft.com/office/officeart/2005/8/layout/matrix1"/>
    <dgm:cxn modelId="{0AD65D45-2EEB-409A-A00C-3EE623983E1D}" type="presParOf" srcId="{36F9DEC4-95FC-4CB6-8510-FFB12126DC2C}" destId="{7246FA44-1212-41DE-AA20-575C3227D11B}" srcOrd="7" destOrd="0" presId="urn:microsoft.com/office/officeart/2005/8/layout/matrix1"/>
    <dgm:cxn modelId="{440F3196-F3DC-4E31-A271-0A749693AFDC}" type="presParOf" srcId="{A56F856B-62AA-43DD-A083-265F6D96589F}" destId="{6BA24919-E577-4166-B202-1D175BD294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E8366-7FDB-49C4-AEA0-29CC640CFB1A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108412BC-0E52-463D-8383-89148FC5D1C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Tier 1 Entry Level</a:t>
          </a:r>
        </a:p>
      </dgm:t>
    </dgm:pt>
    <dgm:pt modelId="{5E661EF5-2685-4C93-8A83-31607D360106}" type="parTrans" cxnId="{1ED4E941-8830-4429-B5E0-3C240CECFC85}">
      <dgm:prSet/>
      <dgm:spPr/>
      <dgm:t>
        <a:bodyPr/>
        <a:lstStyle/>
        <a:p>
          <a:endParaRPr lang="en-US"/>
        </a:p>
      </dgm:t>
    </dgm:pt>
    <dgm:pt modelId="{515B3846-C7E2-447A-93C7-D199B6E1BC9B}" type="sibTrans" cxnId="{1ED4E941-8830-4429-B5E0-3C240CECFC85}">
      <dgm:prSet/>
      <dgm:spPr/>
      <dgm:t>
        <a:bodyPr/>
        <a:lstStyle/>
        <a:p>
          <a:endParaRPr lang="en-US"/>
        </a:p>
      </dgm:t>
    </dgm:pt>
    <dgm:pt modelId="{0E14A669-E084-47E2-B4D8-9375E409FE9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Tier 3 Optimal</a:t>
          </a:r>
        </a:p>
      </dgm:t>
    </dgm:pt>
    <dgm:pt modelId="{19820002-66BD-4D87-B669-17E2EF0F10F4}" type="parTrans" cxnId="{B1394CD8-B645-47AC-864C-EB92CBBD665F}">
      <dgm:prSet/>
      <dgm:spPr/>
      <dgm:t>
        <a:bodyPr/>
        <a:lstStyle/>
        <a:p>
          <a:endParaRPr lang="en-US"/>
        </a:p>
      </dgm:t>
    </dgm:pt>
    <dgm:pt modelId="{426DB9A9-6021-442A-98D6-2759FD6EE929}" type="sibTrans" cxnId="{B1394CD8-B645-47AC-864C-EB92CBBD665F}">
      <dgm:prSet/>
      <dgm:spPr/>
      <dgm:t>
        <a:bodyPr/>
        <a:lstStyle/>
        <a:p>
          <a:endParaRPr lang="en-US"/>
        </a:p>
      </dgm:t>
    </dgm:pt>
    <dgm:pt modelId="{883C6DB0-9A8F-41F6-B5AB-BC2B18C6C55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Tier 2 Advanced </a:t>
          </a:r>
        </a:p>
      </dgm:t>
    </dgm:pt>
    <dgm:pt modelId="{C377F9E9-C948-43DA-BCA8-BE0F4B271280}" type="parTrans" cxnId="{3D2C3E7D-7D4D-455B-BC9C-D35AFCB0E495}">
      <dgm:prSet/>
      <dgm:spPr/>
      <dgm:t>
        <a:bodyPr/>
        <a:lstStyle/>
        <a:p>
          <a:endParaRPr lang="en-US"/>
        </a:p>
      </dgm:t>
    </dgm:pt>
    <dgm:pt modelId="{6F2CCDDF-9DD5-4E65-A072-D8B2712BD069}" type="sibTrans" cxnId="{3D2C3E7D-7D4D-455B-BC9C-D35AFCB0E495}">
      <dgm:prSet/>
      <dgm:spPr/>
      <dgm:t>
        <a:bodyPr/>
        <a:lstStyle/>
        <a:p>
          <a:endParaRPr lang="en-US"/>
        </a:p>
      </dgm:t>
    </dgm:pt>
    <dgm:pt modelId="{3AC94EB8-6B35-4E7C-A867-68FD324B8CF7}" type="pres">
      <dgm:prSet presAssocID="{513E8366-7FDB-49C4-AEA0-29CC640CFB1A}" presName="Name0" presStyleCnt="0">
        <dgm:presLayoutVars>
          <dgm:dir/>
          <dgm:animLvl val="lvl"/>
          <dgm:resizeHandles val="exact"/>
        </dgm:presLayoutVars>
      </dgm:prSet>
      <dgm:spPr/>
    </dgm:pt>
    <dgm:pt modelId="{6D05AF77-CC3E-467D-BE36-37B52B1EFBF7}" type="pres">
      <dgm:prSet presAssocID="{108412BC-0E52-463D-8383-89148FC5D1C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1D68C2-E83C-43FA-9E6C-8D7C91080677}" type="pres">
      <dgm:prSet presAssocID="{515B3846-C7E2-447A-93C7-D199B6E1BC9B}" presName="parTxOnlySpace" presStyleCnt="0"/>
      <dgm:spPr/>
    </dgm:pt>
    <dgm:pt modelId="{7978960C-8423-4B1D-9662-19FFBEAF2CF3}" type="pres">
      <dgm:prSet presAssocID="{883C6DB0-9A8F-41F6-B5AB-BC2B18C6C558}" presName="parTxOnly" presStyleLbl="node1" presStyleIdx="1" presStyleCnt="3" custLinFactNeighborX="-5280">
        <dgm:presLayoutVars>
          <dgm:chMax val="0"/>
          <dgm:chPref val="0"/>
          <dgm:bulletEnabled val="1"/>
        </dgm:presLayoutVars>
      </dgm:prSet>
      <dgm:spPr/>
    </dgm:pt>
    <dgm:pt modelId="{F5DD68B6-83B5-4661-A837-0A7272D1D15D}" type="pres">
      <dgm:prSet presAssocID="{6F2CCDDF-9DD5-4E65-A072-D8B2712BD069}" presName="parTxOnlySpace" presStyleCnt="0"/>
      <dgm:spPr/>
    </dgm:pt>
    <dgm:pt modelId="{3636F62A-77C1-43A0-BF39-F864C5D424AC}" type="pres">
      <dgm:prSet presAssocID="{0E14A669-E084-47E2-B4D8-9375E409FE9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0F05B24-6805-4916-A8C8-3727AFCC85B8}" type="presOf" srcId="{883C6DB0-9A8F-41F6-B5AB-BC2B18C6C558}" destId="{7978960C-8423-4B1D-9662-19FFBEAF2CF3}" srcOrd="0" destOrd="0" presId="urn:microsoft.com/office/officeart/2005/8/layout/chevron1"/>
    <dgm:cxn modelId="{2144783E-0326-413D-9CE4-F2492B66B087}" type="presOf" srcId="{108412BC-0E52-463D-8383-89148FC5D1CD}" destId="{6D05AF77-CC3E-467D-BE36-37B52B1EFBF7}" srcOrd="0" destOrd="0" presId="urn:microsoft.com/office/officeart/2005/8/layout/chevron1"/>
    <dgm:cxn modelId="{1ED4E941-8830-4429-B5E0-3C240CECFC85}" srcId="{513E8366-7FDB-49C4-AEA0-29CC640CFB1A}" destId="{108412BC-0E52-463D-8383-89148FC5D1CD}" srcOrd="0" destOrd="0" parTransId="{5E661EF5-2685-4C93-8A83-31607D360106}" sibTransId="{515B3846-C7E2-447A-93C7-D199B6E1BC9B}"/>
    <dgm:cxn modelId="{3D2C3E7D-7D4D-455B-BC9C-D35AFCB0E495}" srcId="{513E8366-7FDB-49C4-AEA0-29CC640CFB1A}" destId="{883C6DB0-9A8F-41F6-B5AB-BC2B18C6C558}" srcOrd="1" destOrd="0" parTransId="{C377F9E9-C948-43DA-BCA8-BE0F4B271280}" sibTransId="{6F2CCDDF-9DD5-4E65-A072-D8B2712BD069}"/>
    <dgm:cxn modelId="{9FE4579C-B13C-4F1C-A945-AA7C4A24FE73}" type="presOf" srcId="{513E8366-7FDB-49C4-AEA0-29CC640CFB1A}" destId="{3AC94EB8-6B35-4E7C-A867-68FD324B8CF7}" srcOrd="0" destOrd="0" presId="urn:microsoft.com/office/officeart/2005/8/layout/chevron1"/>
    <dgm:cxn modelId="{B1394CD8-B645-47AC-864C-EB92CBBD665F}" srcId="{513E8366-7FDB-49C4-AEA0-29CC640CFB1A}" destId="{0E14A669-E084-47E2-B4D8-9375E409FE9A}" srcOrd="2" destOrd="0" parTransId="{19820002-66BD-4D87-B669-17E2EF0F10F4}" sibTransId="{426DB9A9-6021-442A-98D6-2759FD6EE929}"/>
    <dgm:cxn modelId="{0802F8ED-F633-4639-B359-566743C93BF8}" type="presOf" srcId="{0E14A669-E084-47E2-B4D8-9375E409FE9A}" destId="{3636F62A-77C1-43A0-BF39-F864C5D424AC}" srcOrd="0" destOrd="0" presId="urn:microsoft.com/office/officeart/2005/8/layout/chevron1"/>
    <dgm:cxn modelId="{9D1A8372-5C1B-4C13-986D-498A98F4C670}" type="presParOf" srcId="{3AC94EB8-6B35-4E7C-A867-68FD324B8CF7}" destId="{6D05AF77-CC3E-467D-BE36-37B52B1EFBF7}" srcOrd="0" destOrd="0" presId="urn:microsoft.com/office/officeart/2005/8/layout/chevron1"/>
    <dgm:cxn modelId="{27E5F435-AE0B-4DD3-8ACB-D99C66906EAD}" type="presParOf" srcId="{3AC94EB8-6B35-4E7C-A867-68FD324B8CF7}" destId="{301D68C2-E83C-43FA-9E6C-8D7C91080677}" srcOrd="1" destOrd="0" presId="urn:microsoft.com/office/officeart/2005/8/layout/chevron1"/>
    <dgm:cxn modelId="{4C0F24A9-2315-45C0-BC78-EF907186D91C}" type="presParOf" srcId="{3AC94EB8-6B35-4E7C-A867-68FD324B8CF7}" destId="{7978960C-8423-4B1D-9662-19FFBEAF2CF3}" srcOrd="2" destOrd="0" presId="urn:microsoft.com/office/officeart/2005/8/layout/chevron1"/>
    <dgm:cxn modelId="{8844783E-374E-483E-9245-4657C631AA71}" type="presParOf" srcId="{3AC94EB8-6B35-4E7C-A867-68FD324B8CF7}" destId="{F5DD68B6-83B5-4661-A837-0A7272D1D15D}" srcOrd="3" destOrd="0" presId="urn:microsoft.com/office/officeart/2005/8/layout/chevron1"/>
    <dgm:cxn modelId="{FF0158FC-0348-4E0C-B949-24B43EB86239}" type="presParOf" srcId="{3AC94EB8-6B35-4E7C-A867-68FD324B8CF7}" destId="{3636F62A-77C1-43A0-BF39-F864C5D424A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3E8366-7FDB-49C4-AEA0-29CC640CFB1A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108412BC-0E52-463D-8383-89148FC5D1CD}">
      <dgm:prSet phldrT="[Text]"/>
      <dgm:spPr/>
      <dgm:t>
        <a:bodyPr/>
        <a:lstStyle/>
        <a:p>
          <a:r>
            <a:rPr lang="en-US" dirty="0"/>
            <a:t>Core </a:t>
          </a:r>
        </a:p>
        <a:p>
          <a:r>
            <a:rPr lang="en-US" dirty="0"/>
            <a:t>(Base PMPM)</a:t>
          </a:r>
        </a:p>
      </dgm:t>
    </dgm:pt>
    <dgm:pt modelId="{5E661EF5-2685-4C93-8A83-31607D360106}" type="parTrans" cxnId="{1ED4E941-8830-4429-B5E0-3C240CECFC85}">
      <dgm:prSet/>
      <dgm:spPr/>
      <dgm:t>
        <a:bodyPr/>
        <a:lstStyle/>
        <a:p>
          <a:endParaRPr lang="en-US"/>
        </a:p>
      </dgm:t>
    </dgm:pt>
    <dgm:pt modelId="{515B3846-C7E2-447A-93C7-D199B6E1BC9B}" type="sibTrans" cxnId="{1ED4E941-8830-4429-B5E0-3C240CECFC85}">
      <dgm:prSet/>
      <dgm:spPr/>
      <dgm:t>
        <a:bodyPr/>
        <a:lstStyle/>
        <a:p>
          <a:endParaRPr lang="en-US"/>
        </a:p>
      </dgm:t>
    </dgm:pt>
    <dgm:pt modelId="{0E14A669-E084-47E2-B4D8-9375E409FE9A}">
      <dgm:prSet phldrT="[Text]"/>
      <dgm:spPr/>
      <dgm:t>
        <a:bodyPr/>
        <a:lstStyle/>
        <a:p>
          <a:r>
            <a:rPr lang="en-US" dirty="0"/>
            <a:t>Optional </a:t>
          </a:r>
        </a:p>
        <a:p>
          <a:r>
            <a:rPr lang="en-US" dirty="0"/>
            <a:t>(Add-on PMPM)</a:t>
          </a:r>
        </a:p>
      </dgm:t>
    </dgm:pt>
    <dgm:pt modelId="{19820002-66BD-4D87-B669-17E2EF0F10F4}" type="parTrans" cxnId="{B1394CD8-B645-47AC-864C-EB92CBBD665F}">
      <dgm:prSet/>
      <dgm:spPr/>
      <dgm:t>
        <a:bodyPr/>
        <a:lstStyle/>
        <a:p>
          <a:endParaRPr lang="en-US"/>
        </a:p>
      </dgm:t>
    </dgm:pt>
    <dgm:pt modelId="{426DB9A9-6021-442A-98D6-2759FD6EE929}" type="sibTrans" cxnId="{B1394CD8-B645-47AC-864C-EB92CBBD665F}">
      <dgm:prSet/>
      <dgm:spPr/>
      <dgm:t>
        <a:bodyPr/>
        <a:lstStyle/>
        <a:p>
          <a:endParaRPr lang="en-US"/>
        </a:p>
      </dgm:t>
    </dgm:pt>
    <dgm:pt modelId="{3AC94EB8-6B35-4E7C-A867-68FD324B8CF7}" type="pres">
      <dgm:prSet presAssocID="{513E8366-7FDB-49C4-AEA0-29CC640CFB1A}" presName="Name0" presStyleCnt="0">
        <dgm:presLayoutVars>
          <dgm:dir/>
          <dgm:animLvl val="lvl"/>
          <dgm:resizeHandles val="exact"/>
        </dgm:presLayoutVars>
      </dgm:prSet>
      <dgm:spPr/>
    </dgm:pt>
    <dgm:pt modelId="{6D05AF77-CC3E-467D-BE36-37B52B1EFBF7}" type="pres">
      <dgm:prSet presAssocID="{108412BC-0E52-463D-8383-89148FC5D1CD}" presName="parTxOnly" presStyleLbl="node1" presStyleIdx="0" presStyleCnt="2" custScaleX="183313">
        <dgm:presLayoutVars>
          <dgm:chMax val="0"/>
          <dgm:chPref val="0"/>
          <dgm:bulletEnabled val="1"/>
        </dgm:presLayoutVars>
      </dgm:prSet>
      <dgm:spPr/>
    </dgm:pt>
    <dgm:pt modelId="{301D68C2-E83C-43FA-9E6C-8D7C91080677}" type="pres">
      <dgm:prSet presAssocID="{515B3846-C7E2-447A-93C7-D199B6E1BC9B}" presName="parTxOnlySpace" presStyleCnt="0"/>
      <dgm:spPr/>
    </dgm:pt>
    <dgm:pt modelId="{3636F62A-77C1-43A0-BF39-F864C5D424AC}" type="pres">
      <dgm:prSet presAssocID="{0E14A669-E084-47E2-B4D8-9375E409FE9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2144783E-0326-413D-9CE4-F2492B66B087}" type="presOf" srcId="{108412BC-0E52-463D-8383-89148FC5D1CD}" destId="{6D05AF77-CC3E-467D-BE36-37B52B1EFBF7}" srcOrd="0" destOrd="0" presId="urn:microsoft.com/office/officeart/2005/8/layout/chevron1"/>
    <dgm:cxn modelId="{1ED4E941-8830-4429-B5E0-3C240CECFC85}" srcId="{513E8366-7FDB-49C4-AEA0-29CC640CFB1A}" destId="{108412BC-0E52-463D-8383-89148FC5D1CD}" srcOrd="0" destOrd="0" parTransId="{5E661EF5-2685-4C93-8A83-31607D360106}" sibTransId="{515B3846-C7E2-447A-93C7-D199B6E1BC9B}"/>
    <dgm:cxn modelId="{9FE4579C-B13C-4F1C-A945-AA7C4A24FE73}" type="presOf" srcId="{513E8366-7FDB-49C4-AEA0-29CC640CFB1A}" destId="{3AC94EB8-6B35-4E7C-A867-68FD324B8CF7}" srcOrd="0" destOrd="0" presId="urn:microsoft.com/office/officeart/2005/8/layout/chevron1"/>
    <dgm:cxn modelId="{B1394CD8-B645-47AC-864C-EB92CBBD665F}" srcId="{513E8366-7FDB-49C4-AEA0-29CC640CFB1A}" destId="{0E14A669-E084-47E2-B4D8-9375E409FE9A}" srcOrd="1" destOrd="0" parTransId="{19820002-66BD-4D87-B669-17E2EF0F10F4}" sibTransId="{426DB9A9-6021-442A-98D6-2759FD6EE929}"/>
    <dgm:cxn modelId="{0802F8ED-F633-4639-B359-566743C93BF8}" type="presOf" srcId="{0E14A669-E084-47E2-B4D8-9375E409FE9A}" destId="{3636F62A-77C1-43A0-BF39-F864C5D424AC}" srcOrd="0" destOrd="0" presId="urn:microsoft.com/office/officeart/2005/8/layout/chevron1"/>
    <dgm:cxn modelId="{9D1A8372-5C1B-4C13-986D-498A98F4C670}" type="presParOf" srcId="{3AC94EB8-6B35-4E7C-A867-68FD324B8CF7}" destId="{6D05AF77-CC3E-467D-BE36-37B52B1EFBF7}" srcOrd="0" destOrd="0" presId="urn:microsoft.com/office/officeart/2005/8/layout/chevron1"/>
    <dgm:cxn modelId="{27E5F435-AE0B-4DD3-8ACB-D99C66906EAD}" type="presParOf" srcId="{3AC94EB8-6B35-4E7C-A867-68FD324B8CF7}" destId="{301D68C2-E83C-43FA-9E6C-8D7C91080677}" srcOrd="1" destOrd="0" presId="urn:microsoft.com/office/officeart/2005/8/layout/chevron1"/>
    <dgm:cxn modelId="{FF0158FC-0348-4E0C-B949-24B43EB86239}" type="presParOf" srcId="{3AC94EB8-6B35-4E7C-A867-68FD324B8CF7}" destId="{3636F62A-77C1-43A0-BF39-F864C5D424A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BEB1D-CE36-4D4B-B725-967C86AB5261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27ECC2-0E7E-40BF-9CF3-F5CC1616BC06}">
      <dgm:prSet phldrT="[Text]"/>
      <dgm:spPr/>
      <dgm:t>
        <a:bodyPr/>
        <a:lstStyle/>
        <a:p>
          <a:r>
            <a:rPr lang="en-US" dirty="0"/>
            <a:t>2019</a:t>
          </a:r>
        </a:p>
      </dgm:t>
    </dgm:pt>
    <dgm:pt modelId="{3DAF0FF0-1844-4E34-A4B5-877914B32BA7}" type="parTrans" cxnId="{9917AB07-6275-4F65-9C60-4CA1B6C67970}">
      <dgm:prSet/>
      <dgm:spPr/>
      <dgm:t>
        <a:bodyPr/>
        <a:lstStyle/>
        <a:p>
          <a:endParaRPr lang="en-US"/>
        </a:p>
      </dgm:t>
    </dgm:pt>
    <dgm:pt modelId="{9AC20CB7-4DAA-409C-B4CE-ACDE013D4ACF}" type="sibTrans" cxnId="{9917AB07-6275-4F65-9C60-4CA1B6C67970}">
      <dgm:prSet/>
      <dgm:spPr/>
      <dgm:t>
        <a:bodyPr/>
        <a:lstStyle/>
        <a:p>
          <a:endParaRPr lang="en-US"/>
        </a:p>
      </dgm:t>
    </dgm:pt>
    <dgm:pt modelId="{E8969666-7759-4030-B025-4B10C4346D37}">
      <dgm:prSet phldrT="[Text]" custT="1"/>
      <dgm:spPr/>
      <dgm:t>
        <a:bodyPr/>
        <a:lstStyle/>
        <a:p>
          <a:r>
            <a:rPr lang="en-US" sz="2000" dirty="0"/>
            <a:t>OHCA finalizes new PCMH program standards with stakeholder participation</a:t>
          </a:r>
        </a:p>
      </dgm:t>
    </dgm:pt>
    <dgm:pt modelId="{572D3014-A07D-407F-9A37-14A9D79B959C}" type="parTrans" cxnId="{1111DCDC-2ECB-46B6-AC60-C122B4E73430}">
      <dgm:prSet/>
      <dgm:spPr/>
      <dgm:t>
        <a:bodyPr/>
        <a:lstStyle/>
        <a:p>
          <a:endParaRPr lang="en-US"/>
        </a:p>
      </dgm:t>
    </dgm:pt>
    <dgm:pt modelId="{A4248845-6AF4-4BBE-A117-9458DCBB61CC}" type="sibTrans" cxnId="{1111DCDC-2ECB-46B6-AC60-C122B4E73430}">
      <dgm:prSet/>
      <dgm:spPr/>
      <dgm:t>
        <a:bodyPr/>
        <a:lstStyle/>
        <a:p>
          <a:endParaRPr lang="en-US"/>
        </a:p>
      </dgm:t>
    </dgm:pt>
    <dgm:pt modelId="{8B8EDD17-9097-47AE-BD04-677D70ECA5E9}">
      <dgm:prSet phldrT="[Text]"/>
      <dgm:spPr/>
      <dgm:t>
        <a:bodyPr/>
        <a:lstStyle/>
        <a:p>
          <a:r>
            <a:rPr lang="en-US" dirty="0"/>
            <a:t>April 2020</a:t>
          </a:r>
        </a:p>
      </dgm:t>
    </dgm:pt>
    <dgm:pt modelId="{307D526B-E7C9-4D9A-8749-80B37BE58971}" type="parTrans" cxnId="{DA3E337A-409B-40D9-BFB9-6AD4041D8103}">
      <dgm:prSet/>
      <dgm:spPr/>
      <dgm:t>
        <a:bodyPr/>
        <a:lstStyle/>
        <a:p>
          <a:endParaRPr lang="en-US"/>
        </a:p>
      </dgm:t>
    </dgm:pt>
    <dgm:pt modelId="{E82F107E-6176-44BA-809C-6D77460D8CE5}" type="sibTrans" cxnId="{DA3E337A-409B-40D9-BFB9-6AD4041D8103}">
      <dgm:prSet/>
      <dgm:spPr/>
      <dgm:t>
        <a:bodyPr/>
        <a:lstStyle/>
        <a:p>
          <a:endParaRPr lang="en-US"/>
        </a:p>
      </dgm:t>
    </dgm:pt>
    <dgm:pt modelId="{06127DAC-A398-4CCB-AF84-A5649C9DA6DF}">
      <dgm:prSet phldrT="[Text]" custT="1"/>
      <dgm:spPr/>
      <dgm:t>
        <a:bodyPr/>
        <a:lstStyle/>
        <a:p>
          <a:r>
            <a:rPr lang="en-US" sz="2000" dirty="0"/>
            <a:t>Target date for federal approval  </a:t>
          </a:r>
        </a:p>
      </dgm:t>
    </dgm:pt>
    <dgm:pt modelId="{1D756BCA-B26B-4DDB-BFC3-C2F24ED0F73A}" type="parTrans" cxnId="{FF3FC46B-B0A5-4A00-AD61-E9290708035B}">
      <dgm:prSet/>
      <dgm:spPr/>
      <dgm:t>
        <a:bodyPr/>
        <a:lstStyle/>
        <a:p>
          <a:endParaRPr lang="en-US"/>
        </a:p>
      </dgm:t>
    </dgm:pt>
    <dgm:pt modelId="{7439FC11-C832-4C1E-98BA-802A9A3CE0BC}" type="sibTrans" cxnId="{FF3FC46B-B0A5-4A00-AD61-E9290708035B}">
      <dgm:prSet/>
      <dgm:spPr/>
      <dgm:t>
        <a:bodyPr/>
        <a:lstStyle/>
        <a:p>
          <a:endParaRPr lang="en-US"/>
        </a:p>
      </dgm:t>
    </dgm:pt>
    <dgm:pt modelId="{060A131D-EA71-4DFB-8E4F-D559A73CF531}">
      <dgm:prSet phldrT="[Text]"/>
      <dgm:spPr/>
      <dgm:t>
        <a:bodyPr/>
        <a:lstStyle/>
        <a:p>
          <a:r>
            <a:rPr lang="en-US" dirty="0"/>
            <a:t>June 2020</a:t>
          </a:r>
        </a:p>
      </dgm:t>
    </dgm:pt>
    <dgm:pt modelId="{F82308EB-D653-4275-8A00-81EB53212D82}" type="parTrans" cxnId="{DCBB268F-B436-4242-92B9-BE2DD89F887C}">
      <dgm:prSet/>
      <dgm:spPr/>
      <dgm:t>
        <a:bodyPr/>
        <a:lstStyle/>
        <a:p>
          <a:endParaRPr lang="en-US"/>
        </a:p>
      </dgm:t>
    </dgm:pt>
    <dgm:pt modelId="{35687EC0-9B50-45F3-B1A2-EA408F9FF4B4}" type="sibTrans" cxnId="{DCBB268F-B436-4242-92B9-BE2DD89F887C}">
      <dgm:prSet/>
      <dgm:spPr/>
      <dgm:t>
        <a:bodyPr/>
        <a:lstStyle/>
        <a:p>
          <a:endParaRPr lang="en-US"/>
        </a:p>
      </dgm:t>
    </dgm:pt>
    <dgm:pt modelId="{7B568740-7F2B-4C99-9433-408693871926}">
      <dgm:prSet phldrT="[Text]" custT="1"/>
      <dgm:spPr/>
      <dgm:t>
        <a:bodyPr/>
        <a:lstStyle/>
        <a:p>
          <a:r>
            <a:rPr lang="en-US" sz="2000" dirty="0"/>
            <a:t>OHCA reports 2019 performance measure results</a:t>
          </a:r>
        </a:p>
      </dgm:t>
    </dgm:pt>
    <dgm:pt modelId="{BFCAE193-FCDB-4A0F-9BD7-29C506952B52}" type="parTrans" cxnId="{FDA65F03-321D-4713-A2CA-63DACBFBA10B}">
      <dgm:prSet/>
      <dgm:spPr/>
      <dgm:t>
        <a:bodyPr/>
        <a:lstStyle/>
        <a:p>
          <a:endParaRPr lang="en-US"/>
        </a:p>
      </dgm:t>
    </dgm:pt>
    <dgm:pt modelId="{074844BF-F8D2-40D2-9C14-47EE5684C538}" type="sibTrans" cxnId="{FDA65F03-321D-4713-A2CA-63DACBFBA10B}">
      <dgm:prSet/>
      <dgm:spPr/>
      <dgm:t>
        <a:bodyPr/>
        <a:lstStyle/>
        <a:p>
          <a:endParaRPr lang="en-US"/>
        </a:p>
      </dgm:t>
    </dgm:pt>
    <dgm:pt modelId="{862BB08F-21BA-4045-A644-0D199708662D}">
      <dgm:prSet phldrT="[Text]"/>
      <dgm:spPr/>
      <dgm:t>
        <a:bodyPr/>
        <a:lstStyle/>
        <a:p>
          <a:r>
            <a:rPr lang="en-US" dirty="0"/>
            <a:t>Summer 2020</a:t>
          </a:r>
        </a:p>
      </dgm:t>
    </dgm:pt>
    <dgm:pt modelId="{DCB851DE-3260-4938-9A15-263830A828FC}" type="parTrans" cxnId="{C323E4EA-C31B-46DC-8020-69292FADE183}">
      <dgm:prSet/>
      <dgm:spPr/>
      <dgm:t>
        <a:bodyPr/>
        <a:lstStyle/>
        <a:p>
          <a:endParaRPr lang="en-US"/>
        </a:p>
      </dgm:t>
    </dgm:pt>
    <dgm:pt modelId="{0F56956E-8EA2-4911-AFE9-96F612B81B0A}" type="sibTrans" cxnId="{C323E4EA-C31B-46DC-8020-69292FADE183}">
      <dgm:prSet/>
      <dgm:spPr/>
      <dgm:t>
        <a:bodyPr/>
        <a:lstStyle/>
        <a:p>
          <a:endParaRPr lang="en-US"/>
        </a:p>
      </dgm:t>
    </dgm:pt>
    <dgm:pt modelId="{7AAC8624-D61D-41C9-BE13-14004EBD31FE}">
      <dgm:prSet phldrT="[Text]" custT="1"/>
      <dgm:spPr/>
      <dgm:t>
        <a:bodyPr/>
        <a:lstStyle/>
        <a:p>
          <a:r>
            <a:rPr lang="en-US" sz="2000" dirty="0"/>
            <a:t>PCMH providers apply to participate in new program and identify add-on activities</a:t>
          </a:r>
          <a:endParaRPr lang="en-US" sz="1700" dirty="0"/>
        </a:p>
      </dgm:t>
    </dgm:pt>
    <dgm:pt modelId="{8DB3EDC4-EE44-4C61-B21C-F875C77A2767}" type="parTrans" cxnId="{9F721E16-FB35-4163-9B00-0F485E94CD8B}">
      <dgm:prSet/>
      <dgm:spPr/>
      <dgm:t>
        <a:bodyPr/>
        <a:lstStyle/>
        <a:p>
          <a:endParaRPr lang="en-US"/>
        </a:p>
      </dgm:t>
    </dgm:pt>
    <dgm:pt modelId="{F71F1EBD-D729-4F3E-A01E-B7281D2C1B23}" type="sibTrans" cxnId="{9F721E16-FB35-4163-9B00-0F485E94CD8B}">
      <dgm:prSet/>
      <dgm:spPr/>
      <dgm:t>
        <a:bodyPr/>
        <a:lstStyle/>
        <a:p>
          <a:endParaRPr lang="en-US"/>
        </a:p>
      </dgm:t>
    </dgm:pt>
    <dgm:pt modelId="{488AECA7-FE39-4348-8BED-D3F5E75C8F11}">
      <dgm:prSet phldrT="[Text]"/>
      <dgm:spPr/>
      <dgm:t>
        <a:bodyPr/>
        <a:lstStyle/>
        <a:p>
          <a:r>
            <a:rPr lang="en-US" dirty="0"/>
            <a:t>October 2020</a:t>
          </a:r>
        </a:p>
      </dgm:t>
    </dgm:pt>
    <dgm:pt modelId="{710D1CDC-7060-466D-920F-C308CEFEBD48}" type="parTrans" cxnId="{CBD289D3-5FF2-4221-A24E-D162D11D5AB5}">
      <dgm:prSet/>
      <dgm:spPr/>
      <dgm:t>
        <a:bodyPr/>
        <a:lstStyle/>
        <a:p>
          <a:endParaRPr lang="en-US"/>
        </a:p>
      </dgm:t>
    </dgm:pt>
    <dgm:pt modelId="{DA94B250-78C8-4E3F-B770-0F1C688BF9A9}" type="sibTrans" cxnId="{CBD289D3-5FF2-4221-A24E-D162D11D5AB5}">
      <dgm:prSet/>
      <dgm:spPr/>
      <dgm:t>
        <a:bodyPr/>
        <a:lstStyle/>
        <a:p>
          <a:endParaRPr lang="en-US"/>
        </a:p>
      </dgm:t>
    </dgm:pt>
    <dgm:pt modelId="{4E16310B-86B1-4B59-97F4-04BD08892C54}">
      <dgm:prSet phldrT="[Text]" custT="1"/>
      <dgm:spPr/>
      <dgm:t>
        <a:bodyPr/>
        <a:lstStyle/>
        <a:p>
          <a:r>
            <a:rPr lang="en-US" sz="2000" dirty="0"/>
            <a:t>New program takes effect </a:t>
          </a:r>
        </a:p>
        <a:p>
          <a:r>
            <a:rPr lang="en-US" sz="2000" dirty="0"/>
            <a:t>Providers must undertake add-on activities within nine months</a:t>
          </a:r>
          <a:endParaRPr lang="en-US" sz="1700" dirty="0"/>
        </a:p>
      </dgm:t>
    </dgm:pt>
    <dgm:pt modelId="{DE0D1CDE-A59B-4A6F-B207-B22AECCB3999}" type="parTrans" cxnId="{1D2B6C04-6948-4883-8E36-BFD3EF2B5495}">
      <dgm:prSet/>
      <dgm:spPr/>
      <dgm:t>
        <a:bodyPr/>
        <a:lstStyle/>
        <a:p>
          <a:endParaRPr lang="en-US"/>
        </a:p>
      </dgm:t>
    </dgm:pt>
    <dgm:pt modelId="{853105F8-138D-44C4-BCA2-41C6DE22E9CA}" type="sibTrans" cxnId="{1D2B6C04-6948-4883-8E36-BFD3EF2B5495}">
      <dgm:prSet/>
      <dgm:spPr/>
      <dgm:t>
        <a:bodyPr/>
        <a:lstStyle/>
        <a:p>
          <a:endParaRPr lang="en-US"/>
        </a:p>
      </dgm:t>
    </dgm:pt>
    <dgm:pt modelId="{A248FC02-F538-4AC3-991B-608F952A70D1}" type="pres">
      <dgm:prSet presAssocID="{6A7BEB1D-CE36-4D4B-B725-967C86AB526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2F8BB188-73E3-4FDF-A123-A910CE7390CA}" type="pres">
      <dgm:prSet presAssocID="{7027ECC2-0E7E-40BF-9CF3-F5CC1616BC06}" presName="composite" presStyleCnt="0"/>
      <dgm:spPr/>
    </dgm:pt>
    <dgm:pt modelId="{05D13FC8-FFDF-46F0-8D77-BBE0E5B42B18}" type="pres">
      <dgm:prSet presAssocID="{7027ECC2-0E7E-40BF-9CF3-F5CC1616BC06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A88422DE-76EC-411B-BDD4-7863F99FDDF1}" type="pres">
      <dgm:prSet presAssocID="{7027ECC2-0E7E-40BF-9CF3-F5CC1616BC06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</dgm:pt>
    <dgm:pt modelId="{93297CA4-6C06-4C15-BEC3-AB9AB6FE10AD}" type="pres">
      <dgm:prSet presAssocID="{7027ECC2-0E7E-40BF-9CF3-F5CC1616BC06}" presName="Accent" presStyleLbl="parChTrans1D1" presStyleIdx="0" presStyleCnt="5"/>
      <dgm:spPr/>
    </dgm:pt>
    <dgm:pt modelId="{FE064F46-C9C5-409D-AC3C-234C0101FEA1}" type="pres">
      <dgm:prSet presAssocID="{9AC20CB7-4DAA-409C-B4CE-ACDE013D4ACF}" presName="sibTrans" presStyleCnt="0"/>
      <dgm:spPr/>
    </dgm:pt>
    <dgm:pt modelId="{A23A26A7-F799-49F6-92BC-C92EA9F63A10}" type="pres">
      <dgm:prSet presAssocID="{8B8EDD17-9097-47AE-BD04-677D70ECA5E9}" presName="composite" presStyleCnt="0"/>
      <dgm:spPr/>
    </dgm:pt>
    <dgm:pt modelId="{5B581930-9525-446A-BB15-35896075F895}" type="pres">
      <dgm:prSet presAssocID="{8B8EDD17-9097-47AE-BD04-677D70ECA5E9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236244C-4CE2-4C70-B255-5BE3B096A8E4}" type="pres">
      <dgm:prSet presAssocID="{8B8EDD17-9097-47AE-BD04-677D70ECA5E9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</dgm:pt>
    <dgm:pt modelId="{7D3EBDF0-6E9A-4603-AE83-0AA548FB4E02}" type="pres">
      <dgm:prSet presAssocID="{8B8EDD17-9097-47AE-BD04-677D70ECA5E9}" presName="Accent" presStyleLbl="parChTrans1D1" presStyleIdx="1" presStyleCnt="5"/>
      <dgm:spPr/>
    </dgm:pt>
    <dgm:pt modelId="{FFE64D9E-B513-4208-AA79-F8C7FCFC92E9}" type="pres">
      <dgm:prSet presAssocID="{E82F107E-6176-44BA-809C-6D77460D8CE5}" presName="sibTrans" presStyleCnt="0"/>
      <dgm:spPr/>
    </dgm:pt>
    <dgm:pt modelId="{A9EAC89D-45BE-4AA1-B1E4-EF7194DCC291}" type="pres">
      <dgm:prSet presAssocID="{060A131D-EA71-4DFB-8E4F-D559A73CF531}" presName="composite" presStyleCnt="0"/>
      <dgm:spPr/>
    </dgm:pt>
    <dgm:pt modelId="{4B0315F7-D0B1-426E-A82F-FB8E9D3FC9B8}" type="pres">
      <dgm:prSet presAssocID="{060A131D-EA71-4DFB-8E4F-D559A73CF531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31B40549-80A8-4FC5-AFFE-966F90CFDF68}" type="pres">
      <dgm:prSet presAssocID="{060A131D-EA71-4DFB-8E4F-D559A73CF531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</dgm:pt>
    <dgm:pt modelId="{5D9ECDFB-C362-4DFE-B61C-EFD75BD3A87B}" type="pres">
      <dgm:prSet presAssocID="{060A131D-EA71-4DFB-8E4F-D559A73CF531}" presName="Accent" presStyleLbl="parChTrans1D1" presStyleIdx="2" presStyleCnt="5"/>
      <dgm:spPr/>
    </dgm:pt>
    <dgm:pt modelId="{539741B5-504A-425E-916B-E994C9783643}" type="pres">
      <dgm:prSet presAssocID="{35687EC0-9B50-45F3-B1A2-EA408F9FF4B4}" presName="sibTrans" presStyleCnt="0"/>
      <dgm:spPr/>
    </dgm:pt>
    <dgm:pt modelId="{ECE2CCE3-3453-48E5-9440-CBADD1D20857}" type="pres">
      <dgm:prSet presAssocID="{862BB08F-21BA-4045-A644-0D199708662D}" presName="composite" presStyleCnt="0"/>
      <dgm:spPr/>
    </dgm:pt>
    <dgm:pt modelId="{25A45278-EB4B-49CE-AD0A-8DFB59A92CD9}" type="pres">
      <dgm:prSet presAssocID="{862BB08F-21BA-4045-A644-0D199708662D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92CC735A-488D-49AC-8ABC-700C800A4574}" type="pres">
      <dgm:prSet presAssocID="{862BB08F-21BA-4045-A644-0D199708662D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</dgm:pt>
    <dgm:pt modelId="{51617FF3-B91E-4120-AD8E-454219BCF24C}" type="pres">
      <dgm:prSet presAssocID="{862BB08F-21BA-4045-A644-0D199708662D}" presName="Accent" presStyleLbl="parChTrans1D1" presStyleIdx="3" presStyleCnt="5"/>
      <dgm:spPr/>
    </dgm:pt>
    <dgm:pt modelId="{731AA76C-46F5-45CB-B04D-648BC46D14AD}" type="pres">
      <dgm:prSet presAssocID="{0F56956E-8EA2-4911-AFE9-96F612B81B0A}" presName="sibTrans" presStyleCnt="0"/>
      <dgm:spPr/>
    </dgm:pt>
    <dgm:pt modelId="{33BBF53B-DF03-4AFD-8150-C00953AADD1C}" type="pres">
      <dgm:prSet presAssocID="{488AECA7-FE39-4348-8BED-D3F5E75C8F11}" presName="composite" presStyleCnt="0"/>
      <dgm:spPr/>
    </dgm:pt>
    <dgm:pt modelId="{77BBB518-E632-45AF-B915-0C6AE83BE66C}" type="pres">
      <dgm:prSet presAssocID="{488AECA7-FE39-4348-8BED-D3F5E75C8F11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B625AF4-0D21-4C45-A00E-26620ED7A6E2}" type="pres">
      <dgm:prSet presAssocID="{488AECA7-FE39-4348-8BED-D3F5E75C8F11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</dgm:pt>
    <dgm:pt modelId="{9B7BBE86-1F4B-4126-9475-6A8EBFE36A8C}" type="pres">
      <dgm:prSet presAssocID="{488AECA7-FE39-4348-8BED-D3F5E75C8F11}" presName="Accent" presStyleLbl="parChTrans1D1" presStyleIdx="4" presStyleCnt="5"/>
      <dgm:spPr/>
    </dgm:pt>
  </dgm:ptLst>
  <dgm:cxnLst>
    <dgm:cxn modelId="{FDA65F03-321D-4713-A2CA-63DACBFBA10B}" srcId="{060A131D-EA71-4DFB-8E4F-D559A73CF531}" destId="{7B568740-7F2B-4C99-9433-408693871926}" srcOrd="0" destOrd="0" parTransId="{BFCAE193-FCDB-4A0F-9BD7-29C506952B52}" sibTransId="{074844BF-F8D2-40D2-9C14-47EE5684C538}"/>
    <dgm:cxn modelId="{1D2B6C04-6948-4883-8E36-BFD3EF2B5495}" srcId="{488AECA7-FE39-4348-8BED-D3F5E75C8F11}" destId="{4E16310B-86B1-4B59-97F4-04BD08892C54}" srcOrd="0" destOrd="0" parTransId="{DE0D1CDE-A59B-4A6F-B207-B22AECCB3999}" sibTransId="{853105F8-138D-44C4-BCA2-41C6DE22E9CA}"/>
    <dgm:cxn modelId="{9917AB07-6275-4F65-9C60-4CA1B6C67970}" srcId="{6A7BEB1D-CE36-4D4B-B725-967C86AB5261}" destId="{7027ECC2-0E7E-40BF-9CF3-F5CC1616BC06}" srcOrd="0" destOrd="0" parTransId="{3DAF0FF0-1844-4E34-A4B5-877914B32BA7}" sibTransId="{9AC20CB7-4DAA-409C-B4CE-ACDE013D4ACF}"/>
    <dgm:cxn modelId="{4B69150A-D79F-45A7-9281-9B12BF6C0470}" type="presOf" srcId="{6A7BEB1D-CE36-4D4B-B725-967C86AB5261}" destId="{A248FC02-F538-4AC3-991B-608F952A70D1}" srcOrd="0" destOrd="0" presId="urn:microsoft.com/office/officeart/2011/layout/TabList"/>
    <dgm:cxn modelId="{9F721E16-FB35-4163-9B00-0F485E94CD8B}" srcId="{862BB08F-21BA-4045-A644-0D199708662D}" destId="{7AAC8624-D61D-41C9-BE13-14004EBD31FE}" srcOrd="0" destOrd="0" parTransId="{8DB3EDC4-EE44-4C61-B21C-F875C77A2767}" sibTransId="{F71F1EBD-D729-4F3E-A01E-B7281D2C1B23}"/>
    <dgm:cxn modelId="{C996BF1A-9A3D-4CAD-AF84-F41AF3B689A4}" type="presOf" srcId="{4E16310B-86B1-4B59-97F4-04BD08892C54}" destId="{77BBB518-E632-45AF-B915-0C6AE83BE66C}" srcOrd="0" destOrd="0" presId="urn:microsoft.com/office/officeart/2011/layout/TabList"/>
    <dgm:cxn modelId="{CB339F27-6547-4006-8BE8-71BB032D4188}" type="presOf" srcId="{862BB08F-21BA-4045-A644-0D199708662D}" destId="{92CC735A-488D-49AC-8ABC-700C800A4574}" srcOrd="0" destOrd="0" presId="urn:microsoft.com/office/officeart/2011/layout/TabList"/>
    <dgm:cxn modelId="{A1E53964-199B-43CD-906E-A633894237D1}" type="presOf" srcId="{06127DAC-A398-4CCB-AF84-A5649C9DA6DF}" destId="{5B581930-9525-446A-BB15-35896075F895}" srcOrd="0" destOrd="0" presId="urn:microsoft.com/office/officeart/2011/layout/TabList"/>
    <dgm:cxn modelId="{FF3FC46B-B0A5-4A00-AD61-E9290708035B}" srcId="{8B8EDD17-9097-47AE-BD04-677D70ECA5E9}" destId="{06127DAC-A398-4CCB-AF84-A5649C9DA6DF}" srcOrd="0" destOrd="0" parTransId="{1D756BCA-B26B-4DDB-BFC3-C2F24ED0F73A}" sibTransId="{7439FC11-C832-4C1E-98BA-802A9A3CE0BC}"/>
    <dgm:cxn modelId="{D00D856C-CB5F-4E46-80BA-E4D46A4C575B}" type="presOf" srcId="{060A131D-EA71-4DFB-8E4F-D559A73CF531}" destId="{31B40549-80A8-4FC5-AFFE-966F90CFDF68}" srcOrd="0" destOrd="0" presId="urn:microsoft.com/office/officeart/2011/layout/TabList"/>
    <dgm:cxn modelId="{C3AB9056-A4EB-4C37-9800-AAD45B5BEFAE}" type="presOf" srcId="{7027ECC2-0E7E-40BF-9CF3-F5CC1616BC06}" destId="{A88422DE-76EC-411B-BDD4-7863F99FDDF1}" srcOrd="0" destOrd="0" presId="urn:microsoft.com/office/officeart/2011/layout/TabList"/>
    <dgm:cxn modelId="{DA3E337A-409B-40D9-BFB9-6AD4041D8103}" srcId="{6A7BEB1D-CE36-4D4B-B725-967C86AB5261}" destId="{8B8EDD17-9097-47AE-BD04-677D70ECA5E9}" srcOrd="1" destOrd="0" parTransId="{307D526B-E7C9-4D9A-8749-80B37BE58971}" sibTransId="{E82F107E-6176-44BA-809C-6D77460D8CE5}"/>
    <dgm:cxn modelId="{B4946B7E-CB5E-41B3-9EE5-CD6B8DEAF7A4}" type="presOf" srcId="{E8969666-7759-4030-B025-4B10C4346D37}" destId="{05D13FC8-FFDF-46F0-8D77-BBE0E5B42B18}" srcOrd="0" destOrd="0" presId="urn:microsoft.com/office/officeart/2011/layout/TabList"/>
    <dgm:cxn modelId="{DCBB268F-B436-4242-92B9-BE2DD89F887C}" srcId="{6A7BEB1D-CE36-4D4B-B725-967C86AB5261}" destId="{060A131D-EA71-4DFB-8E4F-D559A73CF531}" srcOrd="2" destOrd="0" parTransId="{F82308EB-D653-4275-8A00-81EB53212D82}" sibTransId="{35687EC0-9B50-45F3-B1A2-EA408F9FF4B4}"/>
    <dgm:cxn modelId="{ACA7E5A3-4743-4CF5-BAF6-564FE3849BB8}" type="presOf" srcId="{488AECA7-FE39-4348-8BED-D3F5E75C8F11}" destId="{CB625AF4-0D21-4C45-A00E-26620ED7A6E2}" srcOrd="0" destOrd="0" presId="urn:microsoft.com/office/officeart/2011/layout/TabList"/>
    <dgm:cxn modelId="{4A489DAF-C2E7-401E-B491-995580C34E0F}" type="presOf" srcId="{8B8EDD17-9097-47AE-BD04-677D70ECA5E9}" destId="{F236244C-4CE2-4C70-B255-5BE3B096A8E4}" srcOrd="0" destOrd="0" presId="urn:microsoft.com/office/officeart/2011/layout/TabList"/>
    <dgm:cxn modelId="{99CB36CE-256C-4313-AC9D-81C21FC6B635}" type="presOf" srcId="{7AAC8624-D61D-41C9-BE13-14004EBD31FE}" destId="{25A45278-EB4B-49CE-AD0A-8DFB59A92CD9}" srcOrd="0" destOrd="0" presId="urn:microsoft.com/office/officeart/2011/layout/TabList"/>
    <dgm:cxn modelId="{CBD289D3-5FF2-4221-A24E-D162D11D5AB5}" srcId="{6A7BEB1D-CE36-4D4B-B725-967C86AB5261}" destId="{488AECA7-FE39-4348-8BED-D3F5E75C8F11}" srcOrd="4" destOrd="0" parTransId="{710D1CDC-7060-466D-920F-C308CEFEBD48}" sibTransId="{DA94B250-78C8-4E3F-B770-0F1C688BF9A9}"/>
    <dgm:cxn modelId="{1111DCDC-2ECB-46B6-AC60-C122B4E73430}" srcId="{7027ECC2-0E7E-40BF-9CF3-F5CC1616BC06}" destId="{E8969666-7759-4030-B025-4B10C4346D37}" srcOrd="0" destOrd="0" parTransId="{572D3014-A07D-407F-9A37-14A9D79B959C}" sibTransId="{A4248845-6AF4-4BBE-A117-9458DCBB61CC}"/>
    <dgm:cxn modelId="{C323E4EA-C31B-46DC-8020-69292FADE183}" srcId="{6A7BEB1D-CE36-4D4B-B725-967C86AB5261}" destId="{862BB08F-21BA-4045-A644-0D199708662D}" srcOrd="3" destOrd="0" parTransId="{DCB851DE-3260-4938-9A15-263830A828FC}" sibTransId="{0F56956E-8EA2-4911-AFE9-96F612B81B0A}"/>
    <dgm:cxn modelId="{ABF43BEE-8486-459D-857C-D7527F1F5EFB}" type="presOf" srcId="{7B568740-7F2B-4C99-9433-408693871926}" destId="{4B0315F7-D0B1-426E-A82F-FB8E9D3FC9B8}" srcOrd="0" destOrd="0" presId="urn:microsoft.com/office/officeart/2011/layout/TabList"/>
    <dgm:cxn modelId="{8B0782B6-C831-4338-874E-1793F460724D}" type="presParOf" srcId="{A248FC02-F538-4AC3-991B-608F952A70D1}" destId="{2F8BB188-73E3-4FDF-A123-A910CE7390CA}" srcOrd="0" destOrd="0" presId="urn:microsoft.com/office/officeart/2011/layout/TabList"/>
    <dgm:cxn modelId="{C6C69295-2092-4B71-93D4-AE04305A4359}" type="presParOf" srcId="{2F8BB188-73E3-4FDF-A123-A910CE7390CA}" destId="{05D13FC8-FFDF-46F0-8D77-BBE0E5B42B18}" srcOrd="0" destOrd="0" presId="urn:microsoft.com/office/officeart/2011/layout/TabList"/>
    <dgm:cxn modelId="{C3DD19E0-A9B2-40B1-83E3-AFA27E790D9F}" type="presParOf" srcId="{2F8BB188-73E3-4FDF-A123-A910CE7390CA}" destId="{A88422DE-76EC-411B-BDD4-7863F99FDDF1}" srcOrd="1" destOrd="0" presId="urn:microsoft.com/office/officeart/2011/layout/TabList"/>
    <dgm:cxn modelId="{1625895C-E799-4435-802F-12EB9F5FB50A}" type="presParOf" srcId="{2F8BB188-73E3-4FDF-A123-A910CE7390CA}" destId="{93297CA4-6C06-4C15-BEC3-AB9AB6FE10AD}" srcOrd="2" destOrd="0" presId="urn:microsoft.com/office/officeart/2011/layout/TabList"/>
    <dgm:cxn modelId="{22E14880-3C18-4B23-831C-53872DB033F6}" type="presParOf" srcId="{A248FC02-F538-4AC3-991B-608F952A70D1}" destId="{FE064F46-C9C5-409D-AC3C-234C0101FEA1}" srcOrd="1" destOrd="0" presId="urn:microsoft.com/office/officeart/2011/layout/TabList"/>
    <dgm:cxn modelId="{EF250303-9C3F-4868-BC0E-6CCE5C441203}" type="presParOf" srcId="{A248FC02-F538-4AC3-991B-608F952A70D1}" destId="{A23A26A7-F799-49F6-92BC-C92EA9F63A10}" srcOrd="2" destOrd="0" presId="urn:microsoft.com/office/officeart/2011/layout/TabList"/>
    <dgm:cxn modelId="{25DF702F-4FB5-48FB-ABEA-C9F362CB1A21}" type="presParOf" srcId="{A23A26A7-F799-49F6-92BC-C92EA9F63A10}" destId="{5B581930-9525-446A-BB15-35896075F895}" srcOrd="0" destOrd="0" presId="urn:microsoft.com/office/officeart/2011/layout/TabList"/>
    <dgm:cxn modelId="{396D0390-7898-4C0D-9E75-358839FA2051}" type="presParOf" srcId="{A23A26A7-F799-49F6-92BC-C92EA9F63A10}" destId="{F236244C-4CE2-4C70-B255-5BE3B096A8E4}" srcOrd="1" destOrd="0" presId="urn:microsoft.com/office/officeart/2011/layout/TabList"/>
    <dgm:cxn modelId="{20A5B013-BADB-4D93-AD58-6D39A23DA8AB}" type="presParOf" srcId="{A23A26A7-F799-49F6-92BC-C92EA9F63A10}" destId="{7D3EBDF0-6E9A-4603-AE83-0AA548FB4E02}" srcOrd="2" destOrd="0" presId="urn:microsoft.com/office/officeart/2011/layout/TabList"/>
    <dgm:cxn modelId="{B5BF924C-53F7-4970-BCC9-EBE17B7A641D}" type="presParOf" srcId="{A248FC02-F538-4AC3-991B-608F952A70D1}" destId="{FFE64D9E-B513-4208-AA79-F8C7FCFC92E9}" srcOrd="3" destOrd="0" presId="urn:microsoft.com/office/officeart/2011/layout/TabList"/>
    <dgm:cxn modelId="{6A49BF82-EC46-414E-BA31-1A87EB652E83}" type="presParOf" srcId="{A248FC02-F538-4AC3-991B-608F952A70D1}" destId="{A9EAC89D-45BE-4AA1-B1E4-EF7194DCC291}" srcOrd="4" destOrd="0" presId="urn:microsoft.com/office/officeart/2011/layout/TabList"/>
    <dgm:cxn modelId="{021E01E1-7F92-46CA-8086-374C5BC08791}" type="presParOf" srcId="{A9EAC89D-45BE-4AA1-B1E4-EF7194DCC291}" destId="{4B0315F7-D0B1-426E-A82F-FB8E9D3FC9B8}" srcOrd="0" destOrd="0" presId="urn:microsoft.com/office/officeart/2011/layout/TabList"/>
    <dgm:cxn modelId="{F7CAB4AB-A34B-411F-8D72-AEBFB76F298A}" type="presParOf" srcId="{A9EAC89D-45BE-4AA1-B1E4-EF7194DCC291}" destId="{31B40549-80A8-4FC5-AFFE-966F90CFDF68}" srcOrd="1" destOrd="0" presId="urn:microsoft.com/office/officeart/2011/layout/TabList"/>
    <dgm:cxn modelId="{DA22184C-61A0-45D5-8F99-4F28305B46AB}" type="presParOf" srcId="{A9EAC89D-45BE-4AA1-B1E4-EF7194DCC291}" destId="{5D9ECDFB-C362-4DFE-B61C-EFD75BD3A87B}" srcOrd="2" destOrd="0" presId="urn:microsoft.com/office/officeart/2011/layout/TabList"/>
    <dgm:cxn modelId="{E7375AF5-E59A-4AED-9D9E-23A1F87A5528}" type="presParOf" srcId="{A248FC02-F538-4AC3-991B-608F952A70D1}" destId="{539741B5-504A-425E-916B-E994C9783643}" srcOrd="5" destOrd="0" presId="urn:microsoft.com/office/officeart/2011/layout/TabList"/>
    <dgm:cxn modelId="{1167E51F-246D-47F5-8F3A-18FD05DA2B53}" type="presParOf" srcId="{A248FC02-F538-4AC3-991B-608F952A70D1}" destId="{ECE2CCE3-3453-48E5-9440-CBADD1D20857}" srcOrd="6" destOrd="0" presId="urn:microsoft.com/office/officeart/2011/layout/TabList"/>
    <dgm:cxn modelId="{AAA6CABC-14A7-4363-BF34-17C64C1CFD7E}" type="presParOf" srcId="{ECE2CCE3-3453-48E5-9440-CBADD1D20857}" destId="{25A45278-EB4B-49CE-AD0A-8DFB59A92CD9}" srcOrd="0" destOrd="0" presId="urn:microsoft.com/office/officeart/2011/layout/TabList"/>
    <dgm:cxn modelId="{08B6B22D-CE9C-45FD-8382-82EEF4C840C5}" type="presParOf" srcId="{ECE2CCE3-3453-48E5-9440-CBADD1D20857}" destId="{92CC735A-488D-49AC-8ABC-700C800A4574}" srcOrd="1" destOrd="0" presId="urn:microsoft.com/office/officeart/2011/layout/TabList"/>
    <dgm:cxn modelId="{92298F7E-FCCB-4912-B136-EA34EDB5068F}" type="presParOf" srcId="{ECE2CCE3-3453-48E5-9440-CBADD1D20857}" destId="{51617FF3-B91E-4120-AD8E-454219BCF24C}" srcOrd="2" destOrd="0" presId="urn:microsoft.com/office/officeart/2011/layout/TabList"/>
    <dgm:cxn modelId="{B7C7E7AF-F887-4088-A818-920A0B23B5CA}" type="presParOf" srcId="{A248FC02-F538-4AC3-991B-608F952A70D1}" destId="{731AA76C-46F5-45CB-B04D-648BC46D14AD}" srcOrd="7" destOrd="0" presId="urn:microsoft.com/office/officeart/2011/layout/TabList"/>
    <dgm:cxn modelId="{55EAC543-9540-4BD8-B9FF-F2E66B50167B}" type="presParOf" srcId="{A248FC02-F538-4AC3-991B-608F952A70D1}" destId="{33BBF53B-DF03-4AFD-8150-C00953AADD1C}" srcOrd="8" destOrd="0" presId="urn:microsoft.com/office/officeart/2011/layout/TabList"/>
    <dgm:cxn modelId="{D553AAD1-CC5F-40F3-A59C-7AC811E56A9B}" type="presParOf" srcId="{33BBF53B-DF03-4AFD-8150-C00953AADD1C}" destId="{77BBB518-E632-45AF-B915-0C6AE83BE66C}" srcOrd="0" destOrd="0" presId="urn:microsoft.com/office/officeart/2011/layout/TabList"/>
    <dgm:cxn modelId="{D933B6C2-58A4-4496-A5CF-CCDDB478D8BC}" type="presParOf" srcId="{33BBF53B-DF03-4AFD-8150-C00953AADD1C}" destId="{CB625AF4-0D21-4C45-A00E-26620ED7A6E2}" srcOrd="1" destOrd="0" presId="urn:microsoft.com/office/officeart/2011/layout/TabList"/>
    <dgm:cxn modelId="{9AB8B264-1C11-49BF-AD6C-7EE263C8C408}" type="presParOf" srcId="{33BBF53B-DF03-4AFD-8150-C00953AADD1C}" destId="{9B7BBE86-1F4B-4126-9475-6A8EBFE36A8C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A9C35-EDCD-47C3-A239-B2FC3F5F37F3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Hospitals</a:t>
          </a:r>
        </a:p>
      </dsp:txBody>
      <dsp:txXfrm rot="5400000">
        <a:off x="0" y="0"/>
        <a:ext cx="3048000" cy="1524000"/>
      </dsp:txXfrm>
    </dsp:sp>
    <dsp:sp modelId="{76FB3C72-4C91-4C9F-9D9D-4774ADD7C4EC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Medical Specialists</a:t>
          </a:r>
        </a:p>
      </dsp:txBody>
      <dsp:txXfrm>
        <a:off x="3048000" y="0"/>
        <a:ext cx="3048000" cy="1524000"/>
      </dsp:txXfrm>
    </dsp:sp>
    <dsp:sp modelId="{7EA6D20E-8A9A-4CBC-8DB1-FD4A21DCB633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Behavioral Health</a:t>
          </a:r>
        </a:p>
      </dsp:txBody>
      <dsp:txXfrm rot="10800000">
        <a:off x="0" y="2539999"/>
        <a:ext cx="3048000" cy="1524000"/>
      </dsp:txXfrm>
    </dsp:sp>
    <dsp:sp modelId="{3973E1D5-15B4-4196-867F-3DEBA82FBCF4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Other (including social services)</a:t>
          </a:r>
        </a:p>
      </dsp:txBody>
      <dsp:txXfrm rot="-5400000">
        <a:off x="3048000" y="2539999"/>
        <a:ext cx="3048000" cy="1524000"/>
      </dsp:txXfrm>
    </dsp:sp>
    <dsp:sp modelId="{6BA24919-E577-4166-B202-1D175BD2945A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PCMH</a:t>
          </a:r>
        </a:p>
      </dsp:txBody>
      <dsp:txXfrm>
        <a:off x="2183197" y="1573596"/>
        <a:ext cx="1729606" cy="91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5AF77-CC3E-467D-BE36-37B52B1EFBF7}">
      <dsp:nvSpPr>
        <dsp:cNvPr id="0" name=""/>
        <dsp:cNvSpPr/>
      </dsp:nvSpPr>
      <dsp:spPr>
        <a:xfrm>
          <a:off x="2388" y="0"/>
          <a:ext cx="2910222" cy="965200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Tier 1 Entry Level</a:t>
          </a:r>
        </a:p>
      </dsp:txBody>
      <dsp:txXfrm>
        <a:off x="484988" y="0"/>
        <a:ext cx="1945022" cy="965200"/>
      </dsp:txXfrm>
    </dsp:sp>
    <dsp:sp modelId="{7978960C-8423-4B1D-9662-19FFBEAF2CF3}">
      <dsp:nvSpPr>
        <dsp:cNvPr id="0" name=""/>
        <dsp:cNvSpPr/>
      </dsp:nvSpPr>
      <dsp:spPr>
        <a:xfrm>
          <a:off x="2606222" y="0"/>
          <a:ext cx="2910222" cy="9652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Tier 2 Advanced </a:t>
          </a:r>
        </a:p>
      </dsp:txBody>
      <dsp:txXfrm>
        <a:off x="3088822" y="0"/>
        <a:ext cx="1945022" cy="965200"/>
      </dsp:txXfrm>
    </dsp:sp>
    <dsp:sp modelId="{3636F62A-77C1-43A0-BF39-F864C5D424AC}">
      <dsp:nvSpPr>
        <dsp:cNvPr id="0" name=""/>
        <dsp:cNvSpPr/>
      </dsp:nvSpPr>
      <dsp:spPr>
        <a:xfrm>
          <a:off x="5240788" y="0"/>
          <a:ext cx="2910222" cy="96520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Tier 3 Optimal</a:t>
          </a:r>
        </a:p>
      </dsp:txBody>
      <dsp:txXfrm>
        <a:off x="5723388" y="0"/>
        <a:ext cx="1945022" cy="965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5AF77-CC3E-467D-BE36-37B52B1EFBF7}">
      <dsp:nvSpPr>
        <dsp:cNvPr id="0" name=""/>
        <dsp:cNvSpPr/>
      </dsp:nvSpPr>
      <dsp:spPr>
        <a:xfrm>
          <a:off x="1762" y="0"/>
          <a:ext cx="5466179" cy="96520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Core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(Base PMPM)</a:t>
          </a:r>
        </a:p>
      </dsp:txBody>
      <dsp:txXfrm>
        <a:off x="484362" y="0"/>
        <a:ext cx="4500979" cy="965200"/>
      </dsp:txXfrm>
    </dsp:sp>
    <dsp:sp modelId="{3636F62A-77C1-43A0-BF39-F864C5D424AC}">
      <dsp:nvSpPr>
        <dsp:cNvPr id="0" name=""/>
        <dsp:cNvSpPr/>
      </dsp:nvSpPr>
      <dsp:spPr>
        <a:xfrm>
          <a:off x="5169753" y="0"/>
          <a:ext cx="2981883" cy="965200"/>
        </a:xfrm>
        <a:prstGeom prst="chevron">
          <a:avLst/>
        </a:prstGeom>
        <a:solidFill>
          <a:schemeClr val="accent5">
            <a:hueOff val="-25795"/>
            <a:satOff val="-18503"/>
            <a:lumOff val="-98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Optional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(Add-on PMPM)</a:t>
          </a:r>
        </a:p>
      </dsp:txBody>
      <dsp:txXfrm>
        <a:off x="5652353" y="0"/>
        <a:ext cx="2016683" cy="965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BBE86-1F4B-4126-9475-6A8EBFE36A8C}">
      <dsp:nvSpPr>
        <dsp:cNvPr id="0" name=""/>
        <dsp:cNvSpPr/>
      </dsp:nvSpPr>
      <dsp:spPr>
        <a:xfrm>
          <a:off x="0" y="4492648"/>
          <a:ext cx="68580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7FF3-B91E-4120-AD8E-454219BCF24C}">
      <dsp:nvSpPr>
        <dsp:cNvPr id="0" name=""/>
        <dsp:cNvSpPr/>
      </dsp:nvSpPr>
      <dsp:spPr>
        <a:xfrm>
          <a:off x="0" y="3586115"/>
          <a:ext cx="68580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ECDFB-C362-4DFE-B61C-EFD75BD3A87B}">
      <dsp:nvSpPr>
        <dsp:cNvPr id="0" name=""/>
        <dsp:cNvSpPr/>
      </dsp:nvSpPr>
      <dsp:spPr>
        <a:xfrm>
          <a:off x="0" y="2679582"/>
          <a:ext cx="68580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EBDF0-6E9A-4603-AE83-0AA548FB4E02}">
      <dsp:nvSpPr>
        <dsp:cNvPr id="0" name=""/>
        <dsp:cNvSpPr/>
      </dsp:nvSpPr>
      <dsp:spPr>
        <a:xfrm>
          <a:off x="0" y="1773049"/>
          <a:ext cx="68580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97CA4-6C06-4C15-BEC3-AB9AB6FE10AD}">
      <dsp:nvSpPr>
        <dsp:cNvPr id="0" name=""/>
        <dsp:cNvSpPr/>
      </dsp:nvSpPr>
      <dsp:spPr>
        <a:xfrm>
          <a:off x="0" y="866516"/>
          <a:ext cx="68580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13FC8-FFDF-46F0-8D77-BBE0E5B42B18}">
      <dsp:nvSpPr>
        <dsp:cNvPr id="0" name=""/>
        <dsp:cNvSpPr/>
      </dsp:nvSpPr>
      <dsp:spPr>
        <a:xfrm>
          <a:off x="1783079" y="3151"/>
          <a:ext cx="5074920" cy="86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OHCA finalizes new PCMH program standards with stakeholder participation</a:t>
          </a:r>
        </a:p>
      </dsp:txBody>
      <dsp:txXfrm>
        <a:off x="1783079" y="3151"/>
        <a:ext cx="5074920" cy="863364"/>
      </dsp:txXfrm>
    </dsp:sp>
    <dsp:sp modelId="{A88422DE-76EC-411B-BDD4-7863F99FDDF1}">
      <dsp:nvSpPr>
        <dsp:cNvPr id="0" name=""/>
        <dsp:cNvSpPr/>
      </dsp:nvSpPr>
      <dsp:spPr>
        <a:xfrm>
          <a:off x="0" y="3151"/>
          <a:ext cx="1783080" cy="8633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2019</a:t>
          </a:r>
        </a:p>
      </dsp:txBody>
      <dsp:txXfrm>
        <a:off x="42154" y="45305"/>
        <a:ext cx="1698772" cy="821210"/>
      </dsp:txXfrm>
    </dsp:sp>
    <dsp:sp modelId="{5B581930-9525-446A-BB15-35896075F895}">
      <dsp:nvSpPr>
        <dsp:cNvPr id="0" name=""/>
        <dsp:cNvSpPr/>
      </dsp:nvSpPr>
      <dsp:spPr>
        <a:xfrm>
          <a:off x="1783079" y="909684"/>
          <a:ext cx="5074920" cy="86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Target date for federal approval  </a:t>
          </a:r>
        </a:p>
      </dsp:txBody>
      <dsp:txXfrm>
        <a:off x="1783079" y="909684"/>
        <a:ext cx="5074920" cy="863364"/>
      </dsp:txXfrm>
    </dsp:sp>
    <dsp:sp modelId="{F236244C-4CE2-4C70-B255-5BE3B096A8E4}">
      <dsp:nvSpPr>
        <dsp:cNvPr id="0" name=""/>
        <dsp:cNvSpPr/>
      </dsp:nvSpPr>
      <dsp:spPr>
        <a:xfrm>
          <a:off x="0" y="909684"/>
          <a:ext cx="1783080" cy="8633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April 2020</a:t>
          </a:r>
        </a:p>
      </dsp:txBody>
      <dsp:txXfrm>
        <a:off x="42154" y="951838"/>
        <a:ext cx="1698772" cy="821210"/>
      </dsp:txXfrm>
    </dsp:sp>
    <dsp:sp modelId="{4B0315F7-D0B1-426E-A82F-FB8E9D3FC9B8}">
      <dsp:nvSpPr>
        <dsp:cNvPr id="0" name=""/>
        <dsp:cNvSpPr/>
      </dsp:nvSpPr>
      <dsp:spPr>
        <a:xfrm>
          <a:off x="1783079" y="1816217"/>
          <a:ext cx="5074920" cy="86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OHCA reports 2019 performance measure results</a:t>
          </a:r>
        </a:p>
      </dsp:txBody>
      <dsp:txXfrm>
        <a:off x="1783079" y="1816217"/>
        <a:ext cx="5074920" cy="863364"/>
      </dsp:txXfrm>
    </dsp:sp>
    <dsp:sp modelId="{31B40549-80A8-4FC5-AFFE-966F90CFDF68}">
      <dsp:nvSpPr>
        <dsp:cNvPr id="0" name=""/>
        <dsp:cNvSpPr/>
      </dsp:nvSpPr>
      <dsp:spPr>
        <a:xfrm>
          <a:off x="0" y="1816217"/>
          <a:ext cx="1783080" cy="8633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June 2020</a:t>
          </a:r>
        </a:p>
      </dsp:txBody>
      <dsp:txXfrm>
        <a:off x="42154" y="1858371"/>
        <a:ext cx="1698772" cy="821210"/>
      </dsp:txXfrm>
    </dsp:sp>
    <dsp:sp modelId="{25A45278-EB4B-49CE-AD0A-8DFB59A92CD9}">
      <dsp:nvSpPr>
        <dsp:cNvPr id="0" name=""/>
        <dsp:cNvSpPr/>
      </dsp:nvSpPr>
      <dsp:spPr>
        <a:xfrm>
          <a:off x="1783079" y="2722750"/>
          <a:ext cx="5074920" cy="86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PCMH providers apply to participate in new program and identify add-on activities</a:t>
          </a:r>
          <a:endParaRPr lang="en-US" sz="1700" kern="1200" dirty="0"/>
        </a:p>
      </dsp:txBody>
      <dsp:txXfrm>
        <a:off x="1783079" y="2722750"/>
        <a:ext cx="5074920" cy="863364"/>
      </dsp:txXfrm>
    </dsp:sp>
    <dsp:sp modelId="{92CC735A-488D-49AC-8ABC-700C800A4574}">
      <dsp:nvSpPr>
        <dsp:cNvPr id="0" name=""/>
        <dsp:cNvSpPr/>
      </dsp:nvSpPr>
      <dsp:spPr>
        <a:xfrm>
          <a:off x="0" y="2722750"/>
          <a:ext cx="1783080" cy="8633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Summer 2020</a:t>
          </a:r>
        </a:p>
      </dsp:txBody>
      <dsp:txXfrm>
        <a:off x="42154" y="2764904"/>
        <a:ext cx="1698772" cy="821210"/>
      </dsp:txXfrm>
    </dsp:sp>
    <dsp:sp modelId="{77BBB518-E632-45AF-B915-0C6AE83BE66C}">
      <dsp:nvSpPr>
        <dsp:cNvPr id="0" name=""/>
        <dsp:cNvSpPr/>
      </dsp:nvSpPr>
      <dsp:spPr>
        <a:xfrm>
          <a:off x="1783079" y="3629283"/>
          <a:ext cx="5074920" cy="86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program takes effect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Providers must undertake add-on activities within nine months</a:t>
          </a:r>
          <a:endParaRPr lang="en-US" sz="1700" kern="1200" dirty="0"/>
        </a:p>
      </dsp:txBody>
      <dsp:txXfrm>
        <a:off x="1783079" y="3629283"/>
        <a:ext cx="5074920" cy="863364"/>
      </dsp:txXfrm>
    </dsp:sp>
    <dsp:sp modelId="{CB625AF4-0D21-4C45-A00E-26620ED7A6E2}">
      <dsp:nvSpPr>
        <dsp:cNvPr id="0" name=""/>
        <dsp:cNvSpPr/>
      </dsp:nvSpPr>
      <dsp:spPr>
        <a:xfrm>
          <a:off x="0" y="3629283"/>
          <a:ext cx="1783080" cy="8633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October 2020</a:t>
          </a:r>
        </a:p>
      </dsp:txBody>
      <dsp:txXfrm>
        <a:off x="42154" y="3671437"/>
        <a:ext cx="1698772" cy="82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A3A972-65E3-4A74-A472-E4483691425E}" type="datetimeFigureOut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The Pacific Health Policy Group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8C5052-8D19-414B-BC4B-152149649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91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2C42E3B2-3B3A-4174-AAAF-EEF96607B626}" type="datetimeFigureOut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4A2FAB32-CA67-4DC1-AA8A-784A9B9B8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582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480A468-7FE2-45F7-94C6-44F72FC190E4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D34A-E1D2-48D1-AA08-1463E9094A67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CF19333-931F-4DE1-8A5D-AFB73F827841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3AFFF9B-C856-4E1E-86E8-B49141AAF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5DD4-CEA1-4F61-9DF9-E223FA47D308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A4F1D-3563-4B7B-992B-A3A0E6539FBD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65CD52-1DF5-4D82-861C-82EC34EBEA2C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B66258F-01B8-4403-BBF9-D9C85CB1B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5D7C-EA1B-4B0A-B212-4840E47A92E2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8414-7865-4DAB-9426-2D8C64604111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16810C3-CCA7-4636-9E6E-ED5AEAB87FF0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106B0B9-B165-473A-A15E-8B7D1E9E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6F57A01-CF96-401E-9D0A-ACB0B0FE4C48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4EC7845-0514-4F9D-9EFF-1F7165040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AA73E8E-A96B-4407-B68D-FB52633C9650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6753B01-EE25-482E-BF6D-565245AA2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D636155-2114-4FCE-82AA-A298DDAD88BC}" type="datetime1">
              <a:rPr lang="en-US"/>
              <a:pPr>
                <a:defRPr/>
              </a:pPr>
              <a:t>9/20/2019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dirty="0"/>
              <a:t>The Pacific Health Policy GroupTHE PACIFIC HEALTH POLICY GROUP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4C1CEA2-21E3-4A6C-A03E-166384E315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077200" y="64166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267AFC1-0CE0-44E4-804F-13269354B5B5}" type="slidenum">
              <a:rPr lang="en-US"/>
              <a:pPr>
                <a:defRPr/>
              </a:pPr>
              <a:t>‹#›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/>
              <a:t>SoonerCare Choice Evaluation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4" r:id="rId3"/>
    <p:sldLayoutId id="2147483731" r:id="rId4"/>
    <p:sldLayoutId id="2147483730" r:id="rId5"/>
    <p:sldLayoutId id="2147483735" r:id="rId6"/>
    <p:sldLayoutId id="2147483736" r:id="rId7"/>
    <p:sldLayoutId id="2147483737" r:id="rId8"/>
    <p:sldLayoutId id="2147483738" r:id="rId9"/>
    <p:sldLayoutId id="2147483729" r:id="rId10"/>
    <p:sldLayoutId id="2147483739" r:id="rId11"/>
    <p:sldLayoutId id="2147483728" r:id="rId12"/>
  </p:sldLayoutIdLst>
  <p:transition>
    <p:dissolv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SOONERCARE PCMH REDESIGN</a:t>
            </a:r>
            <a:br>
              <a:rPr lang="en-US" dirty="0"/>
            </a:br>
            <a:r>
              <a:rPr lang="en-US" dirty="0"/>
              <a:t>STAKEHOLDER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900" b="1" dirty="0"/>
              <a:t>Oklahoma Health Care Authority/Pacific Health Policy Group 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500" b="1" dirty="0"/>
              <a:t>September - October, 2019 (updated 9-24)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900" b="1" dirty="0"/>
          </a:p>
        </p:txBody>
      </p:sp>
      <p:pic>
        <p:nvPicPr>
          <p:cNvPr id="16387" name="Picture 4" descr="state-flag-oklah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900" y="914400"/>
            <a:ext cx="3238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056817F-9E07-45C0-B275-69B9C0D5C59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9031446"/>
              </p:ext>
            </p:extLst>
          </p:nvPr>
        </p:nvGraphicFramePr>
        <p:xfrm>
          <a:off x="457200" y="2133600"/>
          <a:ext cx="79552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820">
                  <a:extLst>
                    <a:ext uri="{9D8B030D-6E8A-4147-A177-3AD203B41FA5}">
                      <a16:colId xmlns:a16="http://schemas.microsoft.com/office/drawing/2014/main" val="3613898296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3439523688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3359060641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173110476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Practice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20976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86534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and 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0863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Adult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$8.82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255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91CFC7-CE3D-4015-8027-8AF69D3E7A0D}"/>
              </a:ext>
            </a:extLst>
          </p:cNvPr>
          <p:cNvSpPr txBox="1"/>
          <p:nvPr/>
        </p:nvSpPr>
        <p:spPr>
          <a:xfrm>
            <a:off x="1219200" y="1219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Monthly per member case management fees Effective October 1, 2019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7ACC03-4F72-400C-8DAB-B72815F22F1C}"/>
              </a:ext>
            </a:extLst>
          </p:cNvPr>
          <p:cNvSpPr txBox="1">
            <a:spLocks/>
          </p:cNvSpPr>
          <p:nvPr/>
        </p:nvSpPr>
        <p:spPr bwMode="auto">
          <a:xfrm>
            <a:off x="495300" y="4377006"/>
            <a:ext cx="8458200" cy="179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000" dirty="0"/>
              <a:t>A Tier 2 PCMH with 1,000 SoonerCare Choice patients (children and adults) receives: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1,000 x $5.73 = $5,730 per month in case management fees ($68,760 per year)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SoonerExcel payments, if earned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Fee-for-service payments for medical care  </a:t>
            </a:r>
            <a:endParaRPr lang="en-US" sz="1600" dirty="0"/>
          </a:p>
          <a:p>
            <a:pPr eaLnBrk="1" hangingPunct="1">
              <a:spcBef>
                <a:spcPts val="12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9192674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6096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dirty="0"/>
              <a:t>Building on the progress made since 2009, the time is appropriate for a broader redesign of the SoonerCare PCMH model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/>
              <a:t>Nationally, there is ever greater emphasis on “value-based purchasing” that: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Establishes uniform standards for providers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Measures, recognizes and rewards higher quality and improved outcomes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Promotes integration of primary care with the broader “health neighborhood” (medical specialists, behavioral health and social services, or “social determinants of health”) </a:t>
            </a:r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4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OVERVIEW</a:t>
            </a:r>
          </a:p>
        </p:txBody>
      </p:sp>
    </p:spTree>
    <p:extLst>
      <p:ext uri="{BB962C8B-B14F-4D97-AF65-F5344CB8AC3E}">
        <p14:creationId xmlns:p14="http://schemas.microsoft.com/office/powerpoint/2010/main" val="312991857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3325"/>
            <a:ext cx="8305800" cy="5273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Principles applied to redesign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Build on the existing “value-based” reimbursement system by strengthening the relationship between payment and quality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Focus on outcomes, rather than process 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u="sng" dirty="0"/>
              <a:t>Simplify</a:t>
            </a:r>
            <a:r>
              <a:rPr lang="en-US" sz="2800" dirty="0"/>
              <a:t> and </a:t>
            </a:r>
            <a:r>
              <a:rPr lang="en-US" sz="2800" u="sng" dirty="0"/>
              <a:t>enhance</a:t>
            </a:r>
            <a:r>
              <a:rPr lang="en-US" sz="2800" dirty="0"/>
              <a:t> the “recognition” criteria for PCMH participation by moving from three tiers to one and aligning more closely with NCQA accreditation domains and standards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Increase overall funding for PCMH case management activities</a:t>
            </a:r>
          </a:p>
          <a:p>
            <a:pPr eaLnBrk="1" hangingPunct="1">
              <a:spcBef>
                <a:spcPts val="1200"/>
              </a:spcBef>
            </a:pPr>
            <a:r>
              <a:rPr lang="en-US" sz="3100" dirty="0"/>
              <a:t>The redesign is </a:t>
            </a:r>
            <a:r>
              <a:rPr lang="en-US" sz="3100" u="sng" dirty="0"/>
              <a:t>not</a:t>
            </a:r>
            <a:r>
              <a:rPr lang="en-US" sz="3100" dirty="0"/>
              <a:t> final – it is being presented to get feedback 	 	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OVERVIEW </a:t>
            </a:r>
            <a:r>
              <a:rPr lang="en-US" sz="2000" i="1" dirty="0"/>
              <a:t>cont’d</a:t>
            </a:r>
            <a:r>
              <a:rPr lang="en-US" sz="3600" dirty="0"/>
              <a:t> 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8100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2718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OVERVIEW </a:t>
            </a:r>
            <a:r>
              <a:rPr lang="en-US" sz="2000" i="1" dirty="0"/>
              <a:t>cont’d</a:t>
            </a:r>
            <a:r>
              <a:rPr lang="en-US" sz="3600" dirty="0"/>
              <a:t> 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5814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3F98C6-CA71-4334-80FD-19380E2F612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5128167"/>
              </p:ext>
            </p:extLst>
          </p:nvPr>
        </p:nvGraphicFramePr>
        <p:xfrm>
          <a:off x="457200" y="1219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132823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48150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74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Tier Participation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Moving to a single, enhanced tier that builds on current Tier 3 standards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76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Monthly per member case management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Changing as part of the redesign, including the chance to receive add-on fees for optional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4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SoonerExcel Incentive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Providers who meet quality/ performance targets will receive a higher case management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2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Payment for services (medical claims)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OHCA approved a five percent rate increase effective October 1, 2019 to 93.63% of Medicare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/>
                        <a:t>Medical claims are not affected – </a:t>
                      </a:r>
                      <a:r>
                        <a:rPr lang="en-US" sz="2000" b="1" dirty="0"/>
                        <a:t>and not part of the redesign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050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22372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APPROACH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8B4F00E-8D9C-4E96-AEF3-BAA8E39311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069046"/>
              </p:ext>
            </p:extLst>
          </p:nvPr>
        </p:nvGraphicFramePr>
        <p:xfrm>
          <a:off x="457200" y="1219200"/>
          <a:ext cx="8077200" cy="48463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4354">
                  <a:extLst>
                    <a:ext uri="{9D8B030D-6E8A-4147-A177-3AD203B41FA5}">
                      <a16:colId xmlns:a16="http://schemas.microsoft.com/office/drawing/2014/main" val="746620383"/>
                    </a:ext>
                  </a:extLst>
                </a:gridCol>
                <a:gridCol w="6952846">
                  <a:extLst>
                    <a:ext uri="{9D8B030D-6E8A-4147-A177-3AD203B41FA5}">
                      <a16:colId xmlns:a16="http://schemas.microsoft.com/office/drawing/2014/main" val="3871903686"/>
                    </a:ext>
                  </a:extLst>
                </a:gridCol>
              </a:tblGrid>
              <a:tr h="537578">
                <a:tc>
                  <a:txBody>
                    <a:bodyPr/>
                    <a:lstStyle/>
                    <a:p>
                      <a:r>
                        <a:rPr lang="en-US" sz="1200" dirty="0"/>
                        <a:t>Continuing or New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9050940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Supply all medically necessary primary and preventive services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74804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30 hours/week + maintain open appointment slots for same day/urgent care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731747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Provide 24-hour/7-day voice-to-voice telephone coverage (30-minute call-back)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996695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paper or electronic clinical data/charting system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08128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medication list within the medical record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233630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step-by-step process to track lab/diagnostic tests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13999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Maintain step-by-step process to track referrals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068703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Perform care coordination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9998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Supply patient/family education and support regarding member’s medical care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238381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Explain “medical home” expectations to patient; obtain signed agreement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320344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Accept electronic communication from the OHCA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120077"/>
                  </a:ext>
                </a:extLst>
              </a:tr>
              <a:tr h="35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Conduct annual behavioral health screening; brief interventions and referral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8141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432080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1800" i="1" dirty="0"/>
              <a:t>cont’d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8B4F00E-8D9C-4E96-AEF3-BAA8E39311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01667429"/>
              </p:ext>
            </p:extLst>
          </p:nvPr>
        </p:nvGraphicFramePr>
        <p:xfrm>
          <a:off x="457200" y="1219200"/>
          <a:ext cx="8077200" cy="44805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24354">
                  <a:extLst>
                    <a:ext uri="{9D8B030D-6E8A-4147-A177-3AD203B41FA5}">
                      <a16:colId xmlns:a16="http://schemas.microsoft.com/office/drawing/2014/main" val="746620383"/>
                    </a:ext>
                  </a:extLst>
                </a:gridCol>
                <a:gridCol w="6952846">
                  <a:extLst>
                    <a:ext uri="{9D8B030D-6E8A-4147-A177-3AD203B41FA5}">
                      <a16:colId xmlns:a16="http://schemas.microsoft.com/office/drawing/2014/main" val="3871903686"/>
                    </a:ext>
                  </a:extLst>
                </a:gridCol>
              </a:tblGrid>
              <a:tr h="597882">
                <a:tc>
                  <a:txBody>
                    <a:bodyPr/>
                    <a:lstStyle/>
                    <a:p>
                      <a:r>
                        <a:rPr lang="en-US" sz="1200" dirty="0"/>
                        <a:t>Continuing or New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9050940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Use data from OHCA (e.g., rosters, immunization reports) to track 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74804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Provide transitional care coordination from inpatient/outpatient facilities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142759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Promote access to care and communication through email, mailings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08128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Develop a healthcare team to meet needs/plan-of-care of each member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233630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Conduct post-visit outreach (e.g., telephone call to monitor medication change)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13999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Implement evidence-based, clinical practice guidelines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068703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Implement medication management procedure to avoid interactions/ contraindications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9998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Offer at least four hours of after-hours care in addition to 30 hour minimum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238381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7CA3">
                              <a:lumMod val="60000"/>
                              <a:lumOff val="40000"/>
                            </a:srgbClr>
                          </a:solidFill>
                          <a:effectLst/>
                          <a:uLnTx/>
                          <a:uFillTx/>
                          <a:latin typeface="Gill Sans MT"/>
                          <a:ea typeface="+mn-ea"/>
                          <a:cs typeface="+mn-cs"/>
                        </a:rPr>
                        <a:t>Continuing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Use health assessment tools (in addition to BH) to identify patient needs/risks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93504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006084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1800" i="1" dirty="0"/>
              <a:t>cont’d</a:t>
            </a:r>
            <a:endParaRPr lang="en-US" sz="40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8B4F00E-8D9C-4E96-AEF3-BAA8E39311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8137616"/>
              </p:ext>
            </p:extLst>
          </p:nvPr>
        </p:nvGraphicFramePr>
        <p:xfrm>
          <a:off x="457200" y="1219200"/>
          <a:ext cx="8077200" cy="508477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746620383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387190368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dirty="0"/>
                        <a:t>Continuing or New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Standards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9050940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r>
                        <a:rPr lang="en-US" sz="1500" dirty="0"/>
                        <a:t>New - Required</a:t>
                      </a:r>
                      <a:endParaRPr lang="en-US" sz="15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Screening for Substance Use and Social Determinants of Health (social service needs)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574804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- Required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Outreach to patients due for well-care screenings, with the OHCA’s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34142759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- Required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Participation in OHCA-sanctioned Health Information Exchange (HIE), when established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95008128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New - Required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Reviewing information about the patients in PCMH practice and undertaking quality improvement as appropriate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233630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Accreditation from NCQA, The Joint Commission or AAAHC ($0.50) </a:t>
                      </a:r>
                      <a:r>
                        <a:rPr lang="en-US" sz="1500" u="sng" dirty="0"/>
                        <a:t>OR</a:t>
                      </a:r>
                    </a:p>
                    <a:p>
                      <a:r>
                        <a:rPr lang="en-US" sz="1500" dirty="0"/>
                        <a:t>Use of OHCA-sanctioned comprehensive assessment with required screens (medical, BH, SUD, SDOH), problem lists, risk stratification and care plan or referral to appropriate OHCA program (Non-HAN/HMP providers) ($0.50)</a:t>
                      </a:r>
                      <a:endParaRPr lang="en-US" sz="1500" i="0" dirty="0"/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13999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Extended office hours: 31 – 39 ($0.50) and 40+ (additional $0.50)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22068703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Onsite behavioral health care manager ($0.50) </a:t>
                      </a:r>
                      <a:r>
                        <a:rPr lang="en-US" sz="1500" u="sng" dirty="0"/>
                        <a:t>OR</a:t>
                      </a:r>
                      <a:r>
                        <a:rPr lang="en-US" sz="1500" dirty="0"/>
                        <a:t> formal referral arrangement to a behavioral health practice ($0.25)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549998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Optional – Add-on $PMPM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27CA3">
                            <a:lumMod val="60000"/>
                            <a:lumOff val="40000"/>
                          </a:srgbClr>
                        </a:solidFill>
                        <a:effectLst/>
                        <a:uLnTx/>
                        <a:uFillTx/>
                        <a:latin typeface="Gill Sans M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Use of integrated care plans for co-managed members within OHCA-sanctioned Health Neighborhood (to be established by HANs) ($0.50)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0238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750141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10600" cy="762000"/>
          </a:xfrm>
        </p:spPr>
        <p:txBody>
          <a:bodyPr/>
          <a:lstStyle/>
          <a:p>
            <a:r>
              <a:rPr lang="en-US" sz="3600" dirty="0"/>
              <a:t>PCMH REDESIGN – APPROACH </a:t>
            </a:r>
            <a:r>
              <a:rPr lang="en-US" sz="1800" i="1" dirty="0"/>
              <a:t>cont’d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553250" y="1181063"/>
          <a:ext cx="8153400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09800"/>
            <a:ext cx="2580970" cy="3970318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Current Tier 3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Primary/preventive care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Minimum 30 hours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Clinical data in paper or electronic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Maintain medication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Track lab/diagnostic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Track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Care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Patient/family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Medical Home agreement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Maintain open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E-Communication from OHCA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Phone coverage 24/7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Behavioral health screening annually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Track panel members inside/ outside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Transitional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Multi-modal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Healthcare team led by PCP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1660" y="2217484"/>
            <a:ext cx="2590800" cy="3970318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Post-visit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Evidence based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Medication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Minimum 4 hours 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Health assessment tools (non-BH) to identify patient needs and risks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New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OHCA SUD screening, brief intervention and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OHCA SDOH screening and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Outreach to patients due for well-care screening, using OHCA-furnished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Participate in OHCA-sanctioned HIE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Review patient quality for QI opportunities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5234" y="2214282"/>
            <a:ext cx="2755366" cy="397031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Add-on </a:t>
            </a:r>
            <a:endParaRPr lang="en-US" sz="1200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Practice accreditation </a:t>
            </a:r>
            <a:r>
              <a:rPr lang="en-US" sz="1200" u="sng" dirty="0"/>
              <a:t>or</a:t>
            </a:r>
            <a:r>
              <a:rPr lang="en-US" sz="1200" dirty="0"/>
              <a:t>     OHCA-sanctioned comprehensive assessment with problem lists, all core/transitional instrument domains, risk stratification to identify members for care management and referral to appropriate program or development of care plan</a:t>
            </a:r>
          </a:p>
          <a:p>
            <a:pPr>
              <a:spcAft>
                <a:spcPts val="0"/>
              </a:spcAft>
            </a:pPr>
            <a:r>
              <a:rPr lang="en-US" sz="1200" dirty="0"/>
              <a:t> </a:t>
            </a:r>
            <a:r>
              <a:rPr lang="en-US" sz="1200" i="1" dirty="0"/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31 – 39 </a:t>
            </a:r>
            <a:r>
              <a:rPr lang="en-US" sz="1200" u="sng" dirty="0"/>
              <a:t>or</a:t>
            </a:r>
            <a:r>
              <a:rPr lang="en-US" sz="1200" dirty="0"/>
              <a:t> 40+ hours per week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On-site BH care manager </a:t>
            </a:r>
            <a:r>
              <a:rPr lang="en-US" sz="1200" u="sng" dirty="0"/>
              <a:t>or</a:t>
            </a:r>
            <a:r>
              <a:rPr lang="en-US" sz="1200" dirty="0"/>
              <a:t> formal referral arrangement (higher add-on for on-site)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Integrated care plans for co-managed members and participation in OHCA-sanctioned Health Neighborhood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E9C4A-9F34-4C6F-889C-32277123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9624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0D4971-9F83-476F-8F91-843D0E659C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787118"/>
            <a:ext cx="250598" cy="1310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F85EF4-D2FE-4D25-8E85-83BB5B4F52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4114800"/>
            <a:ext cx="250598" cy="13108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7801DD5-B79A-4D1C-8E60-053B816C86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4495800"/>
            <a:ext cx="250598" cy="131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496A27-C6E1-452B-8FB9-3C3A7A45B2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4821918"/>
            <a:ext cx="250598" cy="1310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B8C784-627C-4F82-B5DB-95FF8F8DBF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410200"/>
            <a:ext cx="250598" cy="13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88199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18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5273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700" b="1" dirty="0"/>
              <a:t>Transition to New System - Payment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All certified PCMH providers (excluding I/T/U) will receive a base PMPM case management fee set equal to the current (October 2019) Tier 3 rate minus $0.50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new case management fees will be: </a:t>
            </a:r>
          </a:p>
          <a:p>
            <a:pPr lvl="2" eaLnBrk="1" hangingPunct="1">
              <a:spcBef>
                <a:spcPts val="1200"/>
              </a:spcBef>
            </a:pPr>
            <a:r>
              <a:rPr lang="en-US" sz="2100" dirty="0"/>
              <a:t>Child only - $5.78 </a:t>
            </a:r>
          </a:p>
          <a:p>
            <a:pPr lvl="2" eaLnBrk="1" hangingPunct="1">
              <a:spcBef>
                <a:spcPts val="1200"/>
              </a:spcBef>
            </a:pPr>
            <a:r>
              <a:rPr lang="en-US" sz="2100" dirty="0"/>
              <a:t>Child/adult - $7.11</a:t>
            </a:r>
          </a:p>
          <a:p>
            <a:pPr lvl="2" eaLnBrk="1" hangingPunct="1">
              <a:spcBef>
                <a:spcPts val="1200"/>
              </a:spcBef>
            </a:pPr>
            <a:r>
              <a:rPr lang="en-US" sz="2100" dirty="0"/>
              <a:t>Adult only - $8.32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new case management fees also will apply to Insure Oklahoma members; this will be an increase from the current flat fee of $3.00 PMPM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I/T/U providers will receive a case management fee of $10.00 PMPM for all SoonerCare Choice members, up from the current fee of $2.00 PMPM (children under age 1 and ABD) or $3.00 PMPM (all others)  </a:t>
            </a:r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274638" lvl="1" indent="0" eaLnBrk="1" hangingPunct="1">
              <a:spcBef>
                <a:spcPts val="1200"/>
              </a:spcBef>
              <a:buNone/>
            </a:pPr>
            <a:endParaRPr lang="en-US" sz="2400" i="1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28743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19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5273675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700" b="1" dirty="0"/>
              <a:t>Transition to New System – Payment </a:t>
            </a:r>
            <a:r>
              <a:rPr lang="en-US" sz="2000" b="1" i="1" dirty="0"/>
              <a:t>cont’d</a:t>
            </a:r>
            <a:r>
              <a:rPr lang="en-US" sz="2700" b="1" dirty="0"/>
              <a:t> </a:t>
            </a:r>
            <a:endParaRPr lang="en-US" sz="2400" dirty="0"/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(non-I/T/U) will receive add-on PMPM amounts based on NCQA, Joint Commission or AAAHC accreditation status, plus any optional activities being performed  </a:t>
            </a:r>
            <a:endParaRPr lang="en-US" sz="2100" dirty="0"/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This means a provider who is Tier 1 or 2 today will a receive higher case management fee, while a current Tier 3 provider will receive at least the same fee, if his/her practice is accredited or s/he performs at least one of the $0.50 add-on activities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also will receive quality/performance payments based on meeting one or more pre-established targets in the prior year </a:t>
            </a:r>
            <a:endParaRPr lang="en-US" sz="2100" dirty="0">
              <a:solidFill>
                <a:schemeClr val="accent1">
                  <a:lumMod val="50000"/>
                </a:schemeClr>
              </a:solidFill>
            </a:endParaRPr>
          </a:p>
          <a:p>
            <a:pPr marL="274638" lvl="1" indent="0" eaLnBrk="1" hangingPunct="1">
              <a:spcBef>
                <a:spcPts val="1200"/>
              </a:spcBef>
              <a:buNone/>
            </a:pPr>
            <a:endParaRPr lang="en-US" sz="2400" i="1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5045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The OHCA is committed to improving the health of SoonerCare members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dirty="0"/>
              <a:t>Program-wide, this requires: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Measuring how well we’re doing in offering high quality, accessible care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Recognizing and rewarding high achievement among our providers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Working with our providers to address gaps in care </a:t>
            </a: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WHY ARE WE HERE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9184817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52736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b="1" dirty="0"/>
              <a:t>Performance Measures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will receive $0.10 PMPM performance payments for any measures on which the provider has surpassed the threshold – these will be added directly into the monthly case management fee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OHCA will be measuring performance through claims data and distributing PCMH performance reports that include both practice demographic data and clinical performance measures (see mock-up later in the presentation)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Providers will be eligible to earn performance payments either by: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2100" i="1" dirty="0"/>
              <a:t>Exceeding an absolute threshold or 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2100" i="1" dirty="0"/>
              <a:t>Exceeding a target for year-over-year improvement and exceeding a minimum performance level  </a:t>
            </a:r>
            <a:endParaRPr lang="en-US" sz="2400" dirty="0"/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OHCA will publish information on how the measures are calculated prior to their implementation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The proposed measures shown on the next slide are </a:t>
            </a:r>
            <a:r>
              <a:rPr lang="en-US" sz="2400" u="sng" dirty="0"/>
              <a:t>not final </a:t>
            </a:r>
            <a:r>
              <a:rPr lang="en-US" sz="2400" dirty="0"/>
              <a:t>– recommendations are welcome</a:t>
            </a:r>
          </a:p>
          <a:p>
            <a:pPr lvl="1" eaLnBrk="1" hangingPunct="1">
              <a:spcBef>
                <a:spcPts val="1200"/>
              </a:spcBef>
            </a:pP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6576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00895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7338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155183-BBD8-4531-A604-711475F1500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2902064"/>
              </p:ext>
            </p:extLst>
          </p:nvPr>
        </p:nvGraphicFramePr>
        <p:xfrm>
          <a:off x="457200" y="1219200"/>
          <a:ext cx="8229600" cy="5044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6629">
                  <a:extLst>
                    <a:ext uri="{9D8B030D-6E8A-4147-A177-3AD203B41FA5}">
                      <a16:colId xmlns:a16="http://schemas.microsoft.com/office/drawing/2014/main" val="398347116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24563111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148867864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1011068296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3270040035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923625687"/>
                    </a:ext>
                  </a:extLst>
                </a:gridCol>
              </a:tblGrid>
              <a:tr h="730823">
                <a:tc>
                  <a:txBody>
                    <a:bodyPr/>
                    <a:lstStyle/>
                    <a:p>
                      <a:r>
                        <a:rPr lang="en-US" sz="1400" dirty="0"/>
                        <a:t>Measure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National Benchmark Rate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Current OHCA Rate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PMPM Add-on Threshold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 Improvement versus Prior Year &amp; </a:t>
                      </a:r>
                    </a:p>
                    <a:p>
                      <a:pPr algn="ctr"/>
                      <a:r>
                        <a:rPr lang="en-US" sz="1100" dirty="0"/>
                        <a:t>Minimum to Qualify  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07030899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Adolescent Well Care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3394996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 A’s Tobacco Cessation Counseling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 paid claims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 paid claims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 paid claims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956012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Developmental Screening First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17.1%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75484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BMI Screening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1.0%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90065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Psychotropic Medications in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-1.0%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451478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Adult patients using High Dose Opioids</a:t>
                      </a:r>
                      <a:r>
                        <a:rPr lang="en-US" sz="1000" dirty="0"/>
                        <a:t> 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26.0 per 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23.0 per 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- 2.0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 per 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476726"/>
                  </a:ext>
                </a:extLst>
              </a:tr>
              <a:tr h="639472">
                <a:tc>
                  <a:txBody>
                    <a:bodyPr/>
                    <a:lstStyle/>
                    <a:p>
                      <a:r>
                        <a:rPr lang="en-US" dirty="0"/>
                        <a:t>Diabetes Care – HbA1c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+3.0% 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873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73390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355699"/>
            <a:ext cx="8458200" cy="2667001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b="1" dirty="0"/>
              <a:t>Performance Measures </a:t>
            </a:r>
            <a:r>
              <a:rPr lang="en-US" sz="1900" b="1" i="1" dirty="0"/>
              <a:t>cont’d</a:t>
            </a:r>
            <a:endParaRPr lang="en-US" sz="2800" b="1" dirty="0"/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Performance measure results will be calculated based on activity in the previous calendar year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For example, calendar year 2019 results will be used to set PCMH performance add-on payments for case management fees taking effect on October 1, 2020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Calendar year 2020 results will be used for case management fees taking effect on October 1, 2021</a:t>
            </a:r>
          </a:p>
          <a:p>
            <a:pPr lvl="1" eaLnBrk="1" hangingPunct="1">
              <a:spcBef>
                <a:spcPts val="1200"/>
              </a:spcBef>
            </a:pPr>
            <a:endParaRPr lang="en-US" sz="2400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6576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61399-F1C3-4CFF-BA74-EE1573352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559" y="4479900"/>
            <a:ext cx="7100241" cy="1539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4497CD-3037-43C5-8A47-3FFC663A185C}"/>
              </a:ext>
            </a:extLst>
          </p:cNvPr>
          <p:cNvSpPr txBox="1"/>
          <p:nvPr/>
        </p:nvSpPr>
        <p:spPr>
          <a:xfrm>
            <a:off x="2971800" y="41264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Year 1 Performance Payments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095902-D99E-4258-BE6A-A92307D63D20}"/>
              </a:ext>
            </a:extLst>
          </p:cNvPr>
          <p:cNvSpPr/>
          <p:nvPr/>
        </p:nvSpPr>
        <p:spPr>
          <a:xfrm>
            <a:off x="1066800" y="4126468"/>
            <a:ext cx="7391400" cy="2045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07027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5DCD3E87-241E-4632-BEF3-569CCC22FE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885486"/>
              </p:ext>
            </p:extLst>
          </p:nvPr>
        </p:nvGraphicFramePr>
        <p:xfrm>
          <a:off x="457200" y="1524000"/>
          <a:ext cx="795528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820">
                  <a:extLst>
                    <a:ext uri="{9D8B030D-6E8A-4147-A177-3AD203B41FA5}">
                      <a16:colId xmlns:a16="http://schemas.microsoft.com/office/drawing/2014/main" val="3613898296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3439523688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3359060641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173110476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Practice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20976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86534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and 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$4.39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0863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Adult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$6.63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$8.82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25534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3300C448-2236-4086-8BF2-FE3D5FA2E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73084"/>
              </p:ext>
            </p:extLst>
          </p:nvPr>
        </p:nvGraphicFramePr>
        <p:xfrm>
          <a:off x="426720" y="4008120"/>
          <a:ext cx="7955280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1056">
                  <a:extLst>
                    <a:ext uri="{9D8B030D-6E8A-4147-A177-3AD203B41FA5}">
                      <a16:colId xmlns:a16="http://schemas.microsoft.com/office/drawing/2014/main" val="3613898296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3439523688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3359060641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4038581760"/>
                    </a:ext>
                  </a:extLst>
                </a:gridCol>
                <a:gridCol w="1591056">
                  <a:extLst>
                    <a:ext uri="{9D8B030D-6E8A-4147-A177-3AD203B41FA5}">
                      <a16:colId xmlns:a16="http://schemas.microsoft.com/office/drawing/2014/main" val="173110476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Practice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 Payment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Add-on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Potential 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420976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$5.78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$8.98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86534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Children and adults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$10.31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308634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/>
                        <a:t>Adult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$11.52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255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883CE6-1A8A-43AF-8A32-10123FB5BCAD}"/>
              </a:ext>
            </a:extLst>
          </p:cNvPr>
          <p:cNvSpPr txBox="1"/>
          <p:nvPr/>
        </p:nvSpPr>
        <p:spPr>
          <a:xfrm>
            <a:off x="533400" y="1143000"/>
            <a:ext cx="767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Current Program – Effective October 1, 2019 (excluding SoonerExcel)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A18082-8B22-4486-AB21-E7598EBAEE3A}"/>
              </a:ext>
            </a:extLst>
          </p:cNvPr>
          <p:cNvSpPr txBox="1"/>
          <p:nvPr/>
        </p:nvSpPr>
        <p:spPr>
          <a:xfrm>
            <a:off x="457200" y="3581400"/>
            <a:ext cx="2645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Redesigned Program  </a:t>
            </a:r>
          </a:p>
        </p:txBody>
      </p:sp>
    </p:spTree>
    <p:extLst>
      <p:ext uri="{BB962C8B-B14F-4D97-AF65-F5344CB8AC3E}">
        <p14:creationId xmlns:p14="http://schemas.microsoft.com/office/powerpoint/2010/main" val="4051968802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- EXAMPLE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9624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27B59-5749-4C3E-BF5D-996A6B10AA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Michaela Quinn – Current Tier 2 HAN Pediatrician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1,000 SoonerCare Choice members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DD15D8-4804-4957-9A00-1DFB6A5A9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814" y="1885350"/>
            <a:ext cx="6422372" cy="436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79398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EXAMPLE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5814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27B59-5749-4C3E-BF5D-996A6B10AA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John McIntyre – Current Tier 3 non-HAN Family Practice</a:t>
            </a:r>
          </a:p>
          <a:p>
            <a:pPr marL="0" indent="0">
              <a:buNone/>
            </a:pPr>
            <a:r>
              <a:rPr lang="en-US" sz="2000" dirty="0"/>
              <a:t>500 SoonerCare Choice members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31881-CA6E-4B8D-B618-38B799CD7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814" y="1905000"/>
            <a:ext cx="6422372" cy="436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35861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5429739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700" b="1" dirty="0"/>
              <a:t>Transition to New System – Non-Participants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Current PCMH providers who do not participate in the new program (either initially or long term) can continue to treat SoonerCare Choice members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These providers will not receive a case management fee but will continue to submit claims for medical care, just as today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Members will be disenrolled and encouraged to select a new PCMH; however, members are free to continue seeing these providers for as long as they wish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600" dirty="0"/>
              <a:t>Providers can choose to re-enter the program at any time, by agreeing to participate under the revised standards</a:t>
            </a:r>
          </a:p>
          <a:p>
            <a:pPr marL="274638" lvl="1" indent="0" eaLnBrk="1" hangingPunct="1">
              <a:spcBef>
                <a:spcPts val="1200"/>
              </a:spcBef>
              <a:buNone/>
            </a:pPr>
            <a:r>
              <a:rPr lang="en-US" sz="2400" dirty="0"/>
              <a:t>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0386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67634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27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142999"/>
            <a:ext cx="8458200" cy="609601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en-US" sz="2700" b="1" dirty="0"/>
              <a:t>Transition to New System - Timeline</a:t>
            </a:r>
          </a:p>
          <a:p>
            <a:pPr marL="274638" lvl="1" indent="0" eaLnBrk="1" hangingPunct="1">
              <a:spcBef>
                <a:spcPts val="1200"/>
              </a:spcBef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43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PCMH REDESIGN – APPROACH </a:t>
            </a:r>
            <a:r>
              <a:rPr lang="en-US" sz="2000" i="1" dirty="0"/>
              <a:t>cont’d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8D429-D342-4078-B6C5-12601CBC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37338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563068-4B7C-4133-900E-493836B309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549312"/>
              </p:ext>
            </p:extLst>
          </p:nvPr>
        </p:nvGraphicFramePr>
        <p:xfrm>
          <a:off x="1143000" y="1676400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68202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28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3771900" cy="50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000" dirty="0"/>
              <a:t>Current Tier 3 Standards, including 30 office hours per week</a:t>
            </a:r>
          </a:p>
          <a:p>
            <a:pPr eaLnBrk="1" hangingPunct="1"/>
            <a:r>
              <a:rPr lang="en-US" sz="2000" dirty="0"/>
              <a:t>SUD screening (OHCA can furnish), brief intervention and referrals</a:t>
            </a:r>
          </a:p>
          <a:p>
            <a:pPr eaLnBrk="1" hangingPunct="1"/>
            <a:r>
              <a:rPr lang="en-US" sz="2000" dirty="0"/>
              <a:t>SDOH screening (OHCA can furnish) and referrals</a:t>
            </a:r>
          </a:p>
          <a:p>
            <a:pPr eaLnBrk="1" hangingPunct="1"/>
            <a:r>
              <a:rPr lang="en-US" sz="2000" dirty="0"/>
              <a:t>Outreach to patients due for well-care screening, with OHCA support</a:t>
            </a:r>
          </a:p>
          <a:p>
            <a:pPr eaLnBrk="1" hangingPunct="1"/>
            <a:r>
              <a:rPr lang="en-US" sz="2000" dirty="0"/>
              <a:t>Participating in OHCA-sanctioned Health Information Exchange</a:t>
            </a:r>
          </a:p>
          <a:p>
            <a:pPr eaLnBrk="1" hangingPunct="1"/>
            <a:r>
              <a:rPr lang="en-US" sz="2000" dirty="0"/>
              <a:t>Reviewing patient quality data for quality improvement opportunities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DISCUSSION - BASE REQUIREMENTS 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1295400"/>
            <a:ext cx="0" cy="487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38700" y="1219200"/>
            <a:ext cx="3771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As a group, are these appropriate standards for promoting improved quality of care and health outcomes? </a:t>
            </a:r>
            <a:endParaRPr lang="en-US" sz="16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Which standards appear most challenging to meet?  </a:t>
            </a:r>
            <a:endParaRPr lang="en-US" sz="16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How can the OHCA support you in meeting standards?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Other standards?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86535" y="1447800"/>
            <a:ext cx="461665" cy="914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Criteria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1295400"/>
            <a:ext cx="461665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828458528"/>
      </p:ext>
    </p:extLst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29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37719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/>
              <a:t>Secure, interactive website (patient portal) for patient/family communication</a:t>
            </a:r>
          </a:p>
          <a:p>
            <a:pPr eaLnBrk="1" hangingPunct="1"/>
            <a:r>
              <a:rPr lang="en-US" sz="2000" dirty="0"/>
              <a:t>Practice accreditation</a:t>
            </a:r>
          </a:p>
          <a:p>
            <a:pPr eaLnBrk="1" hangingPunct="1"/>
            <a:r>
              <a:rPr lang="en-US" sz="2000" dirty="0"/>
              <a:t>OHCA-sanctioned comprehensive assessment and referral process</a:t>
            </a:r>
          </a:p>
          <a:p>
            <a:pPr eaLnBrk="1" hangingPunct="1"/>
            <a:r>
              <a:rPr lang="en-US" sz="2000" dirty="0"/>
              <a:t>Extended hours (31 – 39 or 40+)</a:t>
            </a:r>
          </a:p>
          <a:p>
            <a:pPr eaLnBrk="1" hangingPunct="1"/>
            <a:r>
              <a:rPr lang="en-US" sz="2000" dirty="0"/>
              <a:t>Onsite BH care manager or referral arrangement </a:t>
            </a:r>
          </a:p>
          <a:p>
            <a:pPr eaLnBrk="1" hangingPunct="1"/>
            <a:r>
              <a:rPr lang="en-US" sz="2000" dirty="0"/>
              <a:t>Integrated care plans for co-managed members in OHCA-sanctioned “Health Neighborhood” (HAN-affiliated providers)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DISCUSSION - ADD-ON PAYMENTS 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1295400"/>
            <a:ext cx="0" cy="487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86535" y="1447800"/>
            <a:ext cx="461665" cy="914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Criteria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1295400"/>
            <a:ext cx="461665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A8F6BC-527C-4DA8-83BA-B5393326276C}"/>
              </a:ext>
            </a:extLst>
          </p:cNvPr>
          <p:cNvSpPr txBox="1">
            <a:spLocks/>
          </p:cNvSpPr>
          <p:nvPr/>
        </p:nvSpPr>
        <p:spPr bwMode="auto">
          <a:xfrm>
            <a:off x="4838700" y="1219200"/>
            <a:ext cx="3771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As a group, are these appropriate standards criteria for promoting improved quality of care and health outcomes? </a:t>
            </a:r>
            <a:endParaRPr lang="en-US" sz="16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Which standards appear most challenging to meet?  </a:t>
            </a:r>
            <a:endParaRPr lang="en-US" sz="16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How can the OHCA support you in meeting standards?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Other add-ons? </a:t>
            </a:r>
          </a:p>
        </p:txBody>
      </p:sp>
    </p:spTree>
    <p:extLst>
      <p:ext uri="{BB962C8B-B14F-4D97-AF65-F5344CB8AC3E}">
        <p14:creationId xmlns:p14="http://schemas.microsoft.com/office/powerpoint/2010/main" val="1763320288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343900" cy="914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dirty="0"/>
              <a:t>Patient Centered Medical Home (PCMH) providers are the heart of the SoonerCare program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u="sng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WHY ARE WE HERE TODAY?</a:t>
            </a:r>
            <a:endParaRPr lang="en-US" sz="40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39FBA61-2CB5-4F2E-AC1E-0E266324A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142981"/>
              </p:ext>
            </p:extLst>
          </p:nvPr>
        </p:nvGraphicFramePr>
        <p:xfrm>
          <a:off x="1524000" y="2184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70F271-147E-4285-8F03-ECD9186FE83F}"/>
              </a:ext>
            </a:extLst>
          </p:cNvPr>
          <p:cNvSpPr txBox="1"/>
          <p:nvPr/>
        </p:nvSpPr>
        <p:spPr>
          <a:xfrm>
            <a:off x="832247" y="3657600"/>
            <a:ext cx="615553" cy="118077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6258C9-571F-4252-971E-835F63B7C037}"/>
              </a:ext>
            </a:extLst>
          </p:cNvPr>
          <p:cNvSpPr txBox="1"/>
          <p:nvPr/>
        </p:nvSpPr>
        <p:spPr>
          <a:xfrm>
            <a:off x="7690247" y="3062441"/>
            <a:ext cx="615553" cy="23477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Neighborhood</a:t>
            </a:r>
          </a:p>
        </p:txBody>
      </p:sp>
    </p:spTree>
    <p:extLst>
      <p:ext uri="{BB962C8B-B14F-4D97-AF65-F5344CB8AC3E}">
        <p14:creationId xmlns:p14="http://schemas.microsoft.com/office/powerpoint/2010/main" val="1915642027"/>
      </p:ext>
    </p:extLst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37719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/>
              <a:t>Adolescent well-care visits</a:t>
            </a:r>
          </a:p>
          <a:p>
            <a:pPr eaLnBrk="1" hangingPunct="1"/>
            <a:r>
              <a:rPr lang="en-US" sz="2400" dirty="0"/>
              <a:t>5 A’s tobacco cessation counseling</a:t>
            </a:r>
          </a:p>
          <a:p>
            <a:pPr eaLnBrk="1" hangingPunct="1"/>
            <a:r>
              <a:rPr lang="en-US" sz="2400" dirty="0"/>
              <a:t>Developmental screening in child’s first three years of life</a:t>
            </a:r>
          </a:p>
          <a:p>
            <a:pPr eaLnBrk="1" hangingPunct="1"/>
            <a:r>
              <a:rPr lang="en-US" sz="2400" dirty="0"/>
              <a:t>BMI screening </a:t>
            </a:r>
          </a:p>
          <a:p>
            <a:pPr eaLnBrk="1" hangingPunct="1"/>
            <a:r>
              <a:rPr lang="en-US" sz="2400" dirty="0"/>
              <a:t>Psychotropic medications in children (reducing)</a:t>
            </a:r>
          </a:p>
          <a:p>
            <a:pPr eaLnBrk="1" hangingPunct="1"/>
            <a:r>
              <a:rPr lang="en-US" sz="2400" dirty="0"/>
              <a:t>Adult patients using high dose opioids (reducing)</a:t>
            </a:r>
          </a:p>
          <a:p>
            <a:pPr eaLnBrk="1" hangingPunct="1"/>
            <a:r>
              <a:rPr lang="en-US" sz="2400" dirty="0"/>
              <a:t>Diabetes care – HbA1c testing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152400"/>
            <a:ext cx="86105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000" dirty="0"/>
              <a:t>DISCUSSION – PERFORMANCE MEASURES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1295400"/>
            <a:ext cx="0" cy="487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86535" y="1447800"/>
            <a:ext cx="461665" cy="914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Criteria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1295400"/>
            <a:ext cx="461665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A8F6BC-527C-4DA8-83BA-B5393326276C}"/>
              </a:ext>
            </a:extLst>
          </p:cNvPr>
          <p:cNvSpPr txBox="1">
            <a:spLocks/>
          </p:cNvSpPr>
          <p:nvPr/>
        </p:nvSpPr>
        <p:spPr bwMode="auto">
          <a:xfrm>
            <a:off x="4838700" y="1219200"/>
            <a:ext cx="3771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As a group, are these appropriate measures for promoting improved quality of care and health outcomes?</a:t>
            </a:r>
            <a:endParaRPr lang="en-US" sz="16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Which measures/targets appear most challenging to meet?  </a:t>
            </a:r>
            <a:endParaRPr lang="en-US" sz="16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How can the OHCA support you in meeting the targets?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000" dirty="0"/>
              <a:t>Other measures? </a:t>
            </a:r>
          </a:p>
        </p:txBody>
      </p:sp>
    </p:spTree>
    <p:extLst>
      <p:ext uri="{BB962C8B-B14F-4D97-AF65-F5344CB8AC3E}">
        <p14:creationId xmlns:p14="http://schemas.microsoft.com/office/powerpoint/2010/main" val="2756800944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600" dirty="0"/>
              <a:t>The OHCA wants to support providers in meeting performance targets by sharing data on a continuous basis</a:t>
            </a:r>
          </a:p>
          <a:p>
            <a:pPr eaLnBrk="1" hangingPunct="1">
              <a:spcBef>
                <a:spcPts val="1200"/>
              </a:spcBef>
            </a:pPr>
            <a:r>
              <a:rPr lang="en-US" sz="3600" dirty="0"/>
              <a:t>The data likely would be posted via an online report, with the option of having the report mailed to the practice</a:t>
            </a:r>
          </a:p>
          <a:p>
            <a:pPr eaLnBrk="1" hangingPunct="1">
              <a:spcBef>
                <a:spcPts val="1200"/>
              </a:spcBef>
            </a:pPr>
            <a:r>
              <a:rPr lang="en-US" sz="3600" dirty="0"/>
              <a:t>The next slide shows a potential report format with sample data for a pediatric practice</a:t>
            </a:r>
          </a:p>
          <a:p>
            <a:pPr eaLnBrk="1" hangingPunct="1">
              <a:spcBef>
                <a:spcPts val="1200"/>
              </a:spcBef>
            </a:pPr>
            <a:r>
              <a:rPr lang="en-US" sz="3600" dirty="0"/>
              <a:t>The report is in the design stage – comments/recommendations are welcome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32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32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5902519"/>
      </p:ext>
    </p:extLst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32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AEC279-7785-4063-A2E4-16BBD204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873" y="1219017"/>
            <a:ext cx="7115527" cy="491350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6825283"/>
      </p:ext>
    </p:extLst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33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C4BD7C-3D8B-4CBA-A9CE-AFDFA9DE3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97004"/>
            <a:ext cx="7039327" cy="502904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49341833"/>
      </p:ext>
    </p:extLst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30D8F8-5F46-4FEA-83F3-E0616E3A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95400"/>
            <a:ext cx="6514452" cy="49653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07357515"/>
      </p:ext>
    </p:extLst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EC2EC1-5569-4407-AF28-5A89239D8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6582126" cy="507538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63563007"/>
      </p:ext>
    </p:extLst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CB9449-37B2-4BA9-8172-95319F276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61840" cy="51054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59884588"/>
      </p:ext>
    </p:extLst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37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780B9A-C032-4ABF-B7DB-FCB86FE88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28163"/>
            <a:ext cx="7115527" cy="50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47306"/>
      </p:ext>
    </p:extLst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38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2B7ECA-DD14-4A5C-BDB6-AED614B8C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73" y="1371600"/>
            <a:ext cx="7830254" cy="34887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45427275"/>
      </p:ext>
    </p:extLst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39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PCMH REDESIGN – SHARING DATA </a:t>
            </a:r>
            <a:r>
              <a:rPr lang="en-US" sz="2000" i="1" dirty="0"/>
              <a:t>cont’d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6CB428-2F00-4CC3-B852-12BD2ED7E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69" y="1371600"/>
            <a:ext cx="7202231" cy="313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85525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4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3439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dirty="0"/>
              <a:t>Even during the State’s fiscal crunch, SoonerCare members had greater access to primary care than their counterparts nationally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Over 90 percent of children under age 12 saw their PCMH at least once in a year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Over 80 percent of adults saw their PCMH at least once in a year 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/>
              <a:t>The agency’s goal is to redesign and introduce an enhanced PCMH program in October 2020 </a:t>
            </a:r>
            <a:r>
              <a:rPr lang="en-US" sz="2800" u="sng" dirty="0"/>
              <a:t>in partnership with providers 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400" dirty="0"/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WHY ARE WE HERE TODAY?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0494108"/>
      </p:ext>
    </p:extLst>
  </p:cSld>
  <p:clrMapOvr>
    <a:masterClrMapping/>
  </p:clrMapOvr>
  <p:transition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40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37719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Enrollment summary</a:t>
            </a:r>
          </a:p>
          <a:p>
            <a:pPr eaLnBrk="1" hangingPunct="1"/>
            <a:r>
              <a:rPr lang="en-US" sz="2800" dirty="0"/>
              <a:t>Utilization summary</a:t>
            </a:r>
          </a:p>
          <a:p>
            <a:pPr eaLnBrk="1" hangingPunct="1"/>
            <a:r>
              <a:rPr lang="en-US" sz="2800" dirty="0"/>
              <a:t>Chronic conditions</a:t>
            </a:r>
          </a:p>
          <a:p>
            <a:pPr eaLnBrk="1" hangingPunct="1"/>
            <a:r>
              <a:rPr lang="en-US" sz="2800" dirty="0"/>
              <a:t>Cost summary</a:t>
            </a:r>
          </a:p>
          <a:p>
            <a:pPr eaLnBrk="1" hangingPunct="1"/>
            <a:r>
              <a:rPr lang="en-US" sz="2800" dirty="0"/>
              <a:t>Payment and performance data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152400"/>
            <a:ext cx="861059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000" dirty="0"/>
              <a:t>DISCUSSION – DATA SHARING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1295400"/>
            <a:ext cx="0" cy="487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86535" y="1447800"/>
            <a:ext cx="461665" cy="914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Criteria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1295400"/>
            <a:ext cx="461665" cy="114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A8F6BC-527C-4DA8-83BA-B5393326276C}"/>
              </a:ext>
            </a:extLst>
          </p:cNvPr>
          <p:cNvSpPr txBox="1">
            <a:spLocks/>
          </p:cNvSpPr>
          <p:nvPr/>
        </p:nvSpPr>
        <p:spPr bwMode="auto">
          <a:xfrm>
            <a:off x="4838700" y="1219200"/>
            <a:ext cx="37719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buFont typeface="+mj-lt"/>
              <a:buAutoNum type="arabicPeriod"/>
            </a:pPr>
            <a:r>
              <a:rPr lang="en-US" sz="2400" dirty="0"/>
              <a:t>Is this information appropriate and useful to your practice? If so, how would you use it?</a:t>
            </a:r>
            <a:endParaRPr lang="en-US" sz="18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400" dirty="0"/>
              <a:t>Is there additional information that would be useful?</a:t>
            </a:r>
            <a:endParaRPr lang="en-US" sz="1800" dirty="0"/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2400" dirty="0"/>
              <a:t>How would you prefer to receive this information (e.g., on-line, via hard copy)?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6890665"/>
      </p:ext>
    </p:extLst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41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4000" dirty="0"/>
              <a:t>Written comments and questions are welcome</a:t>
            </a:r>
          </a:p>
          <a:p>
            <a:pPr eaLnBrk="1" hangingPunct="1">
              <a:spcBef>
                <a:spcPts val="1200"/>
              </a:spcBef>
            </a:pPr>
            <a:r>
              <a:rPr lang="en-US" sz="4000" dirty="0"/>
              <a:t>Comments/recommendations should be sent over the next 30 days</a:t>
            </a:r>
          </a:p>
          <a:p>
            <a:pPr eaLnBrk="1" hangingPunct="1">
              <a:spcBef>
                <a:spcPts val="1200"/>
              </a:spcBef>
            </a:pPr>
            <a:r>
              <a:rPr lang="en-US" sz="4000" dirty="0"/>
              <a:t>Email to medhomecomments@okhca.org</a:t>
            </a:r>
          </a:p>
          <a:p>
            <a:pPr eaLnBrk="1" hangingPunct="1">
              <a:spcBef>
                <a:spcPts val="1200"/>
              </a:spcBef>
            </a:pPr>
            <a:endParaRPr lang="en-US" sz="2800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8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dirty="0"/>
              <a:t>WRITTEN COMMENTS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919879880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5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None/>
            </a:pPr>
            <a:endParaRPr lang="en-US" dirty="0"/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2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2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TODAY’S AGENDA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84533"/>
              </p:ext>
            </p:extLst>
          </p:nvPr>
        </p:nvGraphicFramePr>
        <p:xfrm>
          <a:off x="533400" y="1447800"/>
          <a:ext cx="8153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Approximate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/>
                        <a:t>Additional background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/>
                        <a:t>PCMH redesign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35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000" b="1" i="0" dirty="0"/>
                        <a:t>Discussion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30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2000" dirty="0"/>
                        <a:t>Sharing quality/performance data with practices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15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5"/>
                      </a:pPr>
                      <a:r>
                        <a:rPr lang="en-US" sz="2000" b="1" dirty="0"/>
                        <a:t>Discussion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15 minutes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564ED08-72BF-473A-A96C-CD6928435CDA}"/>
              </a:ext>
            </a:extLst>
          </p:cNvPr>
          <p:cNvSpPr txBox="1"/>
          <p:nvPr/>
        </p:nvSpPr>
        <p:spPr>
          <a:xfrm flipH="1">
            <a:off x="762000" y="4736068"/>
            <a:ext cx="589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2"/>
                </a:solidFill>
              </a:rPr>
              <a:t>Questions are welcome throughout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60478134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6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dirty="0"/>
              <a:t>SoonerCare Choice is the OHCA’s “managed care program” for Medicaid members who are not  Medicare-eligible and do not receive long term care 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All SoonerCare Choice members have the opportunity to select a PCMH provider 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Adult Choice members with a PCMH have access to more primary care than members who do not choose a PCMH</a:t>
            </a:r>
          </a:p>
          <a:p>
            <a:pPr eaLnBrk="1" hangingPunct="1">
              <a:spcBef>
                <a:spcPts val="1200"/>
              </a:spcBef>
            </a:pPr>
            <a:r>
              <a:rPr lang="en-US" dirty="0"/>
              <a:t>In August of this year, SoonerCare Choice included: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434,000 children and adolescents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dirty="0"/>
              <a:t>95,000 adults, many with complex/chronic health care needs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200" dirty="0"/>
          </a:p>
          <a:p>
            <a:pPr eaLnBrk="1" hangingPunct="1">
              <a:spcBef>
                <a:spcPts val="1200"/>
              </a:spcBef>
            </a:pPr>
            <a:endParaRPr lang="en-US" sz="22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6865061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7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The PCMH program was introduced in 2009 and has been updated over time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dirty="0"/>
              <a:t>The current design has three tiers for which providers can seek “recognition” (certification), as shown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starting on the next slide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Tier 1 – Entry Level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Tier 2 – Advanced  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Tier 3 – Optimal  </a:t>
            </a:r>
            <a:endParaRPr lang="en-US" sz="2700" dirty="0"/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3781623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10600" cy="762000"/>
          </a:xfrm>
        </p:spPr>
        <p:txBody>
          <a:bodyPr/>
          <a:lstStyle/>
          <a:p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r>
              <a:rPr lang="en-US" sz="36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553250" y="1276174"/>
          <a:ext cx="8153400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71142"/>
            <a:ext cx="2580970" cy="349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20 hours/week 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Primary/preventive care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Clinical data in paper or electronic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Maintain medication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Track lab/diagnostic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Track referrals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Care coordination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Patient and family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Medical Home agreement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Maintain open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E-Communication from OHCA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Phone coverage 24/7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Behavioral health screening annually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1660" y="2278826"/>
            <a:ext cx="2590800" cy="349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All Tier 1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Minimum 30 hours/week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Track panel members inside/outside of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Transitional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Multi-modal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r>
              <a:rPr lang="en-US" sz="1300" dirty="0"/>
              <a:t>Optional (3 of 5 required)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Healthcare team led by PCP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Post-visit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Evidence based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Medication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Minimum 4 hours 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76600" y="3810000"/>
            <a:ext cx="22631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55234" y="2275624"/>
            <a:ext cx="2590800" cy="3493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/>
              <a:t>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All Tier 1 and 2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Healthcare team led by PCP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Post-visit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Evidenced based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Medication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Minimum 4 hours after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Health assessment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r>
              <a:rPr lang="en-US" sz="1300" dirty="0"/>
              <a:t>Optional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Secure interactive web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Integrated care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Performance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endParaRPr lang="en-US" sz="13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43600" y="4038600"/>
            <a:ext cx="22631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E9C4A-9F34-4C6F-889C-32277123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381750"/>
            <a:ext cx="4267200" cy="476250"/>
          </a:xfrm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46966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2498B1-328B-49AE-9904-5A2C4EFCA5E0}" type="slidenum">
              <a:rPr lang="en-US" smtClean="0"/>
              <a:pPr/>
              <a:t>9</a:t>
            </a:fld>
            <a:r>
              <a:rPr lang="en-US" dirty="0">
                <a:solidFill>
                  <a:srgbClr val="140A90"/>
                </a:solidFill>
              </a:rPr>
              <a:t> 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 </a:t>
            </a:r>
            <a:r>
              <a:rPr lang="en-US" sz="2600" dirty="0"/>
              <a:t>  </a:t>
            </a:r>
            <a:endParaRPr lang="en-US" sz="2000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219200"/>
            <a:ext cx="8458200" cy="54864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3200" dirty="0"/>
              <a:t>The design includes three payment components: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Case management fee paid on a per member per month basis (payment commences after PCMH provider sees a member for the first time and remains in effect as long as </a:t>
            </a:r>
            <a:r>
              <a:rPr lang="en-US" sz="2800" dirty="0">
                <a:solidFill>
                  <a:schemeClr val="tx1"/>
                </a:solidFill>
              </a:rPr>
              <a:t>member is seen at least once every 15 months)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Fee-for-service payments (medical claims) for patient visits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800" dirty="0"/>
              <a:t>“SoonerExcel” incentive payments for meeting/ exceeding program targets (e.g., conducting behavioral health or breast/cervical cancer screens) - $2.9 million earned in SFY 2018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sz="2400" dirty="0"/>
              <a:t> </a:t>
            </a:r>
          </a:p>
          <a:p>
            <a:pPr eaLnBrk="1" hangingPunct="1"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381750"/>
            <a:ext cx="4114800" cy="476250"/>
          </a:xfrm>
          <a:noFill/>
        </p:spPr>
        <p:txBody>
          <a:bodyPr/>
          <a:lstStyle/>
          <a:p>
            <a:pPr algn="l"/>
            <a:r>
              <a:rPr lang="en-US" b="1" i="1" dirty="0"/>
              <a:t>PCMH Redesign Stakeholder Meeting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eaLnBrk="1" hangingPunct="1"/>
            <a:r>
              <a:rPr lang="en-US" sz="3600" dirty="0"/>
              <a:t>ADDITIONAL BACKGROUND </a:t>
            </a:r>
            <a:r>
              <a:rPr lang="en-US" sz="2400" i="1" dirty="0"/>
              <a:t>cont’d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9046941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63A200-FE59-4F0B-8E2C-7EA5566C4A37}"/>
</file>

<file path=customXml/itemProps2.xml><?xml version="1.0" encoding="utf-8"?>
<ds:datastoreItem xmlns:ds="http://schemas.openxmlformats.org/officeDocument/2006/customXml" ds:itemID="{1A859118-D888-477A-9989-D182A3EA22F6}"/>
</file>

<file path=customXml/itemProps3.xml><?xml version="1.0" encoding="utf-8"?>
<ds:datastoreItem xmlns:ds="http://schemas.openxmlformats.org/officeDocument/2006/customXml" ds:itemID="{F6611703-418C-4566-93CB-715D1098C65A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234889</TotalTime>
  <Words>3269</Words>
  <Application>Microsoft Office PowerPoint</Application>
  <PresentationFormat>On-screen Show (4:3)</PresentationFormat>
  <Paragraphs>601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SOONERCARE PCMH REDESIGN STAKEHOLDER MEETINGS</vt:lpstr>
      <vt:lpstr>   </vt:lpstr>
      <vt:lpstr>   </vt:lpstr>
      <vt:lpstr>   </vt:lpstr>
      <vt:lpstr>   </vt:lpstr>
      <vt:lpstr>   </vt:lpstr>
      <vt:lpstr>   </vt:lpstr>
      <vt:lpstr>ADDITIONAL BACKGROUND cont’d </vt:lpstr>
      <vt:lpstr>   </vt:lpstr>
      <vt:lpstr>   </vt:lpstr>
      <vt:lpstr>   </vt:lpstr>
      <vt:lpstr>   </vt:lpstr>
      <vt:lpstr>   </vt:lpstr>
      <vt:lpstr>   </vt:lpstr>
      <vt:lpstr>   </vt:lpstr>
      <vt:lpstr>   </vt:lpstr>
      <vt:lpstr>PCMH REDESIGN – APPROACH cont’d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ON EXCELLENCE INDEPENDENT EVALUATION</dc:title>
  <dc:creator>Andrew Cohen</dc:creator>
  <cp:lastModifiedBy>Andrew Cohen</cp:lastModifiedBy>
  <cp:revision>1469</cp:revision>
  <cp:lastPrinted>2019-09-15T16:48:18Z</cp:lastPrinted>
  <dcterms:created xsi:type="dcterms:W3CDTF">2009-09-01T15:17:18Z</dcterms:created>
  <dcterms:modified xsi:type="dcterms:W3CDTF">2019-09-22T17:39:46Z</dcterms:modified>
</cp:coreProperties>
</file>