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93"/>
  </p:notesMasterIdLst>
  <p:sldIdLst>
    <p:sldId id="273" r:id="rId5"/>
    <p:sldId id="274" r:id="rId6"/>
    <p:sldId id="275" r:id="rId7"/>
    <p:sldId id="276" r:id="rId8"/>
    <p:sldId id="277" r:id="rId9"/>
    <p:sldId id="278" r:id="rId10"/>
    <p:sldId id="279" r:id="rId11"/>
    <p:sldId id="280" r:id="rId12"/>
    <p:sldId id="281" r:id="rId13"/>
    <p:sldId id="283" r:id="rId14"/>
    <p:sldId id="284" r:id="rId15"/>
    <p:sldId id="285" r:id="rId16"/>
    <p:sldId id="286" r:id="rId17"/>
    <p:sldId id="287" r:id="rId18"/>
    <p:sldId id="288" r:id="rId19"/>
    <p:sldId id="289" r:id="rId20"/>
    <p:sldId id="290" r:id="rId21"/>
    <p:sldId id="291" r:id="rId22"/>
    <p:sldId id="292" r:id="rId23"/>
    <p:sldId id="293" r:id="rId24"/>
    <p:sldId id="294" r:id="rId25"/>
    <p:sldId id="295" r:id="rId26"/>
    <p:sldId id="296" r:id="rId27"/>
    <p:sldId id="297" r:id="rId28"/>
    <p:sldId id="298" r:id="rId29"/>
    <p:sldId id="299" r:id="rId30"/>
    <p:sldId id="300" r:id="rId31"/>
    <p:sldId id="301" r:id="rId32"/>
    <p:sldId id="302" r:id="rId33"/>
    <p:sldId id="303" r:id="rId34"/>
    <p:sldId id="304" r:id="rId35"/>
    <p:sldId id="305" r:id="rId36"/>
    <p:sldId id="306" r:id="rId37"/>
    <p:sldId id="307" r:id="rId38"/>
    <p:sldId id="308" r:id="rId39"/>
    <p:sldId id="309" r:id="rId40"/>
    <p:sldId id="310" r:id="rId41"/>
    <p:sldId id="311" r:id="rId42"/>
    <p:sldId id="312" r:id="rId43"/>
    <p:sldId id="313" r:id="rId44"/>
    <p:sldId id="314" r:id="rId45"/>
    <p:sldId id="315" r:id="rId46"/>
    <p:sldId id="316" r:id="rId47"/>
    <p:sldId id="317" r:id="rId48"/>
    <p:sldId id="318" r:id="rId49"/>
    <p:sldId id="319" r:id="rId50"/>
    <p:sldId id="320" r:id="rId51"/>
    <p:sldId id="321" r:id="rId52"/>
    <p:sldId id="322" r:id="rId53"/>
    <p:sldId id="323" r:id="rId54"/>
    <p:sldId id="324" r:id="rId55"/>
    <p:sldId id="325" r:id="rId56"/>
    <p:sldId id="326" r:id="rId57"/>
    <p:sldId id="327" r:id="rId58"/>
    <p:sldId id="329" r:id="rId59"/>
    <p:sldId id="330" r:id="rId60"/>
    <p:sldId id="331" r:id="rId61"/>
    <p:sldId id="332" r:id="rId62"/>
    <p:sldId id="333" r:id="rId63"/>
    <p:sldId id="334" r:id="rId64"/>
    <p:sldId id="335" r:id="rId65"/>
    <p:sldId id="336" r:id="rId66"/>
    <p:sldId id="337" r:id="rId67"/>
    <p:sldId id="339" r:id="rId68"/>
    <p:sldId id="340" r:id="rId69"/>
    <p:sldId id="341" r:id="rId70"/>
    <p:sldId id="342" r:id="rId71"/>
    <p:sldId id="343" r:id="rId72"/>
    <p:sldId id="344" r:id="rId73"/>
    <p:sldId id="345" r:id="rId74"/>
    <p:sldId id="346" r:id="rId75"/>
    <p:sldId id="347" r:id="rId76"/>
    <p:sldId id="348" r:id="rId77"/>
    <p:sldId id="349" r:id="rId78"/>
    <p:sldId id="350" r:id="rId79"/>
    <p:sldId id="351" r:id="rId80"/>
    <p:sldId id="352" r:id="rId81"/>
    <p:sldId id="353" r:id="rId82"/>
    <p:sldId id="354" r:id="rId83"/>
    <p:sldId id="355" r:id="rId84"/>
    <p:sldId id="356" r:id="rId85"/>
    <p:sldId id="357" r:id="rId86"/>
    <p:sldId id="358" r:id="rId87"/>
    <p:sldId id="359" r:id="rId88"/>
    <p:sldId id="361" r:id="rId89"/>
    <p:sldId id="362" r:id="rId90"/>
    <p:sldId id="363" r:id="rId91"/>
    <p:sldId id="364" r:id="rId9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295"/>
    <p:restoredTop sz="96301"/>
  </p:normalViewPr>
  <p:slideViewPr>
    <p:cSldViewPr snapToGrid="0" snapToObjects="1">
      <p:cViewPr varScale="1">
        <p:scale>
          <a:sx n="110" d="100"/>
          <a:sy n="110" d="100"/>
        </p:scale>
        <p:origin x="1014" y="108"/>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slide" Target="slides/slide80.xml"/><Relationship Id="rId89" Type="http://schemas.openxmlformats.org/officeDocument/2006/relationships/slide" Target="slides/slide85.xml"/><Relationship Id="rId97"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a:pPr>
            <a:r>
              <a:rPr lang="en-US" sz="2000" dirty="0">
                <a:latin typeface="Arial" panose="020B0604020202020204" pitchFamily="34" charset="0"/>
                <a:cs typeface="Arial" panose="020B0604020202020204" pitchFamily="34" charset="0"/>
              </a:rPr>
              <a:t>Possible</a:t>
            </a:r>
            <a:r>
              <a:rPr lang="en-US" sz="2000" baseline="0" dirty="0">
                <a:latin typeface="Arial" panose="020B0604020202020204" pitchFamily="34" charset="0"/>
                <a:cs typeface="Arial" panose="020B0604020202020204" pitchFamily="34" charset="0"/>
              </a:rPr>
              <a:t> Outcomes for Offspring of Parental Disease Carriers</a:t>
            </a:r>
            <a:endParaRPr lang="en-US" sz="2000" dirty="0">
              <a:latin typeface="Arial" panose="020B0604020202020204" pitchFamily="34" charset="0"/>
              <a:cs typeface="Arial" panose="020B0604020202020204" pitchFamily="34" charset="0"/>
            </a:endParaRPr>
          </a:p>
        </c:rich>
      </c:tx>
      <c:overlay val="0"/>
    </c:title>
    <c:autoTitleDeleted val="0"/>
    <c:plotArea>
      <c:layout/>
      <c:pieChart>
        <c:varyColors val="1"/>
        <c:ser>
          <c:idx val="0"/>
          <c:order val="0"/>
          <c:tx>
            <c:strRef>
              <c:f>Sheet1!$B$1</c:f>
              <c:strCache>
                <c:ptCount val="1"/>
                <c:pt idx="0">
                  <c:v>Column1</c:v>
                </c:pt>
              </c:strCache>
            </c:strRef>
          </c:tx>
          <c:dPt>
            <c:idx val="1"/>
            <c:bubble3D val="0"/>
            <c:spPr>
              <a:solidFill>
                <a:srgbClr val="FFC000"/>
              </a:solidFill>
            </c:spPr>
            <c:extLst>
              <c:ext xmlns:c16="http://schemas.microsoft.com/office/drawing/2014/chart" uri="{C3380CC4-5D6E-409C-BE32-E72D297353CC}">
                <c16:uniqueId val="{00000001-EA67-4369-82BB-C7A84505F1D9}"/>
              </c:ext>
            </c:extLst>
          </c:dPt>
          <c:dLbls>
            <c:dLbl>
              <c:idx val="0"/>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A67-4369-82BB-C7A84505F1D9}"/>
                </c:ext>
              </c:extLst>
            </c:dLbl>
            <c:dLbl>
              <c:idx val="1"/>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A67-4369-82BB-C7A84505F1D9}"/>
                </c:ext>
              </c:extLst>
            </c:dLbl>
            <c:dLbl>
              <c:idx val="2"/>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A67-4369-82BB-C7A84505F1D9}"/>
                </c:ext>
              </c:extLst>
            </c:dLbl>
            <c:spPr>
              <a:noFill/>
              <a:ln>
                <a:noFill/>
              </a:ln>
              <a:effectLst/>
            </c:spPr>
            <c:txPr>
              <a:bodyPr/>
              <a:lstStyle/>
              <a:p>
                <a:pPr>
                  <a:defRPr b="1">
                    <a:latin typeface="Arial" panose="020B0604020202020204" pitchFamily="34" charset="0"/>
                    <a:cs typeface="Arial" panose="020B0604020202020204" pitchFamily="34" charset="0"/>
                  </a:defRPr>
                </a:pPr>
                <a:endParaRPr lang="en-US"/>
              </a:p>
            </c:txPr>
            <c:dLblPos val="ctr"/>
            <c:showLegendKey val="0"/>
            <c:showVal val="0"/>
            <c:showCatName val="0"/>
            <c:showSerName val="0"/>
            <c:showPercent val="0"/>
            <c:showBubbleSize val="0"/>
            <c:extLst>
              <c:ext xmlns:c15="http://schemas.microsoft.com/office/drawing/2012/chart" uri="{CE6537A1-D6FC-4f65-9D91-7224C49458BB}"/>
            </c:extLst>
          </c:dLbls>
          <c:cat>
            <c:strRef>
              <c:f>Sheet1!$A$2:$A$4</c:f>
              <c:strCache>
                <c:ptCount val="3"/>
                <c:pt idx="0">
                  <c:v>Not affected</c:v>
                </c:pt>
                <c:pt idx="1">
                  <c:v>Carrier</c:v>
                </c:pt>
                <c:pt idx="2">
                  <c:v>Disease</c:v>
                </c:pt>
              </c:strCache>
            </c:strRef>
          </c:cat>
          <c:val>
            <c:numRef>
              <c:f>Sheet1!$B$2:$B$4</c:f>
              <c:numCache>
                <c:formatCode>0%</c:formatCode>
                <c:ptCount val="3"/>
                <c:pt idx="0">
                  <c:v>0.25</c:v>
                </c:pt>
                <c:pt idx="1">
                  <c:v>0.5</c:v>
                </c:pt>
                <c:pt idx="2">
                  <c:v>0.25</c:v>
                </c:pt>
              </c:numCache>
            </c:numRef>
          </c:val>
          <c:extLst>
            <c:ext xmlns:c16="http://schemas.microsoft.com/office/drawing/2014/chart" uri="{C3380CC4-5D6E-409C-BE32-E72D297353CC}">
              <c16:uniqueId val="{00000004-EA67-4369-82BB-C7A84505F1D9}"/>
            </c:ext>
          </c:extLst>
        </c:ser>
        <c:dLbls>
          <c:dLblPos val="ctr"/>
          <c:showLegendKey val="0"/>
          <c:showVal val="1"/>
          <c:showCatName val="0"/>
          <c:showSerName val="0"/>
          <c:showPercent val="0"/>
          <c:showBubbleSize val="0"/>
          <c:showLeaderLines val="1"/>
        </c:dLbls>
        <c:firstSliceAng val="0"/>
      </c:pieChart>
    </c:plotArea>
    <c:legend>
      <c:legendPos val="r"/>
      <c:layout>
        <c:manualLayout>
          <c:xMode val="edge"/>
          <c:yMode val="edge"/>
          <c:x val="0.67716654736339765"/>
          <c:y val="0.44624614857925365"/>
          <c:w val="0.26222739203054163"/>
          <c:h val="0.33794214310167753"/>
        </c:manualLayout>
      </c:layout>
      <c:overlay val="0"/>
      <c:txPr>
        <a:bodyPr/>
        <a:lstStyle/>
        <a:p>
          <a:pPr>
            <a:defRPr>
              <a:latin typeface="Arial" panose="020B0604020202020204" pitchFamily="34" charset="0"/>
              <a:cs typeface="Arial" panose="020B0604020202020204" pitchFamily="34" charset="0"/>
            </a:defRPr>
          </a:pPr>
          <a:endParaRPr lang="en-US"/>
        </a:p>
      </c:txPr>
    </c:legend>
    <c:plotVisOnly val="1"/>
    <c:dispBlanksAs val="gap"/>
    <c:showDLblsOverMax val="0"/>
  </c:chart>
  <c:spPr>
    <a:ln>
      <a:noFill/>
      <a:prstDash val="dash"/>
    </a:ln>
  </c:spPr>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22491A5-1E96-48FF-8637-5E1A2CC39D4D}" type="doc">
      <dgm:prSet loTypeId="urn:microsoft.com/office/officeart/2005/8/layout/chevron2" loCatId="list" qsTypeId="urn:microsoft.com/office/officeart/2005/8/quickstyle/simple5" qsCatId="simple" csTypeId="urn:microsoft.com/office/officeart/2005/8/colors/accent1_2" csCatId="accent1" phldr="1"/>
      <dgm:spPr/>
      <dgm:t>
        <a:bodyPr/>
        <a:lstStyle/>
        <a:p>
          <a:endParaRPr lang="en-US"/>
        </a:p>
      </dgm:t>
    </dgm:pt>
    <dgm:pt modelId="{2B0C6805-2E1D-4044-99FD-7F6D11D482E6}">
      <dgm:prSet phldrT="[Text]" custT="1"/>
      <dgm:spPr/>
      <dgm:t>
        <a:bodyPr/>
        <a:lstStyle/>
        <a:p>
          <a:r>
            <a:rPr lang="en-US" sz="1400" b="1" dirty="0">
              <a:latin typeface="Arial" panose="020B0604020202020204" pitchFamily="34" charset="0"/>
              <a:cs typeface="Arial" panose="020B0604020202020204" pitchFamily="34" charset="0"/>
            </a:rPr>
            <a:t>Infant</a:t>
          </a:r>
        </a:p>
      </dgm:t>
    </dgm:pt>
    <dgm:pt modelId="{F3825982-2311-4700-ACF2-1BF4E6D60E92}" type="parTrans" cxnId="{FFC4A90D-62B7-48FE-AE3E-468F58EB644C}">
      <dgm:prSet/>
      <dgm:spPr/>
      <dgm:t>
        <a:bodyPr/>
        <a:lstStyle/>
        <a:p>
          <a:endParaRPr lang="en-US"/>
        </a:p>
      </dgm:t>
    </dgm:pt>
    <dgm:pt modelId="{CF55A3B8-6121-40AF-8546-646B8A1C96A1}" type="sibTrans" cxnId="{FFC4A90D-62B7-48FE-AE3E-468F58EB644C}">
      <dgm:prSet/>
      <dgm:spPr/>
      <dgm:t>
        <a:bodyPr/>
        <a:lstStyle/>
        <a:p>
          <a:endParaRPr lang="en-US"/>
        </a:p>
      </dgm:t>
    </dgm:pt>
    <dgm:pt modelId="{278CC531-44B0-4BC4-BC50-E06E8D46CBB7}">
      <dgm:prSet phldrT="[Text]" custT="1"/>
      <dgm:spPr/>
      <dgm:t>
        <a:bodyPr/>
        <a:lstStyle/>
        <a:p>
          <a:r>
            <a:rPr lang="en-US" sz="1400" dirty="0">
              <a:latin typeface="Arial" panose="020B0604020202020204" pitchFamily="34" charset="0"/>
              <a:cs typeface="Arial" panose="020B0604020202020204" pitchFamily="34" charset="0"/>
            </a:rPr>
            <a:t>Prematurity &amp; LBW may affect TSH &amp; 17-OHP results</a:t>
          </a:r>
        </a:p>
      </dgm:t>
    </dgm:pt>
    <dgm:pt modelId="{2CD05884-1DE7-4E10-8B20-36052EAE54B1}" type="parTrans" cxnId="{10E6C082-5C46-4335-8BA9-F08F9B7AE5B9}">
      <dgm:prSet/>
      <dgm:spPr/>
      <dgm:t>
        <a:bodyPr/>
        <a:lstStyle/>
        <a:p>
          <a:endParaRPr lang="en-US"/>
        </a:p>
      </dgm:t>
    </dgm:pt>
    <dgm:pt modelId="{903335C4-E0CF-42F8-8D49-3894C4925DDA}" type="sibTrans" cxnId="{10E6C082-5C46-4335-8BA9-F08F9B7AE5B9}">
      <dgm:prSet/>
      <dgm:spPr/>
      <dgm:t>
        <a:bodyPr/>
        <a:lstStyle/>
        <a:p>
          <a:endParaRPr lang="en-US"/>
        </a:p>
      </dgm:t>
    </dgm:pt>
    <dgm:pt modelId="{985B87CF-605A-4CE5-8F28-AF01DC02CC06}">
      <dgm:prSet phldrT="[Text]" custT="1"/>
      <dgm:spPr/>
      <dgm:t>
        <a:bodyPr/>
        <a:lstStyle/>
        <a:p>
          <a:r>
            <a:rPr lang="en-US" sz="1400" dirty="0">
              <a:latin typeface="Arial" panose="020B0604020202020204" pitchFamily="34" charset="0"/>
              <a:cs typeface="Arial" panose="020B0604020202020204" pitchFamily="34" charset="0"/>
            </a:rPr>
            <a:t>Hypoxia, CMV, septicemia, </a:t>
          </a:r>
          <a:r>
            <a:rPr lang="en-US" sz="1400" dirty="0" err="1">
              <a:latin typeface="Arial" panose="020B0604020202020204" pitchFamily="34" charset="0"/>
              <a:cs typeface="Arial" panose="020B0604020202020204" pitchFamily="34" charset="0"/>
            </a:rPr>
            <a:t>trisomies</a:t>
          </a:r>
          <a:r>
            <a:rPr lang="en-US" sz="1400" dirty="0">
              <a:latin typeface="Arial" panose="020B0604020202020204" pitchFamily="34" charset="0"/>
              <a:cs typeface="Arial" panose="020B0604020202020204" pitchFamily="34" charset="0"/>
            </a:rPr>
            <a:t>, biliary atresia may affect IRT levels</a:t>
          </a:r>
        </a:p>
      </dgm:t>
    </dgm:pt>
    <dgm:pt modelId="{ACD44C65-8D14-4D95-BC01-DFF1F29BA5B9}" type="parTrans" cxnId="{60C1AD61-BD59-49BC-BA7F-AEA95D052E7C}">
      <dgm:prSet/>
      <dgm:spPr/>
      <dgm:t>
        <a:bodyPr/>
        <a:lstStyle/>
        <a:p>
          <a:endParaRPr lang="en-US"/>
        </a:p>
      </dgm:t>
    </dgm:pt>
    <dgm:pt modelId="{87B9B8DA-8FA8-4663-B137-31F79F5CC225}" type="sibTrans" cxnId="{60C1AD61-BD59-49BC-BA7F-AEA95D052E7C}">
      <dgm:prSet/>
      <dgm:spPr/>
      <dgm:t>
        <a:bodyPr/>
        <a:lstStyle/>
        <a:p>
          <a:endParaRPr lang="en-US"/>
        </a:p>
      </dgm:t>
    </dgm:pt>
    <dgm:pt modelId="{F8124DE8-9D79-4781-AE0B-F43E8A173F6A}">
      <dgm:prSet phldrT="[Text]" custT="1"/>
      <dgm:spPr/>
      <dgm:t>
        <a:bodyPr/>
        <a:lstStyle/>
        <a:p>
          <a:r>
            <a:rPr lang="en-US" sz="1400" b="1" dirty="0">
              <a:latin typeface="Arial" panose="020B0604020202020204" pitchFamily="34" charset="0"/>
              <a:cs typeface="Arial" panose="020B0604020202020204" pitchFamily="34" charset="0"/>
            </a:rPr>
            <a:t>Treatment</a:t>
          </a:r>
        </a:p>
      </dgm:t>
    </dgm:pt>
    <dgm:pt modelId="{9E936C52-F695-4A1B-8E47-E4EEE26CCA26}" type="parTrans" cxnId="{1B30A2A4-4123-483E-8DB1-80D5FDE9FB26}">
      <dgm:prSet/>
      <dgm:spPr/>
      <dgm:t>
        <a:bodyPr/>
        <a:lstStyle/>
        <a:p>
          <a:endParaRPr lang="en-US"/>
        </a:p>
      </dgm:t>
    </dgm:pt>
    <dgm:pt modelId="{DC036B3C-B419-45CA-BC3D-57397D0319EC}" type="sibTrans" cxnId="{1B30A2A4-4123-483E-8DB1-80D5FDE9FB26}">
      <dgm:prSet/>
      <dgm:spPr/>
      <dgm:t>
        <a:bodyPr/>
        <a:lstStyle/>
        <a:p>
          <a:endParaRPr lang="en-US"/>
        </a:p>
      </dgm:t>
    </dgm:pt>
    <dgm:pt modelId="{7DF62F0C-B108-4346-9A36-EEF10BA9E4AA}">
      <dgm:prSet phldrT="[Text]" custT="1"/>
      <dgm:spPr/>
      <dgm:t>
        <a:bodyPr/>
        <a:lstStyle/>
        <a:p>
          <a:r>
            <a:rPr lang="en-US" sz="1400" b="1" dirty="0">
              <a:latin typeface="Arial" panose="020B0604020202020204" pitchFamily="34" charset="0"/>
              <a:cs typeface="Arial" panose="020B0604020202020204" pitchFamily="34" charset="0"/>
            </a:rPr>
            <a:t>Maternal</a:t>
          </a:r>
        </a:p>
      </dgm:t>
    </dgm:pt>
    <dgm:pt modelId="{D389E0AE-5A70-4240-973D-EF6F2D4315EB}" type="parTrans" cxnId="{6DB12CF1-FA64-46F3-80D1-CD6F54EBE259}">
      <dgm:prSet/>
      <dgm:spPr/>
      <dgm:t>
        <a:bodyPr/>
        <a:lstStyle/>
        <a:p>
          <a:endParaRPr lang="en-US"/>
        </a:p>
      </dgm:t>
    </dgm:pt>
    <dgm:pt modelId="{506D0332-03A1-4570-86F6-42062074C748}" type="sibTrans" cxnId="{6DB12CF1-FA64-46F3-80D1-CD6F54EBE259}">
      <dgm:prSet/>
      <dgm:spPr/>
      <dgm:t>
        <a:bodyPr/>
        <a:lstStyle/>
        <a:p>
          <a:endParaRPr lang="en-US"/>
        </a:p>
      </dgm:t>
    </dgm:pt>
    <dgm:pt modelId="{AFA86DEC-14A7-4352-86D9-931E4900A53F}">
      <dgm:prSet phldrT="[Text]" custT="1"/>
      <dgm:spPr/>
      <dgm:t>
        <a:bodyPr/>
        <a:lstStyle/>
        <a:p>
          <a:r>
            <a:rPr lang="en-US" sz="1400" dirty="0">
              <a:latin typeface="Arial" panose="020B0604020202020204" pitchFamily="34" charset="0"/>
              <a:cs typeface="Arial" panose="020B0604020202020204" pitchFamily="34" charset="0"/>
            </a:rPr>
            <a:t>PTU therapy or radioactive iodine may affect infant TSH results</a:t>
          </a:r>
        </a:p>
      </dgm:t>
    </dgm:pt>
    <dgm:pt modelId="{BADDEFEE-09FB-4181-A56A-ABBCA4555075}" type="parTrans" cxnId="{296B2C2C-2171-4204-B345-D68A1D92546A}">
      <dgm:prSet/>
      <dgm:spPr/>
      <dgm:t>
        <a:bodyPr/>
        <a:lstStyle/>
        <a:p>
          <a:endParaRPr lang="en-US"/>
        </a:p>
      </dgm:t>
    </dgm:pt>
    <dgm:pt modelId="{9FA3F808-6484-4719-85A7-8EE94F6D65AC}" type="sibTrans" cxnId="{296B2C2C-2171-4204-B345-D68A1D92546A}">
      <dgm:prSet/>
      <dgm:spPr/>
      <dgm:t>
        <a:bodyPr/>
        <a:lstStyle/>
        <a:p>
          <a:endParaRPr lang="en-US"/>
        </a:p>
      </dgm:t>
    </dgm:pt>
    <dgm:pt modelId="{EEA22093-6DF7-497B-9638-729BE58BAC33}">
      <dgm:prSet phldrT="[Text]" custT="1"/>
      <dgm:spPr/>
      <dgm:t>
        <a:bodyPr/>
        <a:lstStyle/>
        <a:p>
          <a:r>
            <a:rPr lang="en-US" sz="1400" dirty="0">
              <a:latin typeface="Arial" panose="020B0604020202020204" pitchFamily="34" charset="0"/>
              <a:cs typeface="Arial" panose="020B0604020202020204" pitchFamily="34" charset="0"/>
            </a:rPr>
            <a:t>Steroids may affect infant 17-OHP results</a:t>
          </a:r>
        </a:p>
      </dgm:t>
    </dgm:pt>
    <dgm:pt modelId="{356114EC-B9AB-4D4D-8AE4-0D7CBCF84E91}" type="parTrans" cxnId="{55E0A139-0908-4317-B64E-930DEF7BDF30}">
      <dgm:prSet/>
      <dgm:spPr/>
      <dgm:t>
        <a:bodyPr/>
        <a:lstStyle/>
        <a:p>
          <a:endParaRPr lang="en-US"/>
        </a:p>
      </dgm:t>
    </dgm:pt>
    <dgm:pt modelId="{DE4F9A56-8197-4AFD-9ECF-71A588C3D2BC}" type="sibTrans" cxnId="{55E0A139-0908-4317-B64E-930DEF7BDF30}">
      <dgm:prSet/>
      <dgm:spPr/>
      <dgm:t>
        <a:bodyPr/>
        <a:lstStyle/>
        <a:p>
          <a:endParaRPr lang="en-US"/>
        </a:p>
      </dgm:t>
    </dgm:pt>
    <dgm:pt modelId="{E7E0D0A6-E62B-49AF-9F3D-E25C5726A75F}">
      <dgm:prSet phldrT="[Text]" custT="1"/>
      <dgm:spPr/>
      <dgm:t>
        <a:bodyPr/>
        <a:lstStyle/>
        <a:p>
          <a:endParaRPr lang="en-US" sz="1400" b="1" dirty="0">
            <a:latin typeface="Arial" panose="020B0604020202020204" pitchFamily="34" charset="0"/>
            <a:cs typeface="Arial" panose="020B0604020202020204" pitchFamily="34" charset="0"/>
          </a:endParaRPr>
        </a:p>
        <a:p>
          <a:r>
            <a:rPr lang="en-US" sz="1400" b="1" dirty="0">
              <a:latin typeface="Arial" panose="020B0604020202020204" pitchFamily="34" charset="0"/>
              <a:cs typeface="Arial" panose="020B0604020202020204" pitchFamily="34" charset="0"/>
            </a:rPr>
            <a:t>Collection Issues</a:t>
          </a:r>
        </a:p>
      </dgm:t>
    </dgm:pt>
    <dgm:pt modelId="{7B6C629A-C901-4BFD-90D8-5CC9A43A84A2}" type="parTrans" cxnId="{D5090358-77C0-43C4-9CF1-7253D2E0151C}">
      <dgm:prSet/>
      <dgm:spPr/>
      <dgm:t>
        <a:bodyPr/>
        <a:lstStyle/>
        <a:p>
          <a:endParaRPr lang="en-US"/>
        </a:p>
      </dgm:t>
    </dgm:pt>
    <dgm:pt modelId="{F89EC64A-755F-4A8A-A026-4B643C526A18}" type="sibTrans" cxnId="{D5090358-77C0-43C4-9CF1-7253D2E0151C}">
      <dgm:prSet/>
      <dgm:spPr/>
      <dgm:t>
        <a:bodyPr/>
        <a:lstStyle/>
        <a:p>
          <a:endParaRPr lang="en-US"/>
        </a:p>
      </dgm:t>
    </dgm:pt>
    <dgm:pt modelId="{2D40EECD-6B31-40D6-9809-CFAB836904A1}">
      <dgm:prSet phldrT="[Text]" custT="1"/>
      <dgm:spPr/>
      <dgm:t>
        <a:bodyPr/>
        <a:lstStyle/>
        <a:p>
          <a:r>
            <a:rPr lang="en-US" sz="1400" dirty="0">
              <a:latin typeface="Arial" panose="020B0604020202020204" pitchFamily="34" charset="0"/>
              <a:cs typeface="Arial" panose="020B0604020202020204" pitchFamily="34" charset="0"/>
            </a:rPr>
            <a:t>Carrier status may affect all NBS results</a:t>
          </a:r>
        </a:p>
      </dgm:t>
    </dgm:pt>
    <dgm:pt modelId="{5EAA2787-13F9-46D8-A68E-C14329BD706C}" type="parTrans" cxnId="{FAFA5592-6521-4E61-80C7-EC291F6C12F8}">
      <dgm:prSet/>
      <dgm:spPr/>
      <dgm:t>
        <a:bodyPr/>
        <a:lstStyle/>
        <a:p>
          <a:endParaRPr lang="en-US"/>
        </a:p>
      </dgm:t>
    </dgm:pt>
    <dgm:pt modelId="{339ABD76-38D4-41FB-AEB4-8607D28870B0}" type="sibTrans" cxnId="{FAFA5592-6521-4E61-80C7-EC291F6C12F8}">
      <dgm:prSet/>
      <dgm:spPr/>
      <dgm:t>
        <a:bodyPr/>
        <a:lstStyle/>
        <a:p>
          <a:endParaRPr lang="en-US"/>
        </a:p>
      </dgm:t>
    </dgm:pt>
    <dgm:pt modelId="{A7B20334-D292-4692-9A1A-D65EC919CC9D}">
      <dgm:prSet phldrT="[Text]" custT="1"/>
      <dgm:spPr/>
      <dgm:t>
        <a:bodyPr/>
        <a:lstStyle/>
        <a:p>
          <a:r>
            <a:rPr lang="en-US" sz="1400" dirty="0">
              <a:latin typeface="Arial" panose="020B0604020202020204" pitchFamily="34" charset="0"/>
              <a:cs typeface="Arial" panose="020B0604020202020204" pitchFamily="34" charset="0"/>
            </a:rPr>
            <a:t>ECLS &amp; blood transfusions may affect all NBS results</a:t>
          </a:r>
        </a:p>
      </dgm:t>
    </dgm:pt>
    <dgm:pt modelId="{6A6D0953-EF2E-4524-8C36-A1C413ADC132}" type="sibTrans" cxnId="{F592A417-C027-4EC7-A38E-52A4C0C58D97}">
      <dgm:prSet/>
      <dgm:spPr/>
      <dgm:t>
        <a:bodyPr/>
        <a:lstStyle/>
        <a:p>
          <a:endParaRPr lang="en-US"/>
        </a:p>
      </dgm:t>
    </dgm:pt>
    <dgm:pt modelId="{1691B813-076A-4814-B1FA-787835D30E19}" type="parTrans" cxnId="{F592A417-C027-4EC7-A38E-52A4C0C58D97}">
      <dgm:prSet/>
      <dgm:spPr/>
      <dgm:t>
        <a:bodyPr/>
        <a:lstStyle/>
        <a:p>
          <a:endParaRPr lang="en-US"/>
        </a:p>
      </dgm:t>
    </dgm:pt>
    <dgm:pt modelId="{B6DC9EFE-2F68-409A-B400-854818786556}">
      <dgm:prSet phldrT="[Text]" custT="1"/>
      <dgm:spPr/>
      <dgm:t>
        <a:bodyPr/>
        <a:lstStyle/>
        <a:p>
          <a:r>
            <a:rPr lang="en-US" sz="1400" dirty="0">
              <a:latin typeface="Arial" panose="020B0604020202020204" pitchFamily="34" charset="0"/>
              <a:cs typeface="Arial" panose="020B0604020202020204" pitchFamily="34" charset="0"/>
            </a:rPr>
            <a:t>TPN, SNAP, &amp; carnitine may affect amino acid, fatty acid, or organic acid results</a:t>
          </a:r>
        </a:p>
      </dgm:t>
    </dgm:pt>
    <dgm:pt modelId="{20284F40-9BD2-49BE-85D1-BF8AB9B46CF5}" type="sibTrans" cxnId="{BBCCC183-569D-4A7E-B64A-E33B2FC8ABD1}">
      <dgm:prSet/>
      <dgm:spPr/>
      <dgm:t>
        <a:bodyPr/>
        <a:lstStyle/>
        <a:p>
          <a:endParaRPr lang="en-US"/>
        </a:p>
      </dgm:t>
    </dgm:pt>
    <dgm:pt modelId="{2D7AB253-B4A9-45E8-9218-D10ED0F471DD}" type="parTrans" cxnId="{BBCCC183-569D-4A7E-B64A-E33B2FC8ABD1}">
      <dgm:prSet/>
      <dgm:spPr/>
      <dgm:t>
        <a:bodyPr/>
        <a:lstStyle/>
        <a:p>
          <a:endParaRPr lang="en-US"/>
        </a:p>
      </dgm:t>
    </dgm:pt>
    <dgm:pt modelId="{2FF4850C-1FB3-4203-9028-C2E65684B13F}">
      <dgm:prSet phldrT="[Text]" custT="1"/>
      <dgm:spPr/>
      <dgm:t>
        <a:bodyPr/>
        <a:lstStyle/>
        <a:p>
          <a:r>
            <a:rPr lang="en-US" sz="1400" dirty="0">
              <a:latin typeface="Arial" panose="020B0604020202020204" pitchFamily="34" charset="0"/>
              <a:cs typeface="Arial" panose="020B0604020202020204" pitchFamily="34" charset="0"/>
            </a:rPr>
            <a:t>Steroids may affect 17-OHP results</a:t>
          </a:r>
        </a:p>
      </dgm:t>
    </dgm:pt>
    <dgm:pt modelId="{1241C4EE-8FEB-437E-BE35-9E492087109A}" type="parTrans" cxnId="{80869712-241F-4885-A5CC-B2943ADA0603}">
      <dgm:prSet/>
      <dgm:spPr/>
      <dgm:t>
        <a:bodyPr/>
        <a:lstStyle/>
        <a:p>
          <a:endParaRPr lang="en-US"/>
        </a:p>
      </dgm:t>
    </dgm:pt>
    <dgm:pt modelId="{6B975D81-F9F7-4A0D-93C2-1BF1803BECC2}" type="sibTrans" cxnId="{80869712-241F-4885-A5CC-B2943ADA0603}">
      <dgm:prSet/>
      <dgm:spPr/>
      <dgm:t>
        <a:bodyPr/>
        <a:lstStyle/>
        <a:p>
          <a:endParaRPr lang="en-US"/>
        </a:p>
      </dgm:t>
    </dgm:pt>
    <dgm:pt modelId="{5D114431-0ACA-490B-AE17-5CDCA72B8B5E}">
      <dgm:prSet custT="1"/>
      <dgm:spPr/>
      <dgm:t>
        <a:bodyPr/>
        <a:lstStyle/>
        <a:p>
          <a:r>
            <a:rPr lang="en-US" sz="1400" dirty="0">
              <a:latin typeface="Arial" panose="020B0604020202020204" pitchFamily="34" charset="0"/>
              <a:cs typeface="Arial" panose="020B0604020202020204" pitchFamily="34" charset="0"/>
            </a:rPr>
            <a:t>Contamination: oils/lotion from hands, spills, standing water, residual alcohol, heat/humidity</a:t>
          </a:r>
        </a:p>
      </dgm:t>
    </dgm:pt>
    <dgm:pt modelId="{33B60C3F-6AC4-4C50-942A-2867A9833C2D}" type="parTrans" cxnId="{E4253028-F6B8-481A-AA5C-C284774406F5}">
      <dgm:prSet/>
      <dgm:spPr/>
      <dgm:t>
        <a:bodyPr/>
        <a:lstStyle/>
        <a:p>
          <a:endParaRPr lang="en-US"/>
        </a:p>
      </dgm:t>
    </dgm:pt>
    <dgm:pt modelId="{B50FE47D-3867-4206-A2CE-22AD6010E54F}" type="sibTrans" cxnId="{E4253028-F6B8-481A-AA5C-C284774406F5}">
      <dgm:prSet/>
      <dgm:spPr/>
      <dgm:t>
        <a:bodyPr/>
        <a:lstStyle/>
        <a:p>
          <a:endParaRPr lang="en-US"/>
        </a:p>
      </dgm:t>
    </dgm:pt>
    <dgm:pt modelId="{AF8380A7-4E4B-4CAE-8D10-F76CCA65047E}">
      <dgm:prSet custT="1"/>
      <dgm:spPr/>
      <dgm:t>
        <a:bodyPr/>
        <a:lstStyle/>
        <a:p>
          <a:r>
            <a:rPr lang="en-US" sz="1400" dirty="0">
              <a:latin typeface="Arial" panose="020B0604020202020204" pitchFamily="34" charset="0"/>
              <a:cs typeface="Arial" panose="020B0604020202020204" pitchFamily="34" charset="0"/>
            </a:rPr>
            <a:t>Early/delayed specimen collection</a:t>
          </a:r>
        </a:p>
      </dgm:t>
    </dgm:pt>
    <dgm:pt modelId="{4C7E3019-FB0F-46C4-AAE4-D6BD024CE854}" type="parTrans" cxnId="{64F1F5AC-A776-46D1-B87F-FB750C1C9D0A}">
      <dgm:prSet/>
      <dgm:spPr/>
      <dgm:t>
        <a:bodyPr/>
        <a:lstStyle/>
        <a:p>
          <a:endParaRPr lang="en-US"/>
        </a:p>
      </dgm:t>
    </dgm:pt>
    <dgm:pt modelId="{8DFE3E55-1C7D-4BBD-9EA8-28C5D50763BB}" type="sibTrans" cxnId="{64F1F5AC-A776-46D1-B87F-FB750C1C9D0A}">
      <dgm:prSet/>
      <dgm:spPr/>
      <dgm:t>
        <a:bodyPr/>
        <a:lstStyle/>
        <a:p>
          <a:endParaRPr lang="en-US"/>
        </a:p>
      </dgm:t>
    </dgm:pt>
    <dgm:pt modelId="{BFA1B830-B20F-4838-90A8-22C5CF8C213D}">
      <dgm:prSet custT="1"/>
      <dgm:spPr/>
      <dgm:t>
        <a:bodyPr/>
        <a:lstStyle/>
        <a:p>
          <a:r>
            <a:rPr lang="en-US" sz="1400" dirty="0">
              <a:latin typeface="Arial" panose="020B0604020202020204" pitchFamily="34" charset="0"/>
              <a:cs typeface="Arial" panose="020B0604020202020204" pitchFamily="34" charset="0"/>
            </a:rPr>
            <a:t>Unsatisfactory specimens</a:t>
          </a:r>
        </a:p>
      </dgm:t>
    </dgm:pt>
    <dgm:pt modelId="{8D02219F-C33A-468B-B138-AA4832D6F512}" type="parTrans" cxnId="{9684588D-1330-4493-AB16-4E80710E8628}">
      <dgm:prSet/>
      <dgm:spPr/>
      <dgm:t>
        <a:bodyPr/>
        <a:lstStyle/>
        <a:p>
          <a:endParaRPr lang="en-US"/>
        </a:p>
      </dgm:t>
    </dgm:pt>
    <dgm:pt modelId="{C3A31F3D-6E89-47CC-9A84-64D730AE887F}" type="sibTrans" cxnId="{9684588D-1330-4493-AB16-4E80710E8628}">
      <dgm:prSet/>
      <dgm:spPr/>
      <dgm:t>
        <a:bodyPr/>
        <a:lstStyle/>
        <a:p>
          <a:endParaRPr lang="en-US"/>
        </a:p>
      </dgm:t>
    </dgm:pt>
    <dgm:pt modelId="{275E3960-93A0-434A-B3BE-C475FF4B2BB0}">
      <dgm:prSet custT="1"/>
      <dgm:spPr/>
      <dgm:t>
        <a:bodyPr/>
        <a:lstStyle/>
        <a:p>
          <a:r>
            <a:rPr lang="en-US" sz="1400" dirty="0">
              <a:latin typeface="Arial" panose="020B0604020202020204" pitchFamily="34" charset="0"/>
              <a:cs typeface="Arial" panose="020B0604020202020204" pitchFamily="34" charset="0"/>
            </a:rPr>
            <a:t>Transit time delays</a:t>
          </a:r>
        </a:p>
      </dgm:t>
    </dgm:pt>
    <dgm:pt modelId="{63F341ED-EACA-45A2-8DF3-ABF29262E40D}" type="parTrans" cxnId="{14DB4660-759B-449A-97B4-58EC40690D7A}">
      <dgm:prSet/>
      <dgm:spPr/>
      <dgm:t>
        <a:bodyPr/>
        <a:lstStyle/>
        <a:p>
          <a:endParaRPr lang="en-US"/>
        </a:p>
      </dgm:t>
    </dgm:pt>
    <dgm:pt modelId="{6E26964C-6F61-4B56-858E-872543598B6B}" type="sibTrans" cxnId="{14DB4660-759B-449A-97B4-58EC40690D7A}">
      <dgm:prSet/>
      <dgm:spPr/>
      <dgm:t>
        <a:bodyPr/>
        <a:lstStyle/>
        <a:p>
          <a:endParaRPr lang="en-US"/>
        </a:p>
      </dgm:t>
    </dgm:pt>
    <dgm:pt modelId="{B60E231C-7D3B-45DC-8A12-13DBEEBCB65A}">
      <dgm:prSet phldrT="[Text]" custT="1"/>
      <dgm:spPr/>
      <dgm:t>
        <a:bodyPr/>
        <a:lstStyle/>
        <a:p>
          <a:r>
            <a:rPr lang="en-US" sz="1400" dirty="0">
              <a:latin typeface="Arial" panose="020B0604020202020204" pitchFamily="34" charset="0"/>
              <a:cs typeface="Arial" panose="020B0604020202020204" pitchFamily="34" charset="0"/>
            </a:rPr>
            <a:t>Liver immaturity may affect amino acid results</a:t>
          </a:r>
        </a:p>
      </dgm:t>
    </dgm:pt>
    <dgm:pt modelId="{E51AFF3C-ACF3-4AB8-B65D-6ABF72C10FE8}" type="parTrans" cxnId="{B643F321-C750-489F-8ED0-CC255A265861}">
      <dgm:prSet/>
      <dgm:spPr/>
      <dgm:t>
        <a:bodyPr/>
        <a:lstStyle/>
        <a:p>
          <a:endParaRPr lang="en-US"/>
        </a:p>
      </dgm:t>
    </dgm:pt>
    <dgm:pt modelId="{54199D28-B893-4F8C-9C4C-4ABBE6282AE4}" type="sibTrans" cxnId="{B643F321-C750-489F-8ED0-CC255A265861}">
      <dgm:prSet/>
      <dgm:spPr/>
      <dgm:t>
        <a:bodyPr/>
        <a:lstStyle/>
        <a:p>
          <a:endParaRPr lang="en-US"/>
        </a:p>
      </dgm:t>
    </dgm:pt>
    <dgm:pt modelId="{8F28D608-5F05-43F0-879F-E6D429378755}" type="pres">
      <dgm:prSet presAssocID="{122491A5-1E96-48FF-8637-5E1A2CC39D4D}" presName="linearFlow" presStyleCnt="0">
        <dgm:presLayoutVars>
          <dgm:dir/>
          <dgm:animLvl val="lvl"/>
          <dgm:resizeHandles val="exact"/>
        </dgm:presLayoutVars>
      </dgm:prSet>
      <dgm:spPr/>
    </dgm:pt>
    <dgm:pt modelId="{26FE019B-A04A-4D8B-AAF1-CF9D42623C8E}" type="pres">
      <dgm:prSet presAssocID="{2B0C6805-2E1D-4044-99FD-7F6D11D482E6}" presName="composite" presStyleCnt="0"/>
      <dgm:spPr/>
    </dgm:pt>
    <dgm:pt modelId="{4121508B-DA35-4138-BA46-6B691B23F6E0}" type="pres">
      <dgm:prSet presAssocID="{2B0C6805-2E1D-4044-99FD-7F6D11D482E6}" presName="parentText" presStyleLbl="alignNode1" presStyleIdx="0" presStyleCnt="4" custScaleX="120514" custLinFactNeighborX="289" custLinFactNeighborY="263">
        <dgm:presLayoutVars>
          <dgm:chMax val="1"/>
          <dgm:bulletEnabled val="1"/>
        </dgm:presLayoutVars>
      </dgm:prSet>
      <dgm:spPr/>
    </dgm:pt>
    <dgm:pt modelId="{5A464ECD-C491-441C-8F5B-836C167D0344}" type="pres">
      <dgm:prSet presAssocID="{2B0C6805-2E1D-4044-99FD-7F6D11D482E6}" presName="descendantText" presStyleLbl="alignAcc1" presStyleIdx="0" presStyleCnt="4" custScaleX="90983" custScaleY="140000">
        <dgm:presLayoutVars>
          <dgm:bulletEnabled val="1"/>
        </dgm:presLayoutVars>
      </dgm:prSet>
      <dgm:spPr/>
    </dgm:pt>
    <dgm:pt modelId="{0575745C-3647-498D-A76D-968E847AAD94}" type="pres">
      <dgm:prSet presAssocID="{CF55A3B8-6121-40AF-8546-646B8A1C96A1}" presName="sp" presStyleCnt="0"/>
      <dgm:spPr/>
    </dgm:pt>
    <dgm:pt modelId="{097CBAC1-22CF-4AE4-A4D5-28976AFFCA64}" type="pres">
      <dgm:prSet presAssocID="{F8124DE8-9D79-4781-AE0B-F43E8A173F6A}" presName="composite" presStyleCnt="0"/>
      <dgm:spPr/>
    </dgm:pt>
    <dgm:pt modelId="{33D05774-3486-444D-A96C-BCC5E71CBE5C}" type="pres">
      <dgm:prSet presAssocID="{F8124DE8-9D79-4781-AE0B-F43E8A173F6A}" presName="parentText" presStyleLbl="alignNode1" presStyleIdx="1" presStyleCnt="4" custScaleX="130193">
        <dgm:presLayoutVars>
          <dgm:chMax val="1"/>
          <dgm:bulletEnabled val="1"/>
        </dgm:presLayoutVars>
      </dgm:prSet>
      <dgm:spPr/>
    </dgm:pt>
    <dgm:pt modelId="{9AB2FBE6-D878-49E3-A6B2-B83EE89DFEBB}" type="pres">
      <dgm:prSet presAssocID="{F8124DE8-9D79-4781-AE0B-F43E8A173F6A}" presName="descendantText" presStyleLbl="alignAcc1" presStyleIdx="1" presStyleCnt="4" custScaleX="91658" custScaleY="119896">
        <dgm:presLayoutVars>
          <dgm:bulletEnabled val="1"/>
        </dgm:presLayoutVars>
      </dgm:prSet>
      <dgm:spPr/>
    </dgm:pt>
    <dgm:pt modelId="{32CECC8C-5783-48B6-8357-A8CAB645DDBD}" type="pres">
      <dgm:prSet presAssocID="{DC036B3C-B419-45CA-BC3D-57397D0319EC}" presName="sp" presStyleCnt="0"/>
      <dgm:spPr/>
    </dgm:pt>
    <dgm:pt modelId="{048A007E-470F-4F08-9148-16B3016AB604}" type="pres">
      <dgm:prSet presAssocID="{7DF62F0C-B108-4346-9A36-EEF10BA9E4AA}" presName="composite" presStyleCnt="0"/>
      <dgm:spPr/>
    </dgm:pt>
    <dgm:pt modelId="{1E028AE1-52E5-4BFC-B8CD-A65AA936ACA5}" type="pres">
      <dgm:prSet presAssocID="{7DF62F0C-B108-4346-9A36-EEF10BA9E4AA}" presName="parentText" presStyleLbl="alignNode1" presStyleIdx="2" presStyleCnt="4" custScaleX="120514">
        <dgm:presLayoutVars>
          <dgm:chMax val="1"/>
          <dgm:bulletEnabled val="1"/>
        </dgm:presLayoutVars>
      </dgm:prSet>
      <dgm:spPr/>
    </dgm:pt>
    <dgm:pt modelId="{EB6B9FA1-D775-43D4-A5CE-932ECEF28557}" type="pres">
      <dgm:prSet presAssocID="{7DF62F0C-B108-4346-9A36-EEF10BA9E4AA}" presName="descendantText" presStyleLbl="alignAcc1" presStyleIdx="2" presStyleCnt="4" custScaleX="91663">
        <dgm:presLayoutVars>
          <dgm:bulletEnabled val="1"/>
        </dgm:presLayoutVars>
      </dgm:prSet>
      <dgm:spPr/>
    </dgm:pt>
    <dgm:pt modelId="{C1235A5B-5778-4955-91C8-A89F8559E5E4}" type="pres">
      <dgm:prSet presAssocID="{506D0332-03A1-4570-86F6-42062074C748}" presName="sp" presStyleCnt="0"/>
      <dgm:spPr/>
    </dgm:pt>
    <dgm:pt modelId="{3CBA6D6B-A442-4A3D-8C9A-F6E1E69AED42}" type="pres">
      <dgm:prSet presAssocID="{E7E0D0A6-E62B-49AF-9F3D-E25C5726A75F}" presName="composite" presStyleCnt="0"/>
      <dgm:spPr/>
    </dgm:pt>
    <dgm:pt modelId="{D188B11F-BC81-4FAC-9B2C-E170244DC169}" type="pres">
      <dgm:prSet presAssocID="{E7E0D0A6-E62B-49AF-9F3D-E25C5726A75F}" presName="parentText" presStyleLbl="alignNode1" presStyleIdx="3" presStyleCnt="4" custScaleX="120514">
        <dgm:presLayoutVars>
          <dgm:chMax val="1"/>
          <dgm:bulletEnabled val="1"/>
        </dgm:presLayoutVars>
      </dgm:prSet>
      <dgm:spPr/>
    </dgm:pt>
    <dgm:pt modelId="{9B42701B-0D4F-4AEF-BBCE-C59908F8C614}" type="pres">
      <dgm:prSet presAssocID="{E7E0D0A6-E62B-49AF-9F3D-E25C5726A75F}" presName="descendantText" presStyleLbl="alignAcc1" presStyleIdx="3" presStyleCnt="4" custScaleX="91756" custScaleY="168296">
        <dgm:presLayoutVars>
          <dgm:bulletEnabled val="1"/>
        </dgm:presLayoutVars>
      </dgm:prSet>
      <dgm:spPr/>
    </dgm:pt>
  </dgm:ptLst>
  <dgm:cxnLst>
    <dgm:cxn modelId="{0C0CA90A-78DA-41D4-A265-C5E15C825E3D}" type="presOf" srcId="{2FF4850C-1FB3-4203-9028-C2E65684B13F}" destId="{9AB2FBE6-D878-49E3-A6B2-B83EE89DFEBB}" srcOrd="0" destOrd="1" presId="urn:microsoft.com/office/officeart/2005/8/layout/chevron2"/>
    <dgm:cxn modelId="{37AA940C-C501-4C3B-856E-DE9A57A0BDFB}" type="presOf" srcId="{B6DC9EFE-2F68-409A-B400-854818786556}" destId="{9AB2FBE6-D878-49E3-A6B2-B83EE89DFEBB}" srcOrd="0" destOrd="0" presId="urn:microsoft.com/office/officeart/2005/8/layout/chevron2"/>
    <dgm:cxn modelId="{FFC4A90D-62B7-48FE-AE3E-468F58EB644C}" srcId="{122491A5-1E96-48FF-8637-5E1A2CC39D4D}" destId="{2B0C6805-2E1D-4044-99FD-7F6D11D482E6}" srcOrd="0" destOrd="0" parTransId="{F3825982-2311-4700-ACF2-1BF4E6D60E92}" sibTransId="{CF55A3B8-6121-40AF-8546-646B8A1C96A1}"/>
    <dgm:cxn modelId="{80869712-241F-4885-A5CC-B2943ADA0603}" srcId="{F8124DE8-9D79-4781-AE0B-F43E8A173F6A}" destId="{2FF4850C-1FB3-4203-9028-C2E65684B13F}" srcOrd="1" destOrd="0" parTransId="{1241C4EE-8FEB-437E-BE35-9E492087109A}" sibTransId="{6B975D81-F9F7-4A0D-93C2-1BF1803BECC2}"/>
    <dgm:cxn modelId="{F592A417-C027-4EC7-A38E-52A4C0C58D97}" srcId="{F8124DE8-9D79-4781-AE0B-F43E8A173F6A}" destId="{A7B20334-D292-4692-9A1A-D65EC919CC9D}" srcOrd="2" destOrd="0" parTransId="{1691B813-076A-4814-B1FA-787835D30E19}" sibTransId="{6A6D0953-EF2E-4524-8C36-A1C413ADC132}"/>
    <dgm:cxn modelId="{D3CE2020-935E-476D-A523-DA2D65E7F099}" type="presOf" srcId="{5D114431-0ACA-490B-AE17-5CDCA72B8B5E}" destId="{9B42701B-0D4F-4AEF-BBCE-C59908F8C614}" srcOrd="0" destOrd="0" presId="urn:microsoft.com/office/officeart/2005/8/layout/chevron2"/>
    <dgm:cxn modelId="{B643F321-C750-489F-8ED0-CC255A265861}" srcId="{2B0C6805-2E1D-4044-99FD-7F6D11D482E6}" destId="{B60E231C-7D3B-45DC-8A12-13DBEEBCB65A}" srcOrd="2" destOrd="0" parTransId="{E51AFF3C-ACF3-4AB8-B65D-6ABF72C10FE8}" sibTransId="{54199D28-B893-4F8C-9C4C-4ABBE6282AE4}"/>
    <dgm:cxn modelId="{E4253028-F6B8-481A-AA5C-C284774406F5}" srcId="{E7E0D0A6-E62B-49AF-9F3D-E25C5726A75F}" destId="{5D114431-0ACA-490B-AE17-5CDCA72B8B5E}" srcOrd="0" destOrd="0" parTransId="{33B60C3F-6AC4-4C50-942A-2867A9833C2D}" sibTransId="{B50FE47D-3867-4206-A2CE-22AD6010E54F}"/>
    <dgm:cxn modelId="{296B2C2C-2171-4204-B345-D68A1D92546A}" srcId="{7DF62F0C-B108-4346-9A36-EEF10BA9E4AA}" destId="{AFA86DEC-14A7-4352-86D9-931E4900A53F}" srcOrd="0" destOrd="0" parTransId="{BADDEFEE-09FB-4181-A56A-ABBCA4555075}" sibTransId="{9FA3F808-6484-4719-85A7-8EE94F6D65AC}"/>
    <dgm:cxn modelId="{B155952E-66B3-498C-AA53-1EED81436AA4}" type="presOf" srcId="{B60E231C-7D3B-45DC-8A12-13DBEEBCB65A}" destId="{5A464ECD-C491-441C-8F5B-836C167D0344}" srcOrd="0" destOrd="2" presId="urn:microsoft.com/office/officeart/2005/8/layout/chevron2"/>
    <dgm:cxn modelId="{2EC2A835-8D45-4348-B35B-7977BB3D8F26}" type="presOf" srcId="{278CC531-44B0-4BC4-BC50-E06E8D46CBB7}" destId="{5A464ECD-C491-441C-8F5B-836C167D0344}" srcOrd="0" destOrd="0" presId="urn:microsoft.com/office/officeart/2005/8/layout/chevron2"/>
    <dgm:cxn modelId="{F3903D39-F786-4BCA-B90E-AD0E252CD41E}" type="presOf" srcId="{EEA22093-6DF7-497B-9638-729BE58BAC33}" destId="{EB6B9FA1-D775-43D4-A5CE-932ECEF28557}" srcOrd="0" destOrd="1" presId="urn:microsoft.com/office/officeart/2005/8/layout/chevron2"/>
    <dgm:cxn modelId="{55E0A139-0908-4317-B64E-930DEF7BDF30}" srcId="{7DF62F0C-B108-4346-9A36-EEF10BA9E4AA}" destId="{EEA22093-6DF7-497B-9638-729BE58BAC33}" srcOrd="1" destOrd="0" parTransId="{356114EC-B9AB-4D4D-8AE4-0D7CBCF84E91}" sibTransId="{DE4F9A56-8197-4AFD-9ECF-71A588C3D2BC}"/>
    <dgm:cxn modelId="{64CDBC3D-F6A7-4EFF-BCA3-CDD5B14A5C95}" type="presOf" srcId="{122491A5-1E96-48FF-8637-5E1A2CC39D4D}" destId="{8F28D608-5F05-43F0-879F-E6D429378755}" srcOrd="0" destOrd="0" presId="urn:microsoft.com/office/officeart/2005/8/layout/chevron2"/>
    <dgm:cxn modelId="{14DB4660-759B-449A-97B4-58EC40690D7A}" srcId="{E7E0D0A6-E62B-49AF-9F3D-E25C5726A75F}" destId="{275E3960-93A0-434A-B3BE-C475FF4B2BB0}" srcOrd="2" destOrd="0" parTransId="{63F341ED-EACA-45A2-8DF3-ABF29262E40D}" sibTransId="{6E26964C-6F61-4B56-858E-872543598B6B}"/>
    <dgm:cxn modelId="{60C1AD61-BD59-49BC-BA7F-AEA95D052E7C}" srcId="{2B0C6805-2E1D-4044-99FD-7F6D11D482E6}" destId="{985B87CF-605A-4CE5-8F28-AF01DC02CC06}" srcOrd="1" destOrd="0" parTransId="{ACD44C65-8D14-4D95-BC01-DFF1F29BA5B9}" sibTransId="{87B9B8DA-8FA8-4663-B137-31F79F5CC225}"/>
    <dgm:cxn modelId="{E63DE448-FE5B-4176-BD61-07B8881A32B0}" type="presOf" srcId="{F8124DE8-9D79-4781-AE0B-F43E8A173F6A}" destId="{33D05774-3486-444D-A96C-BCC5E71CBE5C}" srcOrd="0" destOrd="0" presId="urn:microsoft.com/office/officeart/2005/8/layout/chevron2"/>
    <dgm:cxn modelId="{2C0CBC69-1E63-4B11-8991-4F265E59754E}" type="presOf" srcId="{AFA86DEC-14A7-4352-86D9-931E4900A53F}" destId="{EB6B9FA1-D775-43D4-A5CE-932ECEF28557}" srcOrd="0" destOrd="0" presId="urn:microsoft.com/office/officeart/2005/8/layout/chevron2"/>
    <dgm:cxn modelId="{32CBBF50-DCEE-453C-8E02-959FA989220C}" type="presOf" srcId="{E7E0D0A6-E62B-49AF-9F3D-E25C5726A75F}" destId="{D188B11F-BC81-4FAC-9B2C-E170244DC169}" srcOrd="0" destOrd="0" presId="urn:microsoft.com/office/officeart/2005/8/layout/chevron2"/>
    <dgm:cxn modelId="{1DFCF272-8DC9-43B6-9C98-39833F2B64AD}" type="presOf" srcId="{7DF62F0C-B108-4346-9A36-EEF10BA9E4AA}" destId="{1E028AE1-52E5-4BFC-B8CD-A65AA936ACA5}" srcOrd="0" destOrd="0" presId="urn:microsoft.com/office/officeart/2005/8/layout/chevron2"/>
    <dgm:cxn modelId="{D5090358-77C0-43C4-9CF1-7253D2E0151C}" srcId="{122491A5-1E96-48FF-8637-5E1A2CC39D4D}" destId="{E7E0D0A6-E62B-49AF-9F3D-E25C5726A75F}" srcOrd="3" destOrd="0" parTransId="{7B6C629A-C901-4BFD-90D8-5CC9A43A84A2}" sibTransId="{F89EC64A-755F-4A8A-A026-4B643C526A18}"/>
    <dgm:cxn modelId="{10E6C082-5C46-4335-8BA9-F08F9B7AE5B9}" srcId="{2B0C6805-2E1D-4044-99FD-7F6D11D482E6}" destId="{278CC531-44B0-4BC4-BC50-E06E8D46CBB7}" srcOrd="0" destOrd="0" parTransId="{2CD05884-1DE7-4E10-8B20-36052EAE54B1}" sibTransId="{903335C4-E0CF-42F8-8D49-3894C4925DDA}"/>
    <dgm:cxn modelId="{BBCCC183-569D-4A7E-B64A-E33B2FC8ABD1}" srcId="{F8124DE8-9D79-4781-AE0B-F43E8A173F6A}" destId="{B6DC9EFE-2F68-409A-B400-854818786556}" srcOrd="0" destOrd="0" parTransId="{2D7AB253-B4A9-45E8-9218-D10ED0F471DD}" sibTransId="{20284F40-9BD2-49BE-85D1-BF8AB9B46CF5}"/>
    <dgm:cxn modelId="{D53DD086-80A5-4BC0-9414-E019998BFF59}" type="presOf" srcId="{2D40EECD-6B31-40D6-9809-CFAB836904A1}" destId="{5A464ECD-C491-441C-8F5B-836C167D0344}" srcOrd="0" destOrd="3" presId="urn:microsoft.com/office/officeart/2005/8/layout/chevron2"/>
    <dgm:cxn modelId="{9684588D-1330-4493-AB16-4E80710E8628}" srcId="{E7E0D0A6-E62B-49AF-9F3D-E25C5726A75F}" destId="{BFA1B830-B20F-4838-90A8-22C5CF8C213D}" srcOrd="3" destOrd="0" parTransId="{8D02219F-C33A-468B-B138-AA4832D6F512}" sibTransId="{C3A31F3D-6E89-47CC-9A84-64D730AE887F}"/>
    <dgm:cxn modelId="{FAFA5592-6521-4E61-80C7-EC291F6C12F8}" srcId="{2B0C6805-2E1D-4044-99FD-7F6D11D482E6}" destId="{2D40EECD-6B31-40D6-9809-CFAB836904A1}" srcOrd="3" destOrd="0" parTransId="{5EAA2787-13F9-46D8-A68E-C14329BD706C}" sibTransId="{339ABD76-38D4-41FB-AEB4-8607D28870B0}"/>
    <dgm:cxn modelId="{A484E995-2217-4460-85DB-8C07703BF3D7}" type="presOf" srcId="{2B0C6805-2E1D-4044-99FD-7F6D11D482E6}" destId="{4121508B-DA35-4138-BA46-6B691B23F6E0}" srcOrd="0" destOrd="0" presId="urn:microsoft.com/office/officeart/2005/8/layout/chevron2"/>
    <dgm:cxn modelId="{E6993D96-E3B3-40A0-BE94-49A2FAA57BFF}" type="presOf" srcId="{A7B20334-D292-4692-9A1A-D65EC919CC9D}" destId="{9AB2FBE6-D878-49E3-A6B2-B83EE89DFEBB}" srcOrd="0" destOrd="2" presId="urn:microsoft.com/office/officeart/2005/8/layout/chevron2"/>
    <dgm:cxn modelId="{1B30A2A4-4123-483E-8DB1-80D5FDE9FB26}" srcId="{122491A5-1E96-48FF-8637-5E1A2CC39D4D}" destId="{F8124DE8-9D79-4781-AE0B-F43E8A173F6A}" srcOrd="1" destOrd="0" parTransId="{9E936C52-F695-4A1B-8E47-E4EEE26CCA26}" sibTransId="{DC036B3C-B419-45CA-BC3D-57397D0319EC}"/>
    <dgm:cxn modelId="{64F1F5AC-A776-46D1-B87F-FB750C1C9D0A}" srcId="{E7E0D0A6-E62B-49AF-9F3D-E25C5726A75F}" destId="{AF8380A7-4E4B-4CAE-8D10-F76CCA65047E}" srcOrd="1" destOrd="0" parTransId="{4C7E3019-FB0F-46C4-AAE4-D6BD024CE854}" sibTransId="{8DFE3E55-1C7D-4BBD-9EA8-28C5D50763BB}"/>
    <dgm:cxn modelId="{3780DDB8-E4CA-45D2-9651-FAF5E42FF029}" type="presOf" srcId="{AF8380A7-4E4B-4CAE-8D10-F76CCA65047E}" destId="{9B42701B-0D4F-4AEF-BBCE-C59908F8C614}" srcOrd="0" destOrd="1" presId="urn:microsoft.com/office/officeart/2005/8/layout/chevron2"/>
    <dgm:cxn modelId="{E7752AD4-B08E-4298-87DA-49BA18298564}" type="presOf" srcId="{985B87CF-605A-4CE5-8F28-AF01DC02CC06}" destId="{5A464ECD-C491-441C-8F5B-836C167D0344}" srcOrd="0" destOrd="1" presId="urn:microsoft.com/office/officeart/2005/8/layout/chevron2"/>
    <dgm:cxn modelId="{4C3BEDD5-0946-4087-8867-7C32A464F62B}" type="presOf" srcId="{BFA1B830-B20F-4838-90A8-22C5CF8C213D}" destId="{9B42701B-0D4F-4AEF-BBCE-C59908F8C614}" srcOrd="0" destOrd="3" presId="urn:microsoft.com/office/officeart/2005/8/layout/chevron2"/>
    <dgm:cxn modelId="{CB796DDA-A7DE-4DB6-B25A-3D64788BFAED}" type="presOf" srcId="{275E3960-93A0-434A-B3BE-C475FF4B2BB0}" destId="{9B42701B-0D4F-4AEF-BBCE-C59908F8C614}" srcOrd="0" destOrd="2" presId="urn:microsoft.com/office/officeart/2005/8/layout/chevron2"/>
    <dgm:cxn modelId="{6DB12CF1-FA64-46F3-80D1-CD6F54EBE259}" srcId="{122491A5-1E96-48FF-8637-5E1A2CC39D4D}" destId="{7DF62F0C-B108-4346-9A36-EEF10BA9E4AA}" srcOrd="2" destOrd="0" parTransId="{D389E0AE-5A70-4240-973D-EF6F2D4315EB}" sibTransId="{506D0332-03A1-4570-86F6-42062074C748}"/>
    <dgm:cxn modelId="{5E3ECA5D-73CF-432E-BFA2-CF995B4AA58D}" type="presParOf" srcId="{8F28D608-5F05-43F0-879F-E6D429378755}" destId="{26FE019B-A04A-4D8B-AAF1-CF9D42623C8E}" srcOrd="0" destOrd="0" presId="urn:microsoft.com/office/officeart/2005/8/layout/chevron2"/>
    <dgm:cxn modelId="{AD01C9A5-255C-4E62-8F1C-ABA865A70302}" type="presParOf" srcId="{26FE019B-A04A-4D8B-AAF1-CF9D42623C8E}" destId="{4121508B-DA35-4138-BA46-6B691B23F6E0}" srcOrd="0" destOrd="0" presId="urn:microsoft.com/office/officeart/2005/8/layout/chevron2"/>
    <dgm:cxn modelId="{E90416D7-57A3-4CA6-9414-815AE4969EC5}" type="presParOf" srcId="{26FE019B-A04A-4D8B-AAF1-CF9D42623C8E}" destId="{5A464ECD-C491-441C-8F5B-836C167D0344}" srcOrd="1" destOrd="0" presId="urn:microsoft.com/office/officeart/2005/8/layout/chevron2"/>
    <dgm:cxn modelId="{1EDD32ED-E03F-4754-AFCE-6C5BE2BCF15D}" type="presParOf" srcId="{8F28D608-5F05-43F0-879F-E6D429378755}" destId="{0575745C-3647-498D-A76D-968E847AAD94}" srcOrd="1" destOrd="0" presId="urn:microsoft.com/office/officeart/2005/8/layout/chevron2"/>
    <dgm:cxn modelId="{BD207901-F235-4088-9F6D-DC03E7970B47}" type="presParOf" srcId="{8F28D608-5F05-43F0-879F-E6D429378755}" destId="{097CBAC1-22CF-4AE4-A4D5-28976AFFCA64}" srcOrd="2" destOrd="0" presId="urn:microsoft.com/office/officeart/2005/8/layout/chevron2"/>
    <dgm:cxn modelId="{AEFC29C9-6E35-49F9-82F5-48AA6EBF569A}" type="presParOf" srcId="{097CBAC1-22CF-4AE4-A4D5-28976AFFCA64}" destId="{33D05774-3486-444D-A96C-BCC5E71CBE5C}" srcOrd="0" destOrd="0" presId="urn:microsoft.com/office/officeart/2005/8/layout/chevron2"/>
    <dgm:cxn modelId="{80392BC5-3B7C-4D56-A771-1EA71031E814}" type="presParOf" srcId="{097CBAC1-22CF-4AE4-A4D5-28976AFFCA64}" destId="{9AB2FBE6-D878-49E3-A6B2-B83EE89DFEBB}" srcOrd="1" destOrd="0" presId="urn:microsoft.com/office/officeart/2005/8/layout/chevron2"/>
    <dgm:cxn modelId="{B74269E7-6508-4445-8DFF-A44DAA983707}" type="presParOf" srcId="{8F28D608-5F05-43F0-879F-E6D429378755}" destId="{32CECC8C-5783-48B6-8357-A8CAB645DDBD}" srcOrd="3" destOrd="0" presId="urn:microsoft.com/office/officeart/2005/8/layout/chevron2"/>
    <dgm:cxn modelId="{C4EE7B88-BFAE-48F8-B37F-A987BDE600FA}" type="presParOf" srcId="{8F28D608-5F05-43F0-879F-E6D429378755}" destId="{048A007E-470F-4F08-9148-16B3016AB604}" srcOrd="4" destOrd="0" presId="urn:microsoft.com/office/officeart/2005/8/layout/chevron2"/>
    <dgm:cxn modelId="{BF90D649-46D7-44C9-A991-E7A8B58EEF3D}" type="presParOf" srcId="{048A007E-470F-4F08-9148-16B3016AB604}" destId="{1E028AE1-52E5-4BFC-B8CD-A65AA936ACA5}" srcOrd="0" destOrd="0" presId="urn:microsoft.com/office/officeart/2005/8/layout/chevron2"/>
    <dgm:cxn modelId="{76BF72DB-0F05-4DB8-8253-5715F0491044}" type="presParOf" srcId="{048A007E-470F-4F08-9148-16B3016AB604}" destId="{EB6B9FA1-D775-43D4-A5CE-932ECEF28557}" srcOrd="1" destOrd="0" presId="urn:microsoft.com/office/officeart/2005/8/layout/chevron2"/>
    <dgm:cxn modelId="{BC9715AA-FF93-48B5-941F-8CEA96876FFE}" type="presParOf" srcId="{8F28D608-5F05-43F0-879F-E6D429378755}" destId="{C1235A5B-5778-4955-91C8-A89F8559E5E4}" srcOrd="5" destOrd="0" presId="urn:microsoft.com/office/officeart/2005/8/layout/chevron2"/>
    <dgm:cxn modelId="{5C7561AE-2EBF-4E76-BCBB-A9E968F1637D}" type="presParOf" srcId="{8F28D608-5F05-43F0-879F-E6D429378755}" destId="{3CBA6D6B-A442-4A3D-8C9A-F6E1E69AED42}" srcOrd="6" destOrd="0" presId="urn:microsoft.com/office/officeart/2005/8/layout/chevron2"/>
    <dgm:cxn modelId="{066DEBCF-F8C8-4230-BC07-FFA3BF13B5C7}" type="presParOf" srcId="{3CBA6D6B-A442-4A3D-8C9A-F6E1E69AED42}" destId="{D188B11F-BC81-4FAC-9B2C-E170244DC169}" srcOrd="0" destOrd="0" presId="urn:microsoft.com/office/officeart/2005/8/layout/chevron2"/>
    <dgm:cxn modelId="{730409E6-7669-460A-935B-FB7ACF6734F0}" type="presParOf" srcId="{3CBA6D6B-A442-4A3D-8C9A-F6E1E69AED42}" destId="{9B42701B-0D4F-4AEF-BBCE-C59908F8C614}"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1F813A8-9FB6-48F5-B227-3C42501BB85A}"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4094ABD7-0143-492F-8CE2-5BE50EBF6712}">
      <dgm:prSet phldrT="[Text]"/>
      <dgm:spPr>
        <a:solidFill>
          <a:schemeClr val="accent1">
            <a:lumMod val="75000"/>
          </a:schemeClr>
        </a:solidFill>
      </dgm:spPr>
      <dgm:t>
        <a:bodyPr/>
        <a:lstStyle/>
        <a:p>
          <a:r>
            <a:rPr lang="en-US" dirty="0">
              <a:latin typeface="Arial" panose="020B0604020202020204" pitchFamily="34" charset="0"/>
              <a:cs typeface="Arial" panose="020B0604020202020204" pitchFamily="34" charset="0"/>
            </a:rPr>
            <a:t>Delays in receiving the specimen	</a:t>
          </a:r>
        </a:p>
      </dgm:t>
    </dgm:pt>
    <dgm:pt modelId="{C35D9480-6CE7-49EC-9CD4-D53C63D3BDCE}" type="parTrans" cxnId="{520B315A-4437-4AC3-96EA-45ACFE2294EE}">
      <dgm:prSet/>
      <dgm:spPr/>
      <dgm:t>
        <a:bodyPr/>
        <a:lstStyle/>
        <a:p>
          <a:endParaRPr lang="en-US"/>
        </a:p>
      </dgm:t>
    </dgm:pt>
    <dgm:pt modelId="{A09DB01D-4F13-4609-BFFD-E7D5441A54D0}" type="sibTrans" cxnId="{520B315A-4437-4AC3-96EA-45ACFE2294EE}">
      <dgm:prSet/>
      <dgm:spPr/>
      <dgm:t>
        <a:bodyPr/>
        <a:lstStyle/>
        <a:p>
          <a:endParaRPr lang="en-US"/>
        </a:p>
      </dgm:t>
    </dgm:pt>
    <dgm:pt modelId="{AA736D04-25A3-4412-BBEB-AFAACB7C1A51}">
      <dgm:prSet phldrT="[Text]"/>
      <dgm:spPr>
        <a:solidFill>
          <a:schemeClr val="accent1">
            <a:lumMod val="75000"/>
          </a:schemeClr>
        </a:solidFill>
      </dgm:spPr>
      <dgm:t>
        <a:bodyPr/>
        <a:lstStyle/>
        <a:p>
          <a:r>
            <a:rPr lang="en-US" dirty="0">
              <a:latin typeface="Arial" panose="020B0604020202020204" pitchFamily="34" charset="0"/>
              <a:cs typeface="Arial" panose="020B0604020202020204" pitchFamily="34" charset="0"/>
            </a:rPr>
            <a:t>Delays in testing the specimen</a:t>
          </a:r>
        </a:p>
      </dgm:t>
    </dgm:pt>
    <dgm:pt modelId="{8FF39E48-72AB-4AD9-9015-E74C4BA42772}" type="parTrans" cxnId="{440129C6-4D1A-4ED7-A66D-DD062FD76C6E}">
      <dgm:prSet/>
      <dgm:spPr/>
      <dgm:t>
        <a:bodyPr/>
        <a:lstStyle/>
        <a:p>
          <a:endParaRPr lang="en-US"/>
        </a:p>
      </dgm:t>
    </dgm:pt>
    <dgm:pt modelId="{A7A8A935-33CF-49AE-9F42-FD5371B98B1A}" type="sibTrans" cxnId="{440129C6-4D1A-4ED7-A66D-DD062FD76C6E}">
      <dgm:prSet/>
      <dgm:spPr/>
      <dgm:t>
        <a:bodyPr/>
        <a:lstStyle/>
        <a:p>
          <a:endParaRPr lang="en-US"/>
        </a:p>
      </dgm:t>
    </dgm:pt>
    <dgm:pt modelId="{BF025809-8254-4EDD-9439-1F12FAFD60A0}">
      <dgm:prSet phldrT="[Text]"/>
      <dgm:spPr>
        <a:solidFill>
          <a:schemeClr val="accent1">
            <a:lumMod val="75000"/>
          </a:schemeClr>
        </a:solidFill>
      </dgm:spPr>
      <dgm:t>
        <a:bodyPr/>
        <a:lstStyle/>
        <a:p>
          <a:r>
            <a:rPr lang="en-US" dirty="0">
              <a:latin typeface="Arial" panose="020B0604020202020204" pitchFamily="34" charset="0"/>
              <a:cs typeface="Arial" panose="020B0604020202020204" pitchFamily="34" charset="0"/>
            </a:rPr>
            <a:t>Delays in diagnosis &amp; treatment</a:t>
          </a:r>
        </a:p>
      </dgm:t>
    </dgm:pt>
    <dgm:pt modelId="{AA19767A-615B-4849-BB1D-3D0E23C5C0C8}" type="parTrans" cxnId="{E1F11EB1-ADC1-475C-96C1-680087023FCD}">
      <dgm:prSet/>
      <dgm:spPr/>
      <dgm:t>
        <a:bodyPr/>
        <a:lstStyle/>
        <a:p>
          <a:endParaRPr lang="en-US"/>
        </a:p>
      </dgm:t>
    </dgm:pt>
    <dgm:pt modelId="{8A1A526C-DE06-446D-B1D3-EEC771450621}" type="sibTrans" cxnId="{E1F11EB1-ADC1-475C-96C1-680087023FCD}">
      <dgm:prSet/>
      <dgm:spPr/>
      <dgm:t>
        <a:bodyPr/>
        <a:lstStyle/>
        <a:p>
          <a:endParaRPr lang="en-US"/>
        </a:p>
      </dgm:t>
    </dgm:pt>
    <dgm:pt modelId="{73C8D096-36BB-4068-B285-73F8F72CC9EE}" type="pres">
      <dgm:prSet presAssocID="{E1F813A8-9FB6-48F5-B227-3C42501BB85A}" presName="outerComposite" presStyleCnt="0">
        <dgm:presLayoutVars>
          <dgm:chMax val="5"/>
          <dgm:dir/>
          <dgm:resizeHandles val="exact"/>
        </dgm:presLayoutVars>
      </dgm:prSet>
      <dgm:spPr/>
    </dgm:pt>
    <dgm:pt modelId="{4058F4AF-1E0E-4EA2-9ED9-7B781F3527A1}" type="pres">
      <dgm:prSet presAssocID="{E1F813A8-9FB6-48F5-B227-3C42501BB85A}" presName="dummyMaxCanvas" presStyleCnt="0">
        <dgm:presLayoutVars/>
      </dgm:prSet>
      <dgm:spPr/>
    </dgm:pt>
    <dgm:pt modelId="{D6057AED-176F-4445-82CA-3D6B21D84709}" type="pres">
      <dgm:prSet presAssocID="{E1F813A8-9FB6-48F5-B227-3C42501BB85A}" presName="ThreeNodes_1" presStyleLbl="node1" presStyleIdx="0" presStyleCnt="3">
        <dgm:presLayoutVars>
          <dgm:bulletEnabled val="1"/>
        </dgm:presLayoutVars>
      </dgm:prSet>
      <dgm:spPr/>
    </dgm:pt>
    <dgm:pt modelId="{911E6298-46C9-4B02-AD48-4A49FB7CA171}" type="pres">
      <dgm:prSet presAssocID="{E1F813A8-9FB6-48F5-B227-3C42501BB85A}" presName="ThreeNodes_2" presStyleLbl="node1" presStyleIdx="1" presStyleCnt="3">
        <dgm:presLayoutVars>
          <dgm:bulletEnabled val="1"/>
        </dgm:presLayoutVars>
      </dgm:prSet>
      <dgm:spPr/>
    </dgm:pt>
    <dgm:pt modelId="{CF9B9B0E-01B0-42D2-8D89-0CA860C659F8}" type="pres">
      <dgm:prSet presAssocID="{E1F813A8-9FB6-48F5-B227-3C42501BB85A}" presName="ThreeNodes_3" presStyleLbl="node1" presStyleIdx="2" presStyleCnt="3">
        <dgm:presLayoutVars>
          <dgm:bulletEnabled val="1"/>
        </dgm:presLayoutVars>
      </dgm:prSet>
      <dgm:spPr/>
    </dgm:pt>
    <dgm:pt modelId="{9E8FC409-D27B-48B2-81AF-1B32A5334B04}" type="pres">
      <dgm:prSet presAssocID="{E1F813A8-9FB6-48F5-B227-3C42501BB85A}" presName="ThreeConn_1-2" presStyleLbl="fgAccFollowNode1" presStyleIdx="0" presStyleCnt="2">
        <dgm:presLayoutVars>
          <dgm:bulletEnabled val="1"/>
        </dgm:presLayoutVars>
      </dgm:prSet>
      <dgm:spPr/>
    </dgm:pt>
    <dgm:pt modelId="{F7BDBBE9-BBD3-4585-84C7-A4C04E7CC52C}" type="pres">
      <dgm:prSet presAssocID="{E1F813A8-9FB6-48F5-B227-3C42501BB85A}" presName="ThreeConn_2-3" presStyleLbl="fgAccFollowNode1" presStyleIdx="1" presStyleCnt="2">
        <dgm:presLayoutVars>
          <dgm:bulletEnabled val="1"/>
        </dgm:presLayoutVars>
      </dgm:prSet>
      <dgm:spPr/>
    </dgm:pt>
    <dgm:pt modelId="{961B3E23-4781-4689-B74A-B3A670D6D0E3}" type="pres">
      <dgm:prSet presAssocID="{E1F813A8-9FB6-48F5-B227-3C42501BB85A}" presName="ThreeNodes_1_text" presStyleLbl="node1" presStyleIdx="2" presStyleCnt="3">
        <dgm:presLayoutVars>
          <dgm:bulletEnabled val="1"/>
        </dgm:presLayoutVars>
      </dgm:prSet>
      <dgm:spPr/>
    </dgm:pt>
    <dgm:pt modelId="{9B9C5706-B045-46F9-9AA9-60229A5BCD70}" type="pres">
      <dgm:prSet presAssocID="{E1F813A8-9FB6-48F5-B227-3C42501BB85A}" presName="ThreeNodes_2_text" presStyleLbl="node1" presStyleIdx="2" presStyleCnt="3">
        <dgm:presLayoutVars>
          <dgm:bulletEnabled val="1"/>
        </dgm:presLayoutVars>
      </dgm:prSet>
      <dgm:spPr/>
    </dgm:pt>
    <dgm:pt modelId="{176EB856-1852-4DB8-8140-FE2FA4C08D4A}" type="pres">
      <dgm:prSet presAssocID="{E1F813A8-9FB6-48F5-B227-3C42501BB85A}" presName="ThreeNodes_3_text" presStyleLbl="node1" presStyleIdx="2" presStyleCnt="3">
        <dgm:presLayoutVars>
          <dgm:bulletEnabled val="1"/>
        </dgm:presLayoutVars>
      </dgm:prSet>
      <dgm:spPr/>
    </dgm:pt>
  </dgm:ptLst>
  <dgm:cxnLst>
    <dgm:cxn modelId="{67691A1A-FCF7-4200-A63D-929C5DBCDA36}" type="presOf" srcId="{A7A8A935-33CF-49AE-9F42-FD5371B98B1A}" destId="{F7BDBBE9-BBD3-4585-84C7-A4C04E7CC52C}" srcOrd="0" destOrd="0" presId="urn:microsoft.com/office/officeart/2005/8/layout/vProcess5"/>
    <dgm:cxn modelId="{7F646E22-4B62-449A-9C48-64DEA2388DE0}" type="presOf" srcId="{E1F813A8-9FB6-48F5-B227-3C42501BB85A}" destId="{73C8D096-36BB-4068-B285-73F8F72CC9EE}" srcOrd="0" destOrd="0" presId="urn:microsoft.com/office/officeart/2005/8/layout/vProcess5"/>
    <dgm:cxn modelId="{90DE825E-5130-4A05-B32F-72DBEC7740C0}" type="presOf" srcId="{AA736D04-25A3-4412-BBEB-AFAACB7C1A51}" destId="{911E6298-46C9-4B02-AD48-4A49FB7CA171}" srcOrd="0" destOrd="0" presId="urn:microsoft.com/office/officeart/2005/8/layout/vProcess5"/>
    <dgm:cxn modelId="{BCFBC260-AD08-4C9F-AB8A-FBF3FABB21E6}" type="presOf" srcId="{BF025809-8254-4EDD-9439-1F12FAFD60A0}" destId="{CF9B9B0E-01B0-42D2-8D89-0CA860C659F8}" srcOrd="0" destOrd="0" presId="urn:microsoft.com/office/officeart/2005/8/layout/vProcess5"/>
    <dgm:cxn modelId="{FEEC9077-B768-47AE-8667-C41EBFC685D4}" type="presOf" srcId="{AA736D04-25A3-4412-BBEB-AFAACB7C1A51}" destId="{9B9C5706-B045-46F9-9AA9-60229A5BCD70}" srcOrd="1" destOrd="0" presId="urn:microsoft.com/office/officeart/2005/8/layout/vProcess5"/>
    <dgm:cxn modelId="{520B315A-4437-4AC3-96EA-45ACFE2294EE}" srcId="{E1F813A8-9FB6-48F5-B227-3C42501BB85A}" destId="{4094ABD7-0143-492F-8CE2-5BE50EBF6712}" srcOrd="0" destOrd="0" parTransId="{C35D9480-6CE7-49EC-9CD4-D53C63D3BDCE}" sibTransId="{A09DB01D-4F13-4609-BFFD-E7D5441A54D0}"/>
    <dgm:cxn modelId="{019F6B96-60BF-4954-AD19-128269972517}" type="presOf" srcId="{A09DB01D-4F13-4609-BFFD-E7D5441A54D0}" destId="{9E8FC409-D27B-48B2-81AF-1B32A5334B04}" srcOrd="0" destOrd="0" presId="urn:microsoft.com/office/officeart/2005/8/layout/vProcess5"/>
    <dgm:cxn modelId="{059FC8A4-B6F8-49C9-9E8E-707A3FBF8B30}" type="presOf" srcId="{4094ABD7-0143-492F-8CE2-5BE50EBF6712}" destId="{961B3E23-4781-4689-B74A-B3A670D6D0E3}" srcOrd="1" destOrd="0" presId="urn:microsoft.com/office/officeart/2005/8/layout/vProcess5"/>
    <dgm:cxn modelId="{E1F11EB1-ADC1-475C-96C1-680087023FCD}" srcId="{E1F813A8-9FB6-48F5-B227-3C42501BB85A}" destId="{BF025809-8254-4EDD-9439-1F12FAFD60A0}" srcOrd="2" destOrd="0" parTransId="{AA19767A-615B-4849-BB1D-3D0E23C5C0C8}" sibTransId="{8A1A526C-DE06-446D-B1D3-EEC771450621}"/>
    <dgm:cxn modelId="{440129C6-4D1A-4ED7-A66D-DD062FD76C6E}" srcId="{E1F813A8-9FB6-48F5-B227-3C42501BB85A}" destId="{AA736D04-25A3-4412-BBEB-AFAACB7C1A51}" srcOrd="1" destOrd="0" parTransId="{8FF39E48-72AB-4AD9-9015-E74C4BA42772}" sibTransId="{A7A8A935-33CF-49AE-9F42-FD5371B98B1A}"/>
    <dgm:cxn modelId="{5D26B2E9-6D76-4272-B110-E5D3C62A5D0D}" type="presOf" srcId="{BF025809-8254-4EDD-9439-1F12FAFD60A0}" destId="{176EB856-1852-4DB8-8140-FE2FA4C08D4A}" srcOrd="1" destOrd="0" presId="urn:microsoft.com/office/officeart/2005/8/layout/vProcess5"/>
    <dgm:cxn modelId="{A6352FFE-BBD8-42AF-86C7-14DBE9A3E2F2}" type="presOf" srcId="{4094ABD7-0143-492F-8CE2-5BE50EBF6712}" destId="{D6057AED-176F-4445-82CA-3D6B21D84709}" srcOrd="0" destOrd="0" presId="urn:microsoft.com/office/officeart/2005/8/layout/vProcess5"/>
    <dgm:cxn modelId="{1045F953-D7E3-4903-8623-773F09F949AC}" type="presParOf" srcId="{73C8D096-36BB-4068-B285-73F8F72CC9EE}" destId="{4058F4AF-1E0E-4EA2-9ED9-7B781F3527A1}" srcOrd="0" destOrd="0" presId="urn:microsoft.com/office/officeart/2005/8/layout/vProcess5"/>
    <dgm:cxn modelId="{9D9F1461-36F7-4BD8-A6B5-B323D5A9EB95}" type="presParOf" srcId="{73C8D096-36BB-4068-B285-73F8F72CC9EE}" destId="{D6057AED-176F-4445-82CA-3D6B21D84709}" srcOrd="1" destOrd="0" presId="urn:microsoft.com/office/officeart/2005/8/layout/vProcess5"/>
    <dgm:cxn modelId="{310FA273-8456-49CD-8D06-1EA14F8CB80E}" type="presParOf" srcId="{73C8D096-36BB-4068-B285-73F8F72CC9EE}" destId="{911E6298-46C9-4B02-AD48-4A49FB7CA171}" srcOrd="2" destOrd="0" presId="urn:microsoft.com/office/officeart/2005/8/layout/vProcess5"/>
    <dgm:cxn modelId="{515581B0-4120-4E4A-A8EE-031D2D100343}" type="presParOf" srcId="{73C8D096-36BB-4068-B285-73F8F72CC9EE}" destId="{CF9B9B0E-01B0-42D2-8D89-0CA860C659F8}" srcOrd="3" destOrd="0" presId="urn:microsoft.com/office/officeart/2005/8/layout/vProcess5"/>
    <dgm:cxn modelId="{51C3DE9C-4FB7-47F0-B30A-A964833EA67A}" type="presParOf" srcId="{73C8D096-36BB-4068-B285-73F8F72CC9EE}" destId="{9E8FC409-D27B-48B2-81AF-1B32A5334B04}" srcOrd="4" destOrd="0" presId="urn:microsoft.com/office/officeart/2005/8/layout/vProcess5"/>
    <dgm:cxn modelId="{BA78382C-E19D-484E-B9A1-EE6D3D5A1535}" type="presParOf" srcId="{73C8D096-36BB-4068-B285-73F8F72CC9EE}" destId="{F7BDBBE9-BBD3-4585-84C7-A4C04E7CC52C}" srcOrd="5" destOrd="0" presId="urn:microsoft.com/office/officeart/2005/8/layout/vProcess5"/>
    <dgm:cxn modelId="{F4EFAB3F-60C6-43DF-9895-80128B5F8D4C}" type="presParOf" srcId="{73C8D096-36BB-4068-B285-73F8F72CC9EE}" destId="{961B3E23-4781-4689-B74A-B3A670D6D0E3}" srcOrd="6" destOrd="0" presId="urn:microsoft.com/office/officeart/2005/8/layout/vProcess5"/>
    <dgm:cxn modelId="{A3B86725-00B5-47FF-8B66-C53BA48129C0}" type="presParOf" srcId="{73C8D096-36BB-4068-B285-73F8F72CC9EE}" destId="{9B9C5706-B045-46F9-9AA9-60229A5BCD70}" srcOrd="7" destOrd="0" presId="urn:microsoft.com/office/officeart/2005/8/layout/vProcess5"/>
    <dgm:cxn modelId="{5D20AD39-8E90-42F8-B0F8-C4C07F8144AE}" type="presParOf" srcId="{73C8D096-36BB-4068-B285-73F8F72CC9EE}" destId="{176EB856-1852-4DB8-8140-FE2FA4C08D4A}"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21508B-DA35-4138-BA46-6B691B23F6E0}">
      <dsp:nvSpPr>
        <dsp:cNvPr id="0" name=""/>
        <dsp:cNvSpPr/>
      </dsp:nvSpPr>
      <dsp:spPr>
        <a:xfrm rot="5400000">
          <a:off x="178531" y="228670"/>
          <a:ext cx="1074036" cy="906055"/>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Arial" panose="020B0604020202020204" pitchFamily="34" charset="0"/>
              <a:cs typeface="Arial" panose="020B0604020202020204" pitchFamily="34" charset="0"/>
            </a:rPr>
            <a:t>Infant</a:t>
          </a:r>
        </a:p>
      </dsp:txBody>
      <dsp:txXfrm rot="-5400000">
        <a:off x="262522" y="597708"/>
        <a:ext cx="906055" cy="167981"/>
      </dsp:txXfrm>
    </dsp:sp>
    <dsp:sp modelId="{5A464ECD-C491-441C-8F5B-836C167D0344}">
      <dsp:nvSpPr>
        <dsp:cNvPr id="0" name=""/>
        <dsp:cNvSpPr/>
      </dsp:nvSpPr>
      <dsp:spPr>
        <a:xfrm rot="5400000">
          <a:off x="5783414" y="-4224611"/>
          <a:ext cx="977887" cy="9431422"/>
        </a:xfrm>
        <a:prstGeom prst="round2Same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latin typeface="Arial" panose="020B0604020202020204" pitchFamily="34" charset="0"/>
              <a:cs typeface="Arial" panose="020B0604020202020204" pitchFamily="34" charset="0"/>
            </a:rPr>
            <a:t>Prematurity &amp; LBW may affect TSH &amp; 17-OHP results</a:t>
          </a:r>
        </a:p>
        <a:p>
          <a:pPr marL="114300" lvl="1" indent="-114300" algn="l" defTabSz="622300">
            <a:lnSpc>
              <a:spcPct val="90000"/>
            </a:lnSpc>
            <a:spcBef>
              <a:spcPct val="0"/>
            </a:spcBef>
            <a:spcAft>
              <a:spcPct val="15000"/>
            </a:spcAft>
            <a:buChar char="•"/>
          </a:pPr>
          <a:r>
            <a:rPr lang="en-US" sz="1400" kern="1200" dirty="0">
              <a:latin typeface="Arial" panose="020B0604020202020204" pitchFamily="34" charset="0"/>
              <a:cs typeface="Arial" panose="020B0604020202020204" pitchFamily="34" charset="0"/>
            </a:rPr>
            <a:t>Hypoxia, CMV, septicemia, </a:t>
          </a:r>
          <a:r>
            <a:rPr lang="en-US" sz="1400" kern="1200" dirty="0" err="1">
              <a:latin typeface="Arial" panose="020B0604020202020204" pitchFamily="34" charset="0"/>
              <a:cs typeface="Arial" panose="020B0604020202020204" pitchFamily="34" charset="0"/>
            </a:rPr>
            <a:t>trisomies</a:t>
          </a:r>
          <a:r>
            <a:rPr lang="en-US" sz="1400" kern="1200" dirty="0">
              <a:latin typeface="Arial" panose="020B0604020202020204" pitchFamily="34" charset="0"/>
              <a:cs typeface="Arial" panose="020B0604020202020204" pitchFamily="34" charset="0"/>
            </a:rPr>
            <a:t>, biliary atresia may affect IRT levels</a:t>
          </a:r>
        </a:p>
        <a:p>
          <a:pPr marL="114300" lvl="1" indent="-114300" algn="l" defTabSz="622300">
            <a:lnSpc>
              <a:spcPct val="90000"/>
            </a:lnSpc>
            <a:spcBef>
              <a:spcPct val="0"/>
            </a:spcBef>
            <a:spcAft>
              <a:spcPct val="15000"/>
            </a:spcAft>
            <a:buChar char="•"/>
          </a:pPr>
          <a:r>
            <a:rPr lang="en-US" sz="1400" kern="1200" dirty="0">
              <a:latin typeface="Arial" panose="020B0604020202020204" pitchFamily="34" charset="0"/>
              <a:cs typeface="Arial" panose="020B0604020202020204" pitchFamily="34" charset="0"/>
            </a:rPr>
            <a:t>Liver immaturity may affect amino acid results</a:t>
          </a:r>
        </a:p>
        <a:p>
          <a:pPr marL="114300" lvl="1" indent="-114300" algn="l" defTabSz="622300">
            <a:lnSpc>
              <a:spcPct val="90000"/>
            </a:lnSpc>
            <a:spcBef>
              <a:spcPct val="0"/>
            </a:spcBef>
            <a:spcAft>
              <a:spcPct val="15000"/>
            </a:spcAft>
            <a:buChar char="•"/>
          </a:pPr>
          <a:r>
            <a:rPr lang="en-US" sz="1400" kern="1200" dirty="0">
              <a:latin typeface="Arial" panose="020B0604020202020204" pitchFamily="34" charset="0"/>
              <a:cs typeface="Arial" panose="020B0604020202020204" pitchFamily="34" charset="0"/>
            </a:rPr>
            <a:t>Carrier status may affect all NBS results</a:t>
          </a:r>
        </a:p>
      </dsp:txBody>
      <dsp:txXfrm rot="-5400000">
        <a:off x="1556647" y="49893"/>
        <a:ext cx="9383685" cy="882413"/>
      </dsp:txXfrm>
    </dsp:sp>
    <dsp:sp modelId="{33D05774-3486-444D-A96C-BCC5E71CBE5C}">
      <dsp:nvSpPr>
        <dsp:cNvPr id="0" name=""/>
        <dsp:cNvSpPr/>
      </dsp:nvSpPr>
      <dsp:spPr>
        <a:xfrm rot="5400000">
          <a:off x="212743" y="1200725"/>
          <a:ext cx="1074036" cy="978824"/>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Arial" panose="020B0604020202020204" pitchFamily="34" charset="0"/>
              <a:cs typeface="Arial" panose="020B0604020202020204" pitchFamily="34" charset="0"/>
            </a:rPr>
            <a:t>Treatment</a:t>
          </a:r>
        </a:p>
      </dsp:txBody>
      <dsp:txXfrm rot="-5400000">
        <a:off x="260349" y="1642531"/>
        <a:ext cx="978824" cy="95212"/>
      </dsp:txXfrm>
    </dsp:sp>
    <dsp:sp modelId="{9AB2FBE6-D878-49E3-A6B2-B83EE89DFEBB}">
      <dsp:nvSpPr>
        <dsp:cNvPr id="0" name=""/>
        <dsp:cNvSpPr/>
      </dsp:nvSpPr>
      <dsp:spPr>
        <a:xfrm rot="5400000">
          <a:off x="5928684" y="-3283761"/>
          <a:ext cx="837022" cy="9571884"/>
        </a:xfrm>
        <a:prstGeom prst="round2Same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latin typeface="Arial" panose="020B0604020202020204" pitchFamily="34" charset="0"/>
              <a:cs typeface="Arial" panose="020B0604020202020204" pitchFamily="34" charset="0"/>
            </a:rPr>
            <a:t>TPN, SNAP, &amp; carnitine may affect amino acid, fatty acid, or organic acid results</a:t>
          </a:r>
        </a:p>
        <a:p>
          <a:pPr marL="114300" lvl="1" indent="-114300" algn="l" defTabSz="622300">
            <a:lnSpc>
              <a:spcPct val="90000"/>
            </a:lnSpc>
            <a:spcBef>
              <a:spcPct val="0"/>
            </a:spcBef>
            <a:spcAft>
              <a:spcPct val="15000"/>
            </a:spcAft>
            <a:buChar char="•"/>
          </a:pPr>
          <a:r>
            <a:rPr lang="en-US" sz="1400" kern="1200" dirty="0">
              <a:latin typeface="Arial" panose="020B0604020202020204" pitchFamily="34" charset="0"/>
              <a:cs typeface="Arial" panose="020B0604020202020204" pitchFamily="34" charset="0"/>
            </a:rPr>
            <a:t>Steroids may affect 17-OHP results</a:t>
          </a:r>
        </a:p>
        <a:p>
          <a:pPr marL="114300" lvl="1" indent="-114300" algn="l" defTabSz="622300">
            <a:lnSpc>
              <a:spcPct val="90000"/>
            </a:lnSpc>
            <a:spcBef>
              <a:spcPct val="0"/>
            </a:spcBef>
            <a:spcAft>
              <a:spcPct val="15000"/>
            </a:spcAft>
            <a:buChar char="•"/>
          </a:pPr>
          <a:r>
            <a:rPr lang="en-US" sz="1400" kern="1200" dirty="0">
              <a:latin typeface="Arial" panose="020B0604020202020204" pitchFamily="34" charset="0"/>
              <a:cs typeface="Arial" panose="020B0604020202020204" pitchFamily="34" charset="0"/>
            </a:rPr>
            <a:t>ECLS &amp; blood transfusions may affect all NBS results</a:t>
          </a:r>
        </a:p>
      </dsp:txBody>
      <dsp:txXfrm rot="-5400000">
        <a:off x="1561253" y="1124530"/>
        <a:ext cx="9531024" cy="755302"/>
      </dsp:txXfrm>
    </dsp:sp>
    <dsp:sp modelId="{1E028AE1-52E5-4BFC-B8CD-A65AA936ACA5}">
      <dsp:nvSpPr>
        <dsp:cNvPr id="0" name=""/>
        <dsp:cNvSpPr/>
      </dsp:nvSpPr>
      <dsp:spPr>
        <a:xfrm rot="5400000">
          <a:off x="176358" y="2178925"/>
          <a:ext cx="1074036" cy="906055"/>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Arial" panose="020B0604020202020204" pitchFamily="34" charset="0"/>
              <a:cs typeface="Arial" panose="020B0604020202020204" pitchFamily="34" charset="0"/>
            </a:rPr>
            <a:t>Maternal</a:t>
          </a:r>
        </a:p>
      </dsp:txBody>
      <dsp:txXfrm rot="-5400000">
        <a:off x="260349" y="2547963"/>
        <a:ext cx="906055" cy="167981"/>
      </dsp:txXfrm>
    </dsp:sp>
    <dsp:sp modelId="{EB6B9FA1-D775-43D4-A5CE-932ECEF28557}">
      <dsp:nvSpPr>
        <dsp:cNvPr id="0" name=""/>
        <dsp:cNvSpPr/>
      </dsp:nvSpPr>
      <dsp:spPr>
        <a:xfrm rot="5400000">
          <a:off x="5962034" y="-2342468"/>
          <a:ext cx="698123" cy="9572928"/>
        </a:xfrm>
        <a:prstGeom prst="round2Same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latin typeface="Arial" panose="020B0604020202020204" pitchFamily="34" charset="0"/>
              <a:cs typeface="Arial" panose="020B0604020202020204" pitchFamily="34" charset="0"/>
            </a:rPr>
            <a:t>PTU therapy or radioactive iodine may affect infant TSH results</a:t>
          </a:r>
        </a:p>
        <a:p>
          <a:pPr marL="114300" lvl="1" indent="-114300" algn="l" defTabSz="622300">
            <a:lnSpc>
              <a:spcPct val="90000"/>
            </a:lnSpc>
            <a:spcBef>
              <a:spcPct val="0"/>
            </a:spcBef>
            <a:spcAft>
              <a:spcPct val="15000"/>
            </a:spcAft>
            <a:buChar char="•"/>
          </a:pPr>
          <a:r>
            <a:rPr lang="en-US" sz="1400" kern="1200" dirty="0">
              <a:latin typeface="Arial" panose="020B0604020202020204" pitchFamily="34" charset="0"/>
              <a:cs typeface="Arial" panose="020B0604020202020204" pitchFamily="34" charset="0"/>
            </a:rPr>
            <a:t>Steroids may affect infant 17-OHP results</a:t>
          </a:r>
        </a:p>
      </dsp:txBody>
      <dsp:txXfrm rot="-5400000">
        <a:off x="1524632" y="2129014"/>
        <a:ext cx="9538848" cy="629963"/>
      </dsp:txXfrm>
    </dsp:sp>
    <dsp:sp modelId="{D188B11F-BC81-4FAC-9B2C-E170244DC169}">
      <dsp:nvSpPr>
        <dsp:cNvPr id="0" name=""/>
        <dsp:cNvSpPr/>
      </dsp:nvSpPr>
      <dsp:spPr>
        <a:xfrm rot="5400000">
          <a:off x="176358" y="3359135"/>
          <a:ext cx="1074036" cy="906055"/>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endParaRPr lang="en-US" sz="1400" b="1" kern="1200" dirty="0">
            <a:latin typeface="Arial" panose="020B0604020202020204" pitchFamily="34" charset="0"/>
            <a:cs typeface="Arial" panose="020B0604020202020204" pitchFamily="34" charset="0"/>
          </a:endParaRPr>
        </a:p>
        <a:p>
          <a:pPr marL="0" lvl="0" indent="0" algn="ctr" defTabSz="622300">
            <a:lnSpc>
              <a:spcPct val="90000"/>
            </a:lnSpc>
            <a:spcBef>
              <a:spcPct val="0"/>
            </a:spcBef>
            <a:spcAft>
              <a:spcPct val="35000"/>
            </a:spcAft>
            <a:buNone/>
          </a:pPr>
          <a:r>
            <a:rPr lang="en-US" sz="1400" b="1" kern="1200" dirty="0">
              <a:latin typeface="Arial" panose="020B0604020202020204" pitchFamily="34" charset="0"/>
              <a:cs typeface="Arial" panose="020B0604020202020204" pitchFamily="34" charset="0"/>
            </a:rPr>
            <a:t>Collection Issues</a:t>
          </a:r>
        </a:p>
      </dsp:txBody>
      <dsp:txXfrm rot="-5400000">
        <a:off x="260349" y="3728173"/>
        <a:ext cx="906055" cy="167981"/>
      </dsp:txXfrm>
    </dsp:sp>
    <dsp:sp modelId="{9B42701B-0D4F-4AEF-BBCE-C59908F8C614}">
      <dsp:nvSpPr>
        <dsp:cNvPr id="0" name=""/>
        <dsp:cNvSpPr/>
      </dsp:nvSpPr>
      <dsp:spPr>
        <a:xfrm rot="5400000">
          <a:off x="5728937" y="-1171975"/>
          <a:ext cx="1174914" cy="9592363"/>
        </a:xfrm>
        <a:prstGeom prst="round2Same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latin typeface="Arial" panose="020B0604020202020204" pitchFamily="34" charset="0"/>
              <a:cs typeface="Arial" panose="020B0604020202020204" pitchFamily="34" charset="0"/>
            </a:rPr>
            <a:t>Contamination: oils/lotion from hands, spills, standing water, residual alcohol, heat/humidity</a:t>
          </a:r>
        </a:p>
        <a:p>
          <a:pPr marL="114300" lvl="1" indent="-114300" algn="l" defTabSz="622300">
            <a:lnSpc>
              <a:spcPct val="90000"/>
            </a:lnSpc>
            <a:spcBef>
              <a:spcPct val="0"/>
            </a:spcBef>
            <a:spcAft>
              <a:spcPct val="15000"/>
            </a:spcAft>
            <a:buChar char="•"/>
          </a:pPr>
          <a:r>
            <a:rPr lang="en-US" sz="1400" kern="1200" dirty="0">
              <a:latin typeface="Arial" panose="020B0604020202020204" pitchFamily="34" charset="0"/>
              <a:cs typeface="Arial" panose="020B0604020202020204" pitchFamily="34" charset="0"/>
            </a:rPr>
            <a:t>Early/delayed specimen collection</a:t>
          </a:r>
        </a:p>
        <a:p>
          <a:pPr marL="114300" lvl="1" indent="-114300" algn="l" defTabSz="622300">
            <a:lnSpc>
              <a:spcPct val="90000"/>
            </a:lnSpc>
            <a:spcBef>
              <a:spcPct val="0"/>
            </a:spcBef>
            <a:spcAft>
              <a:spcPct val="15000"/>
            </a:spcAft>
            <a:buChar char="•"/>
          </a:pPr>
          <a:r>
            <a:rPr lang="en-US" sz="1400" kern="1200" dirty="0">
              <a:latin typeface="Arial" panose="020B0604020202020204" pitchFamily="34" charset="0"/>
              <a:cs typeface="Arial" panose="020B0604020202020204" pitchFamily="34" charset="0"/>
            </a:rPr>
            <a:t>Transit time delays</a:t>
          </a:r>
        </a:p>
        <a:p>
          <a:pPr marL="114300" lvl="1" indent="-114300" algn="l" defTabSz="622300">
            <a:lnSpc>
              <a:spcPct val="90000"/>
            </a:lnSpc>
            <a:spcBef>
              <a:spcPct val="0"/>
            </a:spcBef>
            <a:spcAft>
              <a:spcPct val="15000"/>
            </a:spcAft>
            <a:buChar char="•"/>
          </a:pPr>
          <a:r>
            <a:rPr lang="en-US" sz="1400" kern="1200" dirty="0">
              <a:latin typeface="Arial" panose="020B0604020202020204" pitchFamily="34" charset="0"/>
              <a:cs typeface="Arial" panose="020B0604020202020204" pitchFamily="34" charset="0"/>
            </a:rPr>
            <a:t>Unsatisfactory specimens</a:t>
          </a:r>
        </a:p>
      </dsp:txBody>
      <dsp:txXfrm rot="-5400000">
        <a:off x="1520213" y="3094104"/>
        <a:ext cx="9535008" cy="106020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057AED-176F-4445-82CA-3D6B21D84709}">
      <dsp:nvSpPr>
        <dsp:cNvPr id="0" name=""/>
        <dsp:cNvSpPr/>
      </dsp:nvSpPr>
      <dsp:spPr>
        <a:xfrm>
          <a:off x="0" y="0"/>
          <a:ext cx="5311140" cy="563880"/>
        </a:xfrm>
        <a:prstGeom prst="roundRect">
          <a:avLst>
            <a:gd name="adj" fmla="val 10000"/>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Delays in receiving the specimen	</a:t>
          </a:r>
        </a:p>
      </dsp:txBody>
      <dsp:txXfrm>
        <a:off x="16515" y="16515"/>
        <a:ext cx="4702670" cy="530850"/>
      </dsp:txXfrm>
    </dsp:sp>
    <dsp:sp modelId="{911E6298-46C9-4B02-AD48-4A49FB7CA171}">
      <dsp:nvSpPr>
        <dsp:cNvPr id="0" name=""/>
        <dsp:cNvSpPr/>
      </dsp:nvSpPr>
      <dsp:spPr>
        <a:xfrm>
          <a:off x="468629" y="657859"/>
          <a:ext cx="5311140" cy="563880"/>
        </a:xfrm>
        <a:prstGeom prst="roundRect">
          <a:avLst>
            <a:gd name="adj" fmla="val 10000"/>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Delays in testing the specimen</a:t>
          </a:r>
        </a:p>
      </dsp:txBody>
      <dsp:txXfrm>
        <a:off x="485144" y="674374"/>
        <a:ext cx="4442958" cy="530850"/>
      </dsp:txXfrm>
    </dsp:sp>
    <dsp:sp modelId="{CF9B9B0E-01B0-42D2-8D89-0CA860C659F8}">
      <dsp:nvSpPr>
        <dsp:cNvPr id="0" name=""/>
        <dsp:cNvSpPr/>
      </dsp:nvSpPr>
      <dsp:spPr>
        <a:xfrm>
          <a:off x="937259" y="1315719"/>
          <a:ext cx="5311140" cy="563880"/>
        </a:xfrm>
        <a:prstGeom prst="roundRect">
          <a:avLst>
            <a:gd name="adj" fmla="val 10000"/>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Delays in diagnosis &amp; treatment</a:t>
          </a:r>
        </a:p>
      </dsp:txBody>
      <dsp:txXfrm>
        <a:off x="953774" y="1332234"/>
        <a:ext cx="4442958" cy="530850"/>
      </dsp:txXfrm>
    </dsp:sp>
    <dsp:sp modelId="{9E8FC409-D27B-48B2-81AF-1B32A5334B04}">
      <dsp:nvSpPr>
        <dsp:cNvPr id="0" name=""/>
        <dsp:cNvSpPr/>
      </dsp:nvSpPr>
      <dsp:spPr>
        <a:xfrm>
          <a:off x="4944618" y="427609"/>
          <a:ext cx="366522" cy="366522"/>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5027085" y="427609"/>
        <a:ext cx="201588" cy="275808"/>
      </dsp:txXfrm>
    </dsp:sp>
    <dsp:sp modelId="{F7BDBBE9-BBD3-4585-84C7-A4C04E7CC52C}">
      <dsp:nvSpPr>
        <dsp:cNvPr id="0" name=""/>
        <dsp:cNvSpPr/>
      </dsp:nvSpPr>
      <dsp:spPr>
        <a:xfrm>
          <a:off x="5413248" y="1081709"/>
          <a:ext cx="366522" cy="366522"/>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5495715" y="1081709"/>
        <a:ext cx="201588" cy="275808"/>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0EDEC5-D6AB-8643-A8B8-278794F4EB6C}" type="datetimeFigureOut">
              <a:rPr lang="en-US" smtClean="0"/>
              <a:t>7/10/2023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B40B08-8BBB-504C-BAD2-61931D34972B}" type="slidenum">
              <a:rPr lang="en-US" smtClean="0"/>
              <a:t>‹#›</a:t>
            </a:fld>
            <a:endParaRPr lang="en-US"/>
          </a:p>
        </p:txBody>
      </p:sp>
    </p:spTree>
    <p:extLst>
      <p:ext uri="{BB962C8B-B14F-4D97-AF65-F5344CB8AC3E}">
        <p14:creationId xmlns:p14="http://schemas.microsoft.com/office/powerpoint/2010/main" val="5232322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B40B08-8BBB-504C-BAD2-61931D34972B}" type="slidenum">
              <a:rPr lang="en-US" smtClean="0"/>
              <a:t>68</a:t>
            </a:fld>
            <a:endParaRPr lang="en-US"/>
          </a:p>
        </p:txBody>
      </p:sp>
    </p:spTree>
    <p:extLst>
      <p:ext uri="{BB962C8B-B14F-4D97-AF65-F5344CB8AC3E}">
        <p14:creationId xmlns:p14="http://schemas.microsoft.com/office/powerpoint/2010/main" val="15380595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C6BF5CE-279B-5E4C-BEC1-73426B42F6E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4935A3-2F19-BB47-A734-1541172B5B5B}"/>
              </a:ext>
            </a:extLst>
          </p:cNvPr>
          <p:cNvSpPr>
            <a:spLocks noGrp="1"/>
          </p:cNvSpPr>
          <p:nvPr>
            <p:ph type="title" hasCustomPrompt="1"/>
          </p:nvPr>
        </p:nvSpPr>
        <p:spPr>
          <a:xfrm>
            <a:off x="457199" y="1669397"/>
            <a:ext cx="5177118" cy="1370940"/>
          </a:xfrm>
        </p:spPr>
        <p:txBody>
          <a:bodyPr anchor="t">
            <a:noAutofit/>
          </a:bodyPr>
          <a:lstStyle>
            <a:lvl1pPr>
              <a:defRPr sz="4000">
                <a:solidFill>
                  <a:schemeClr val="accent6"/>
                </a:solidFill>
              </a:defRPr>
            </a:lvl1pPr>
          </a:lstStyle>
          <a:p>
            <a:r>
              <a:rPr lang="en-US" dirty="0"/>
              <a:t>Insert Presentation Title Here</a:t>
            </a:r>
          </a:p>
        </p:txBody>
      </p:sp>
      <p:sp>
        <p:nvSpPr>
          <p:cNvPr id="3" name="Text Placeholder 2">
            <a:extLst>
              <a:ext uri="{FF2B5EF4-FFF2-40B4-BE49-F238E27FC236}">
                <a16:creationId xmlns:a16="http://schemas.microsoft.com/office/drawing/2014/main" id="{E6CEF2F3-A2ED-DB43-B92B-B4FD232E898B}"/>
              </a:ext>
            </a:extLst>
          </p:cNvPr>
          <p:cNvSpPr>
            <a:spLocks noGrp="1"/>
          </p:cNvSpPr>
          <p:nvPr>
            <p:ph type="body" idx="1" hasCustomPrompt="1"/>
          </p:nvPr>
        </p:nvSpPr>
        <p:spPr>
          <a:xfrm>
            <a:off x="457199" y="3334871"/>
            <a:ext cx="5177118" cy="541337"/>
          </a:xfrm>
        </p:spPr>
        <p:txBody>
          <a:bodyPr>
            <a:noAutofit/>
          </a:bodyPr>
          <a:lstStyle>
            <a:lvl1pPr marL="0" indent="0">
              <a:buFont typeface="Arial" panose="020B0604020202020204" pitchFamily="34" charse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Insert Subtitle Here</a:t>
            </a:r>
          </a:p>
        </p:txBody>
      </p:sp>
      <p:sp>
        <p:nvSpPr>
          <p:cNvPr id="6" name="Slide Number Placeholder 5">
            <a:extLst>
              <a:ext uri="{FF2B5EF4-FFF2-40B4-BE49-F238E27FC236}">
                <a16:creationId xmlns:a16="http://schemas.microsoft.com/office/drawing/2014/main" id="{8654C89B-A300-D847-AB2A-B2356584BCC0}"/>
              </a:ext>
            </a:extLst>
          </p:cNvPr>
          <p:cNvSpPr>
            <a:spLocks noGrp="1"/>
          </p:cNvSpPr>
          <p:nvPr>
            <p:ph type="sldNum" sz="quarter" idx="12"/>
          </p:nvPr>
        </p:nvSpPr>
        <p:spPr/>
        <p:txBody>
          <a:bodyPr/>
          <a:lstStyle>
            <a:lvl1pPr>
              <a:defRPr>
                <a:solidFill>
                  <a:schemeClr val="tx1"/>
                </a:solidFill>
              </a:defRPr>
            </a:lvl1pPr>
          </a:lstStyle>
          <a:p>
            <a:fld id="{DB7DDC46-2E90-8640-BEFE-F54DCCD857ED}" type="slidenum">
              <a:rPr lang="en-US" smtClean="0"/>
              <a:pPr/>
              <a:t>‹#›</a:t>
            </a:fld>
            <a:endParaRPr lang="en-US"/>
          </a:p>
        </p:txBody>
      </p:sp>
      <p:sp>
        <p:nvSpPr>
          <p:cNvPr id="10" name="Text Placeholder 9">
            <a:extLst>
              <a:ext uri="{FF2B5EF4-FFF2-40B4-BE49-F238E27FC236}">
                <a16:creationId xmlns:a16="http://schemas.microsoft.com/office/drawing/2014/main" id="{CE29E095-61D4-C54B-877D-BBB5F96000C8}"/>
              </a:ext>
            </a:extLst>
          </p:cNvPr>
          <p:cNvSpPr>
            <a:spLocks noGrp="1"/>
          </p:cNvSpPr>
          <p:nvPr>
            <p:ph type="body" sz="quarter" idx="13" hasCustomPrompt="1"/>
          </p:nvPr>
        </p:nvSpPr>
        <p:spPr>
          <a:xfrm>
            <a:off x="457199" y="349250"/>
            <a:ext cx="2246313" cy="330200"/>
          </a:xfrm>
        </p:spPr>
        <p:txBody>
          <a:bodyPr>
            <a:noAutofit/>
          </a:bodyPr>
          <a:lstStyle>
            <a:lvl1pPr marL="0" indent="0">
              <a:buNone/>
              <a:defRPr/>
            </a:lvl1pPr>
          </a:lstStyle>
          <a:p>
            <a:pPr lvl="0"/>
            <a:r>
              <a:rPr lang="en-US" dirty="0"/>
              <a:t>Date</a:t>
            </a:r>
          </a:p>
        </p:txBody>
      </p:sp>
      <p:pic>
        <p:nvPicPr>
          <p:cNvPr id="9" name="Picture 8" descr="A close up of a logo&#10;&#10;Description automatically generated">
            <a:extLst>
              <a:ext uri="{FF2B5EF4-FFF2-40B4-BE49-F238E27FC236}">
                <a16:creationId xmlns:a16="http://schemas.microsoft.com/office/drawing/2014/main" id="{93A690F2-CC54-3C44-9BEF-D5ADE6DC9C80}"/>
              </a:ext>
            </a:extLst>
          </p:cNvPr>
          <p:cNvPicPr>
            <a:picLocks noChangeAspect="1"/>
          </p:cNvPicPr>
          <p:nvPr userDrawn="1"/>
        </p:nvPicPr>
        <p:blipFill rotWithShape="1">
          <a:blip r:embed="rId2"/>
          <a:srcRect t="14013" r="15473"/>
          <a:stretch/>
        </p:blipFill>
        <p:spPr>
          <a:xfrm>
            <a:off x="5986465" y="0"/>
            <a:ext cx="6205535" cy="6312796"/>
          </a:xfrm>
          <a:prstGeom prst="rect">
            <a:avLst/>
          </a:prstGeom>
        </p:spPr>
      </p:pic>
      <p:pic>
        <p:nvPicPr>
          <p:cNvPr id="7" name="Picture 6" descr="A close up of a logo&#10;&#10;Description automatically generated">
            <a:extLst>
              <a:ext uri="{FF2B5EF4-FFF2-40B4-BE49-F238E27FC236}">
                <a16:creationId xmlns:a16="http://schemas.microsoft.com/office/drawing/2014/main" id="{085A7243-0DC8-E148-9F97-5A788A1A2AD2}"/>
              </a:ext>
            </a:extLst>
          </p:cNvPr>
          <p:cNvPicPr>
            <a:picLocks noChangeAspect="1"/>
          </p:cNvPicPr>
          <p:nvPr userDrawn="1"/>
        </p:nvPicPr>
        <p:blipFill rotWithShape="1">
          <a:blip r:embed="rId3"/>
          <a:srcRect l="20594"/>
          <a:stretch/>
        </p:blipFill>
        <p:spPr>
          <a:xfrm>
            <a:off x="254000" y="5841519"/>
            <a:ext cx="3282949" cy="942553"/>
          </a:xfrm>
          <a:prstGeom prst="rect">
            <a:avLst/>
          </a:prstGeom>
        </p:spPr>
      </p:pic>
    </p:spTree>
    <p:extLst>
      <p:ext uri="{BB962C8B-B14F-4D97-AF65-F5344CB8AC3E}">
        <p14:creationId xmlns:p14="http://schemas.microsoft.com/office/powerpoint/2010/main" val="31849907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7" name="Picture 6" descr="A close up of a sign&#10;&#10;Description automatically generated">
            <a:extLst>
              <a:ext uri="{FF2B5EF4-FFF2-40B4-BE49-F238E27FC236}">
                <a16:creationId xmlns:a16="http://schemas.microsoft.com/office/drawing/2014/main" id="{ECD98A45-298D-4B4E-9BD0-7C743E630761}"/>
              </a:ext>
            </a:extLst>
          </p:cNvPr>
          <p:cNvPicPr>
            <a:picLocks noChangeAspect="1"/>
          </p:cNvPicPr>
          <p:nvPr userDrawn="1"/>
        </p:nvPicPr>
        <p:blipFill>
          <a:blip r:embed="rId2"/>
          <a:stretch>
            <a:fillRect/>
          </a:stretch>
        </p:blipFill>
        <p:spPr>
          <a:xfrm>
            <a:off x="0" y="-3576"/>
            <a:ext cx="12192000" cy="6865152"/>
          </a:xfrm>
          <a:prstGeom prst="rect">
            <a:avLst/>
          </a:prstGeom>
        </p:spPr>
      </p:pic>
      <p:sp>
        <p:nvSpPr>
          <p:cNvPr id="2" name="Title 1">
            <a:extLst>
              <a:ext uri="{FF2B5EF4-FFF2-40B4-BE49-F238E27FC236}">
                <a16:creationId xmlns:a16="http://schemas.microsoft.com/office/drawing/2014/main" id="{A74935A3-2F19-BB47-A734-1541172B5B5B}"/>
              </a:ext>
            </a:extLst>
          </p:cNvPr>
          <p:cNvSpPr>
            <a:spLocks noGrp="1"/>
          </p:cNvSpPr>
          <p:nvPr>
            <p:ph type="title" hasCustomPrompt="1"/>
          </p:nvPr>
        </p:nvSpPr>
        <p:spPr>
          <a:xfrm>
            <a:off x="457199" y="1776973"/>
            <a:ext cx="5204013" cy="1370940"/>
          </a:xfrm>
        </p:spPr>
        <p:txBody>
          <a:bodyPr anchor="t">
            <a:noAutofit/>
          </a:bodyPr>
          <a:lstStyle>
            <a:lvl1pPr>
              <a:defRPr sz="4000">
                <a:solidFill>
                  <a:schemeClr val="bg1"/>
                </a:solidFill>
              </a:defRPr>
            </a:lvl1pPr>
          </a:lstStyle>
          <a:p>
            <a:r>
              <a:rPr lang="en-US" dirty="0"/>
              <a:t>Section Divider — Insert Title Here</a:t>
            </a:r>
          </a:p>
        </p:txBody>
      </p:sp>
      <p:sp>
        <p:nvSpPr>
          <p:cNvPr id="3" name="Text Placeholder 2">
            <a:extLst>
              <a:ext uri="{FF2B5EF4-FFF2-40B4-BE49-F238E27FC236}">
                <a16:creationId xmlns:a16="http://schemas.microsoft.com/office/drawing/2014/main" id="{E6CEF2F3-A2ED-DB43-B92B-B4FD232E898B}"/>
              </a:ext>
            </a:extLst>
          </p:cNvPr>
          <p:cNvSpPr>
            <a:spLocks noGrp="1"/>
          </p:cNvSpPr>
          <p:nvPr>
            <p:ph type="body" idx="1" hasCustomPrompt="1"/>
          </p:nvPr>
        </p:nvSpPr>
        <p:spPr>
          <a:xfrm>
            <a:off x="457200" y="3429000"/>
            <a:ext cx="5204012" cy="541337"/>
          </a:xfrm>
        </p:spPr>
        <p:txBody>
          <a:bodyPr>
            <a:noAutofit/>
          </a:bodyPr>
          <a:lstStyle>
            <a:lvl1pPr marL="0" indent="0">
              <a:buFont typeface="Arial" panose="020B0604020202020204" pitchFamily="34" charse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Insert Subtitle Here If Required</a:t>
            </a:r>
          </a:p>
        </p:txBody>
      </p:sp>
      <p:sp>
        <p:nvSpPr>
          <p:cNvPr id="6" name="Slide Number Placeholder 5">
            <a:extLst>
              <a:ext uri="{FF2B5EF4-FFF2-40B4-BE49-F238E27FC236}">
                <a16:creationId xmlns:a16="http://schemas.microsoft.com/office/drawing/2014/main" id="{8654C89B-A300-D847-AB2A-B2356584BCC0}"/>
              </a:ext>
            </a:extLst>
          </p:cNvPr>
          <p:cNvSpPr>
            <a:spLocks noGrp="1"/>
          </p:cNvSpPr>
          <p:nvPr>
            <p:ph type="sldNum" sz="quarter" idx="12"/>
          </p:nvPr>
        </p:nvSpPr>
        <p:spPr/>
        <p:txBody>
          <a:bodyPr>
            <a:noAutofit/>
          </a:bodyPr>
          <a:lstStyle>
            <a:lvl1pPr>
              <a:defRPr>
                <a:solidFill>
                  <a:schemeClr val="bg1"/>
                </a:solidFill>
              </a:defRPr>
            </a:lvl1pPr>
          </a:lstStyle>
          <a:p>
            <a:fld id="{DB7DDC46-2E90-8640-BEFE-F54DCCD857ED}" type="slidenum">
              <a:rPr lang="en-US" smtClean="0"/>
              <a:pPr/>
              <a:t>‹#›</a:t>
            </a:fld>
            <a:endParaRPr lang="en-US"/>
          </a:p>
        </p:txBody>
      </p:sp>
      <p:pic>
        <p:nvPicPr>
          <p:cNvPr id="9" name="Picture 8" descr="A close up of a logo&#10;&#10;Description automatically generated">
            <a:extLst>
              <a:ext uri="{FF2B5EF4-FFF2-40B4-BE49-F238E27FC236}">
                <a16:creationId xmlns:a16="http://schemas.microsoft.com/office/drawing/2014/main" id="{CE887A04-1776-0A4B-9899-8EE0C579DABB}"/>
              </a:ext>
            </a:extLst>
          </p:cNvPr>
          <p:cNvPicPr>
            <a:picLocks noChangeAspect="1"/>
          </p:cNvPicPr>
          <p:nvPr userDrawn="1"/>
        </p:nvPicPr>
        <p:blipFill>
          <a:blip r:embed="rId3"/>
          <a:stretch>
            <a:fillRect/>
          </a:stretch>
        </p:blipFill>
        <p:spPr>
          <a:xfrm>
            <a:off x="227840" y="6106660"/>
            <a:ext cx="1550920" cy="543830"/>
          </a:xfrm>
          <a:prstGeom prst="rect">
            <a:avLst/>
          </a:prstGeom>
        </p:spPr>
      </p:pic>
    </p:spTree>
    <p:extLst>
      <p:ext uri="{BB962C8B-B14F-4D97-AF65-F5344CB8AC3E}">
        <p14:creationId xmlns:p14="http://schemas.microsoft.com/office/powerpoint/2010/main" val="19345140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7" name="Picture 6" descr="A picture containing street&#10;&#10;Description automatically generated">
            <a:extLst>
              <a:ext uri="{FF2B5EF4-FFF2-40B4-BE49-F238E27FC236}">
                <a16:creationId xmlns:a16="http://schemas.microsoft.com/office/drawing/2014/main" id="{72BC373A-DE29-0247-A234-93E1FEF2E40E}"/>
              </a:ext>
            </a:extLst>
          </p:cNvPr>
          <p:cNvPicPr>
            <a:picLocks noChangeAspect="1"/>
          </p:cNvPicPr>
          <p:nvPr userDrawn="1"/>
        </p:nvPicPr>
        <p:blipFill>
          <a:blip r:embed="rId2"/>
          <a:stretch>
            <a:fillRect/>
          </a:stretch>
        </p:blipFill>
        <p:spPr>
          <a:xfrm>
            <a:off x="0" y="-3576"/>
            <a:ext cx="12192000" cy="6865152"/>
          </a:xfrm>
          <a:prstGeom prst="rect">
            <a:avLst/>
          </a:prstGeom>
        </p:spPr>
      </p:pic>
      <p:sp>
        <p:nvSpPr>
          <p:cNvPr id="2" name="Title 1">
            <a:extLst>
              <a:ext uri="{FF2B5EF4-FFF2-40B4-BE49-F238E27FC236}">
                <a16:creationId xmlns:a16="http://schemas.microsoft.com/office/drawing/2014/main" id="{A74935A3-2F19-BB47-A734-1541172B5B5B}"/>
              </a:ext>
            </a:extLst>
          </p:cNvPr>
          <p:cNvSpPr>
            <a:spLocks noGrp="1"/>
          </p:cNvSpPr>
          <p:nvPr>
            <p:ph type="title" hasCustomPrompt="1"/>
          </p:nvPr>
        </p:nvSpPr>
        <p:spPr>
          <a:xfrm>
            <a:off x="457199" y="1776973"/>
            <a:ext cx="5204013" cy="1370940"/>
          </a:xfrm>
        </p:spPr>
        <p:txBody>
          <a:bodyPr anchor="t">
            <a:noAutofit/>
          </a:bodyPr>
          <a:lstStyle>
            <a:lvl1pPr>
              <a:defRPr sz="4000">
                <a:solidFill>
                  <a:schemeClr val="bg1"/>
                </a:solidFill>
              </a:defRPr>
            </a:lvl1pPr>
          </a:lstStyle>
          <a:p>
            <a:r>
              <a:rPr lang="en-US" dirty="0"/>
              <a:t>Section Divider —</a:t>
            </a:r>
            <a:br>
              <a:rPr lang="en-US" dirty="0"/>
            </a:br>
            <a:r>
              <a:rPr lang="en-US" dirty="0"/>
              <a:t>Insert Title Here</a:t>
            </a:r>
          </a:p>
        </p:txBody>
      </p:sp>
      <p:sp>
        <p:nvSpPr>
          <p:cNvPr id="3" name="Text Placeholder 2">
            <a:extLst>
              <a:ext uri="{FF2B5EF4-FFF2-40B4-BE49-F238E27FC236}">
                <a16:creationId xmlns:a16="http://schemas.microsoft.com/office/drawing/2014/main" id="{E6CEF2F3-A2ED-DB43-B92B-B4FD232E898B}"/>
              </a:ext>
            </a:extLst>
          </p:cNvPr>
          <p:cNvSpPr>
            <a:spLocks noGrp="1"/>
          </p:cNvSpPr>
          <p:nvPr>
            <p:ph type="body" idx="1" hasCustomPrompt="1"/>
          </p:nvPr>
        </p:nvSpPr>
        <p:spPr>
          <a:xfrm>
            <a:off x="457200" y="3429000"/>
            <a:ext cx="5204012" cy="541337"/>
          </a:xfrm>
        </p:spPr>
        <p:txBody>
          <a:bodyPr>
            <a:noAutofit/>
          </a:bodyPr>
          <a:lstStyle>
            <a:lvl1pPr marL="0" indent="0">
              <a:buFont typeface="Arial" panose="020B0604020202020204" pitchFamily="34" charse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Insert Subtitle Here If Required</a:t>
            </a:r>
          </a:p>
        </p:txBody>
      </p:sp>
      <p:sp>
        <p:nvSpPr>
          <p:cNvPr id="6" name="Slide Number Placeholder 5">
            <a:extLst>
              <a:ext uri="{FF2B5EF4-FFF2-40B4-BE49-F238E27FC236}">
                <a16:creationId xmlns:a16="http://schemas.microsoft.com/office/drawing/2014/main" id="{8654C89B-A300-D847-AB2A-B2356584BCC0}"/>
              </a:ext>
            </a:extLst>
          </p:cNvPr>
          <p:cNvSpPr>
            <a:spLocks noGrp="1"/>
          </p:cNvSpPr>
          <p:nvPr>
            <p:ph type="sldNum" sz="quarter" idx="12"/>
          </p:nvPr>
        </p:nvSpPr>
        <p:spPr/>
        <p:txBody>
          <a:bodyPr>
            <a:noAutofit/>
          </a:bodyPr>
          <a:lstStyle>
            <a:lvl1pPr>
              <a:defRPr>
                <a:solidFill>
                  <a:schemeClr val="bg1"/>
                </a:solidFill>
              </a:defRPr>
            </a:lvl1pPr>
          </a:lstStyle>
          <a:p>
            <a:fld id="{DB7DDC46-2E90-8640-BEFE-F54DCCD857ED}" type="slidenum">
              <a:rPr lang="en-US" smtClean="0"/>
              <a:pPr/>
              <a:t>‹#›</a:t>
            </a:fld>
            <a:endParaRPr lang="en-US"/>
          </a:p>
        </p:txBody>
      </p:sp>
      <p:pic>
        <p:nvPicPr>
          <p:cNvPr id="9" name="Picture 8" descr="A close up of a logo&#10;&#10;Description automatically generated">
            <a:extLst>
              <a:ext uri="{FF2B5EF4-FFF2-40B4-BE49-F238E27FC236}">
                <a16:creationId xmlns:a16="http://schemas.microsoft.com/office/drawing/2014/main" id="{4885BB4E-3904-514B-85A9-2B96FECBF8DC}"/>
              </a:ext>
            </a:extLst>
          </p:cNvPr>
          <p:cNvPicPr>
            <a:picLocks noChangeAspect="1"/>
          </p:cNvPicPr>
          <p:nvPr userDrawn="1"/>
        </p:nvPicPr>
        <p:blipFill>
          <a:blip r:embed="rId3"/>
          <a:stretch>
            <a:fillRect/>
          </a:stretch>
        </p:blipFill>
        <p:spPr>
          <a:xfrm>
            <a:off x="227840" y="6106660"/>
            <a:ext cx="1550920" cy="543830"/>
          </a:xfrm>
          <a:prstGeom prst="rect">
            <a:avLst/>
          </a:prstGeom>
        </p:spPr>
      </p:pic>
    </p:spTree>
    <p:extLst>
      <p:ext uri="{BB962C8B-B14F-4D97-AF65-F5344CB8AC3E}">
        <p14:creationId xmlns:p14="http://schemas.microsoft.com/office/powerpoint/2010/main" val="16610379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7" name="Picture 6" descr="A picture containing street, traffic, clock&#10;&#10;Description automatically generated">
            <a:extLst>
              <a:ext uri="{FF2B5EF4-FFF2-40B4-BE49-F238E27FC236}">
                <a16:creationId xmlns:a16="http://schemas.microsoft.com/office/drawing/2014/main" id="{DB5EAB67-5EEE-9B47-B54C-B94833918FE8}"/>
              </a:ext>
            </a:extLst>
          </p:cNvPr>
          <p:cNvPicPr>
            <a:picLocks noChangeAspect="1"/>
          </p:cNvPicPr>
          <p:nvPr userDrawn="1"/>
        </p:nvPicPr>
        <p:blipFill>
          <a:blip r:embed="rId2"/>
          <a:stretch>
            <a:fillRect/>
          </a:stretch>
        </p:blipFill>
        <p:spPr>
          <a:xfrm>
            <a:off x="0" y="-3576"/>
            <a:ext cx="12185650" cy="6861576"/>
          </a:xfrm>
          <a:prstGeom prst="rect">
            <a:avLst/>
          </a:prstGeom>
        </p:spPr>
      </p:pic>
      <p:sp>
        <p:nvSpPr>
          <p:cNvPr id="2" name="Title 1">
            <a:extLst>
              <a:ext uri="{FF2B5EF4-FFF2-40B4-BE49-F238E27FC236}">
                <a16:creationId xmlns:a16="http://schemas.microsoft.com/office/drawing/2014/main" id="{A74935A3-2F19-BB47-A734-1541172B5B5B}"/>
              </a:ext>
            </a:extLst>
          </p:cNvPr>
          <p:cNvSpPr>
            <a:spLocks noGrp="1"/>
          </p:cNvSpPr>
          <p:nvPr>
            <p:ph type="title" hasCustomPrompt="1"/>
          </p:nvPr>
        </p:nvSpPr>
        <p:spPr>
          <a:xfrm>
            <a:off x="457199" y="1776973"/>
            <a:ext cx="5204013" cy="1370940"/>
          </a:xfrm>
        </p:spPr>
        <p:txBody>
          <a:bodyPr anchor="t">
            <a:noAutofit/>
          </a:bodyPr>
          <a:lstStyle>
            <a:lvl1pPr>
              <a:defRPr sz="4000">
                <a:solidFill>
                  <a:schemeClr val="bg1"/>
                </a:solidFill>
              </a:defRPr>
            </a:lvl1pPr>
          </a:lstStyle>
          <a:p>
            <a:r>
              <a:rPr lang="en-US" dirty="0"/>
              <a:t>Section Divider —</a:t>
            </a:r>
            <a:br>
              <a:rPr lang="en-US" dirty="0"/>
            </a:br>
            <a:r>
              <a:rPr lang="en-US" dirty="0"/>
              <a:t>Insert Title Here</a:t>
            </a:r>
          </a:p>
        </p:txBody>
      </p:sp>
      <p:sp>
        <p:nvSpPr>
          <p:cNvPr id="3" name="Text Placeholder 2">
            <a:extLst>
              <a:ext uri="{FF2B5EF4-FFF2-40B4-BE49-F238E27FC236}">
                <a16:creationId xmlns:a16="http://schemas.microsoft.com/office/drawing/2014/main" id="{E6CEF2F3-A2ED-DB43-B92B-B4FD232E898B}"/>
              </a:ext>
            </a:extLst>
          </p:cNvPr>
          <p:cNvSpPr>
            <a:spLocks noGrp="1"/>
          </p:cNvSpPr>
          <p:nvPr>
            <p:ph type="body" idx="1" hasCustomPrompt="1"/>
          </p:nvPr>
        </p:nvSpPr>
        <p:spPr>
          <a:xfrm>
            <a:off x="457200" y="3429000"/>
            <a:ext cx="5204012" cy="541337"/>
          </a:xfrm>
        </p:spPr>
        <p:txBody>
          <a:bodyPr>
            <a:noAutofit/>
          </a:bodyPr>
          <a:lstStyle>
            <a:lvl1pPr marL="0" indent="0">
              <a:buFont typeface="Arial" panose="020B0604020202020204" pitchFamily="34" charse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Insert Subtitle Here If Required</a:t>
            </a:r>
          </a:p>
        </p:txBody>
      </p:sp>
      <p:sp>
        <p:nvSpPr>
          <p:cNvPr id="6" name="Slide Number Placeholder 5">
            <a:extLst>
              <a:ext uri="{FF2B5EF4-FFF2-40B4-BE49-F238E27FC236}">
                <a16:creationId xmlns:a16="http://schemas.microsoft.com/office/drawing/2014/main" id="{8654C89B-A300-D847-AB2A-B2356584BCC0}"/>
              </a:ext>
            </a:extLst>
          </p:cNvPr>
          <p:cNvSpPr>
            <a:spLocks noGrp="1"/>
          </p:cNvSpPr>
          <p:nvPr>
            <p:ph type="sldNum" sz="quarter" idx="12"/>
          </p:nvPr>
        </p:nvSpPr>
        <p:spPr/>
        <p:txBody>
          <a:bodyPr>
            <a:noAutofit/>
          </a:bodyPr>
          <a:lstStyle>
            <a:lvl1pPr>
              <a:defRPr>
                <a:solidFill>
                  <a:schemeClr val="bg1"/>
                </a:solidFill>
              </a:defRPr>
            </a:lvl1pPr>
          </a:lstStyle>
          <a:p>
            <a:fld id="{DB7DDC46-2E90-8640-BEFE-F54DCCD857ED}" type="slidenum">
              <a:rPr lang="en-US" smtClean="0"/>
              <a:pPr/>
              <a:t>‹#›</a:t>
            </a:fld>
            <a:endParaRPr lang="en-US"/>
          </a:p>
        </p:txBody>
      </p:sp>
      <p:pic>
        <p:nvPicPr>
          <p:cNvPr id="9" name="Picture 8" descr="A close up of a logo&#10;&#10;Description automatically generated">
            <a:extLst>
              <a:ext uri="{FF2B5EF4-FFF2-40B4-BE49-F238E27FC236}">
                <a16:creationId xmlns:a16="http://schemas.microsoft.com/office/drawing/2014/main" id="{A4EE4D7C-1D46-A143-9887-FFD763471C94}"/>
              </a:ext>
            </a:extLst>
          </p:cNvPr>
          <p:cNvPicPr>
            <a:picLocks noChangeAspect="1"/>
          </p:cNvPicPr>
          <p:nvPr userDrawn="1"/>
        </p:nvPicPr>
        <p:blipFill>
          <a:blip r:embed="rId3"/>
          <a:stretch>
            <a:fillRect/>
          </a:stretch>
        </p:blipFill>
        <p:spPr>
          <a:xfrm>
            <a:off x="227840" y="6106660"/>
            <a:ext cx="1550920" cy="543830"/>
          </a:xfrm>
          <a:prstGeom prst="rect">
            <a:avLst/>
          </a:prstGeom>
        </p:spPr>
      </p:pic>
    </p:spTree>
    <p:extLst>
      <p:ext uri="{BB962C8B-B14F-4D97-AF65-F5344CB8AC3E}">
        <p14:creationId xmlns:p14="http://schemas.microsoft.com/office/powerpoint/2010/main" val="4009694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B5EAB67-5EEE-9B47-B54C-B94833918FE8}"/>
              </a:ext>
            </a:extLst>
          </p:cNvPr>
          <p:cNvPicPr>
            <a:picLocks noChangeAspect="1"/>
          </p:cNvPicPr>
          <p:nvPr userDrawn="1"/>
        </p:nvPicPr>
        <p:blipFill>
          <a:blip r:embed="rId2"/>
          <a:srcRect/>
          <a:stretch/>
        </p:blipFill>
        <p:spPr>
          <a:xfrm>
            <a:off x="0" y="-859"/>
            <a:ext cx="12185650" cy="6856142"/>
          </a:xfrm>
          <a:prstGeom prst="rect">
            <a:avLst/>
          </a:prstGeom>
        </p:spPr>
      </p:pic>
      <p:sp>
        <p:nvSpPr>
          <p:cNvPr id="2" name="Title 1">
            <a:extLst>
              <a:ext uri="{FF2B5EF4-FFF2-40B4-BE49-F238E27FC236}">
                <a16:creationId xmlns:a16="http://schemas.microsoft.com/office/drawing/2014/main" id="{A74935A3-2F19-BB47-A734-1541172B5B5B}"/>
              </a:ext>
            </a:extLst>
          </p:cNvPr>
          <p:cNvSpPr>
            <a:spLocks noGrp="1"/>
          </p:cNvSpPr>
          <p:nvPr>
            <p:ph type="title" hasCustomPrompt="1"/>
          </p:nvPr>
        </p:nvSpPr>
        <p:spPr>
          <a:xfrm>
            <a:off x="457199" y="1776973"/>
            <a:ext cx="5204013" cy="1370940"/>
          </a:xfrm>
        </p:spPr>
        <p:txBody>
          <a:bodyPr anchor="t">
            <a:noAutofit/>
          </a:bodyPr>
          <a:lstStyle>
            <a:lvl1pPr>
              <a:defRPr sz="4000">
                <a:solidFill>
                  <a:schemeClr val="bg1"/>
                </a:solidFill>
              </a:defRPr>
            </a:lvl1pPr>
          </a:lstStyle>
          <a:p>
            <a:r>
              <a:rPr lang="en-US" dirty="0"/>
              <a:t>Section Divider —</a:t>
            </a:r>
            <a:br>
              <a:rPr lang="en-US" dirty="0"/>
            </a:br>
            <a:r>
              <a:rPr lang="en-US" dirty="0"/>
              <a:t>Insert Title Here</a:t>
            </a:r>
          </a:p>
        </p:txBody>
      </p:sp>
      <p:sp>
        <p:nvSpPr>
          <p:cNvPr id="3" name="Text Placeholder 2">
            <a:extLst>
              <a:ext uri="{FF2B5EF4-FFF2-40B4-BE49-F238E27FC236}">
                <a16:creationId xmlns:a16="http://schemas.microsoft.com/office/drawing/2014/main" id="{E6CEF2F3-A2ED-DB43-B92B-B4FD232E898B}"/>
              </a:ext>
            </a:extLst>
          </p:cNvPr>
          <p:cNvSpPr>
            <a:spLocks noGrp="1"/>
          </p:cNvSpPr>
          <p:nvPr>
            <p:ph type="body" idx="1" hasCustomPrompt="1"/>
          </p:nvPr>
        </p:nvSpPr>
        <p:spPr>
          <a:xfrm>
            <a:off x="457200" y="3429000"/>
            <a:ext cx="5204012" cy="541337"/>
          </a:xfrm>
        </p:spPr>
        <p:txBody>
          <a:bodyPr>
            <a:noAutofit/>
          </a:bodyPr>
          <a:lstStyle>
            <a:lvl1pPr marL="0" indent="0">
              <a:buFont typeface="Arial" panose="020B0604020202020204" pitchFamily="34" charse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Insert Subtitle Here If Required</a:t>
            </a:r>
          </a:p>
        </p:txBody>
      </p:sp>
      <p:sp>
        <p:nvSpPr>
          <p:cNvPr id="6" name="Slide Number Placeholder 5">
            <a:extLst>
              <a:ext uri="{FF2B5EF4-FFF2-40B4-BE49-F238E27FC236}">
                <a16:creationId xmlns:a16="http://schemas.microsoft.com/office/drawing/2014/main" id="{8654C89B-A300-D847-AB2A-B2356584BCC0}"/>
              </a:ext>
            </a:extLst>
          </p:cNvPr>
          <p:cNvSpPr>
            <a:spLocks noGrp="1"/>
          </p:cNvSpPr>
          <p:nvPr>
            <p:ph type="sldNum" sz="quarter" idx="12"/>
          </p:nvPr>
        </p:nvSpPr>
        <p:spPr/>
        <p:txBody>
          <a:bodyPr>
            <a:noAutofit/>
          </a:bodyPr>
          <a:lstStyle>
            <a:lvl1pPr>
              <a:defRPr>
                <a:solidFill>
                  <a:schemeClr val="bg1"/>
                </a:solidFill>
              </a:defRPr>
            </a:lvl1pPr>
          </a:lstStyle>
          <a:p>
            <a:fld id="{DB7DDC46-2E90-8640-BEFE-F54DCCD857ED}" type="slidenum">
              <a:rPr lang="en-US" smtClean="0"/>
              <a:pPr/>
              <a:t>‹#›</a:t>
            </a:fld>
            <a:endParaRPr lang="en-US"/>
          </a:p>
        </p:txBody>
      </p:sp>
      <p:pic>
        <p:nvPicPr>
          <p:cNvPr id="8" name="Picture 7" descr="A close up of a logo&#10;&#10;Description automatically generated">
            <a:extLst>
              <a:ext uri="{FF2B5EF4-FFF2-40B4-BE49-F238E27FC236}">
                <a16:creationId xmlns:a16="http://schemas.microsoft.com/office/drawing/2014/main" id="{679B617A-DB22-E24F-8B89-DB124D547158}"/>
              </a:ext>
            </a:extLst>
          </p:cNvPr>
          <p:cNvPicPr>
            <a:picLocks noChangeAspect="1"/>
          </p:cNvPicPr>
          <p:nvPr userDrawn="1"/>
        </p:nvPicPr>
        <p:blipFill>
          <a:blip r:embed="rId3"/>
          <a:stretch>
            <a:fillRect/>
          </a:stretch>
        </p:blipFill>
        <p:spPr>
          <a:xfrm>
            <a:off x="227840" y="6106660"/>
            <a:ext cx="1550920" cy="543830"/>
          </a:xfrm>
          <a:prstGeom prst="rect">
            <a:avLst/>
          </a:prstGeom>
        </p:spPr>
      </p:pic>
    </p:spTree>
    <p:extLst>
      <p:ext uri="{BB962C8B-B14F-4D97-AF65-F5344CB8AC3E}">
        <p14:creationId xmlns:p14="http://schemas.microsoft.com/office/powerpoint/2010/main" val="3140942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EC855-FEF1-1B4E-AADE-9F8AE28541C6}"/>
              </a:ext>
            </a:extLst>
          </p:cNvPr>
          <p:cNvSpPr>
            <a:spLocks noGrp="1"/>
          </p:cNvSpPr>
          <p:nvPr>
            <p:ph type="title"/>
          </p:nvPr>
        </p:nvSpPr>
        <p:spPr/>
        <p:txBody>
          <a:bodyPr>
            <a:noAutofit/>
          </a:bodyPr>
          <a:lstStyle/>
          <a:p>
            <a:r>
              <a:rPr lang="en-US"/>
              <a:t>Click to edit Master title style</a:t>
            </a:r>
          </a:p>
        </p:txBody>
      </p:sp>
      <p:sp>
        <p:nvSpPr>
          <p:cNvPr id="5" name="Slide Number Placeholder 4">
            <a:extLst>
              <a:ext uri="{FF2B5EF4-FFF2-40B4-BE49-F238E27FC236}">
                <a16:creationId xmlns:a16="http://schemas.microsoft.com/office/drawing/2014/main" id="{EE469A55-246C-7845-B504-186496D2AA0B}"/>
              </a:ext>
            </a:extLst>
          </p:cNvPr>
          <p:cNvSpPr>
            <a:spLocks noGrp="1"/>
          </p:cNvSpPr>
          <p:nvPr>
            <p:ph type="sldNum" sz="quarter" idx="12"/>
          </p:nvPr>
        </p:nvSpPr>
        <p:spPr/>
        <p:txBody>
          <a:bodyPr>
            <a:noAutofit/>
          </a:bodyPr>
          <a:lstStyle/>
          <a:p>
            <a:fld id="{DB7DDC46-2E90-8640-BEFE-F54DCCD857ED}" type="slidenum">
              <a:rPr lang="en-US" smtClean="0"/>
              <a:t>‹#›</a:t>
            </a:fld>
            <a:endParaRPr lang="en-US"/>
          </a:p>
        </p:txBody>
      </p:sp>
      <p:sp>
        <p:nvSpPr>
          <p:cNvPr id="6" name="Footer Placeholder 5">
            <a:extLst>
              <a:ext uri="{FF2B5EF4-FFF2-40B4-BE49-F238E27FC236}">
                <a16:creationId xmlns:a16="http://schemas.microsoft.com/office/drawing/2014/main" id="{AEB1E00C-C96C-BF45-B40B-D26F90C5B949}"/>
              </a:ext>
            </a:extLst>
          </p:cNvPr>
          <p:cNvSpPr>
            <a:spLocks noGrp="1"/>
          </p:cNvSpPr>
          <p:nvPr>
            <p:ph type="ftr" sz="quarter" idx="13"/>
          </p:nvPr>
        </p:nvSpPr>
        <p:spPr/>
        <p:txBody>
          <a:bodyPr/>
          <a:lstStyle/>
          <a:p>
            <a:r>
              <a:rPr lang="en-US"/>
              <a:t>Oklahoma State Department of Health | Newborn Screening Program </a:t>
            </a:r>
            <a:endParaRPr lang="en-US" dirty="0"/>
          </a:p>
        </p:txBody>
      </p:sp>
    </p:spTree>
    <p:extLst>
      <p:ext uri="{BB962C8B-B14F-4D97-AF65-F5344CB8AC3E}">
        <p14:creationId xmlns:p14="http://schemas.microsoft.com/office/powerpoint/2010/main" val="9524313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BB05AA0-182C-B843-BE95-BA38DD1989FF}"/>
              </a:ext>
            </a:extLst>
          </p:cNvPr>
          <p:cNvSpPr>
            <a:spLocks noGrp="1"/>
          </p:cNvSpPr>
          <p:nvPr>
            <p:ph type="sldNum" sz="quarter" idx="12"/>
          </p:nvPr>
        </p:nvSpPr>
        <p:spPr/>
        <p:txBody>
          <a:bodyPr/>
          <a:lstStyle/>
          <a:p>
            <a:fld id="{DB7DDC46-2E90-8640-BEFE-F54DCCD857ED}" type="slidenum">
              <a:rPr lang="en-US" smtClean="0"/>
              <a:t>‹#›</a:t>
            </a:fld>
            <a:endParaRPr lang="en-US"/>
          </a:p>
        </p:txBody>
      </p:sp>
      <p:sp>
        <p:nvSpPr>
          <p:cNvPr id="5" name="Footer Placeholder 4">
            <a:extLst>
              <a:ext uri="{FF2B5EF4-FFF2-40B4-BE49-F238E27FC236}">
                <a16:creationId xmlns:a16="http://schemas.microsoft.com/office/drawing/2014/main" id="{883AC1CC-3ED5-DE4E-B74C-9E2DD1923150}"/>
              </a:ext>
            </a:extLst>
          </p:cNvPr>
          <p:cNvSpPr>
            <a:spLocks noGrp="1"/>
          </p:cNvSpPr>
          <p:nvPr>
            <p:ph type="ftr" sz="quarter" idx="13"/>
          </p:nvPr>
        </p:nvSpPr>
        <p:spPr/>
        <p:txBody>
          <a:bodyPr/>
          <a:lstStyle/>
          <a:p>
            <a:r>
              <a:rPr lang="en-US"/>
              <a:t>Oklahoma State Department of Health | Newborn Screening Program </a:t>
            </a:r>
            <a:endParaRPr lang="en-US" dirty="0"/>
          </a:p>
        </p:txBody>
      </p:sp>
    </p:spTree>
    <p:extLst>
      <p:ext uri="{BB962C8B-B14F-4D97-AF65-F5344CB8AC3E}">
        <p14:creationId xmlns:p14="http://schemas.microsoft.com/office/powerpoint/2010/main" val="3542238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le Picture Slide ">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C6BF5CE-279B-5E4C-BEC1-73426B42F6E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view of a city&#10;&#10;Description automatically generated">
            <a:extLst>
              <a:ext uri="{FF2B5EF4-FFF2-40B4-BE49-F238E27FC236}">
                <a16:creationId xmlns:a16="http://schemas.microsoft.com/office/drawing/2014/main" id="{E02262EA-95AE-644C-89CE-0E067B63B521}"/>
              </a:ext>
            </a:extLst>
          </p:cNvPr>
          <p:cNvPicPr>
            <a:picLocks noChangeAspect="1"/>
          </p:cNvPicPr>
          <p:nvPr userDrawn="1"/>
        </p:nvPicPr>
        <p:blipFill>
          <a:blip r:embed="rId2"/>
          <a:stretch>
            <a:fillRect/>
          </a:stretch>
        </p:blipFill>
        <p:spPr>
          <a:xfrm>
            <a:off x="0" y="0"/>
            <a:ext cx="12192000" cy="5029200"/>
          </a:xfrm>
          <a:prstGeom prst="rect">
            <a:avLst/>
          </a:prstGeom>
        </p:spPr>
      </p:pic>
      <p:sp>
        <p:nvSpPr>
          <p:cNvPr id="2" name="Title 1">
            <a:extLst>
              <a:ext uri="{FF2B5EF4-FFF2-40B4-BE49-F238E27FC236}">
                <a16:creationId xmlns:a16="http://schemas.microsoft.com/office/drawing/2014/main" id="{A74935A3-2F19-BB47-A734-1541172B5B5B}"/>
              </a:ext>
            </a:extLst>
          </p:cNvPr>
          <p:cNvSpPr>
            <a:spLocks noGrp="1"/>
          </p:cNvSpPr>
          <p:nvPr>
            <p:ph type="title" hasCustomPrompt="1"/>
          </p:nvPr>
        </p:nvSpPr>
        <p:spPr>
          <a:xfrm>
            <a:off x="457199" y="5298055"/>
            <a:ext cx="8650942" cy="699333"/>
          </a:xfrm>
        </p:spPr>
        <p:txBody>
          <a:bodyPr anchor="b">
            <a:noAutofit/>
          </a:bodyPr>
          <a:lstStyle>
            <a:lvl1pPr>
              <a:defRPr sz="3500">
                <a:solidFill>
                  <a:schemeClr val="accent6"/>
                </a:solidFill>
              </a:defRPr>
            </a:lvl1pPr>
          </a:lstStyle>
          <a:p>
            <a:r>
              <a:rPr lang="en-US" dirty="0"/>
              <a:t>Insert Presentation Title Here</a:t>
            </a:r>
          </a:p>
        </p:txBody>
      </p:sp>
      <p:sp>
        <p:nvSpPr>
          <p:cNvPr id="3" name="Text Placeholder 2">
            <a:extLst>
              <a:ext uri="{FF2B5EF4-FFF2-40B4-BE49-F238E27FC236}">
                <a16:creationId xmlns:a16="http://schemas.microsoft.com/office/drawing/2014/main" id="{E6CEF2F3-A2ED-DB43-B92B-B4FD232E898B}"/>
              </a:ext>
            </a:extLst>
          </p:cNvPr>
          <p:cNvSpPr>
            <a:spLocks noGrp="1"/>
          </p:cNvSpPr>
          <p:nvPr>
            <p:ph type="body" idx="1" hasCustomPrompt="1"/>
          </p:nvPr>
        </p:nvSpPr>
        <p:spPr>
          <a:xfrm>
            <a:off x="457199" y="6107906"/>
            <a:ext cx="5177118" cy="541337"/>
          </a:xfrm>
        </p:spPr>
        <p:txBody>
          <a:bodyPr>
            <a:noAutofit/>
          </a:bodyPr>
          <a:lstStyle>
            <a:lvl1pPr marL="0" indent="0">
              <a:buFont typeface="Arial" panose="020B0604020202020204" pitchFamily="34" charse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Insert Subtitle Here</a:t>
            </a:r>
          </a:p>
        </p:txBody>
      </p:sp>
      <p:sp>
        <p:nvSpPr>
          <p:cNvPr id="6" name="Slide Number Placeholder 5">
            <a:extLst>
              <a:ext uri="{FF2B5EF4-FFF2-40B4-BE49-F238E27FC236}">
                <a16:creationId xmlns:a16="http://schemas.microsoft.com/office/drawing/2014/main" id="{8654C89B-A300-D847-AB2A-B2356584BCC0}"/>
              </a:ext>
            </a:extLst>
          </p:cNvPr>
          <p:cNvSpPr>
            <a:spLocks noGrp="1"/>
          </p:cNvSpPr>
          <p:nvPr>
            <p:ph type="sldNum" sz="quarter" idx="12"/>
          </p:nvPr>
        </p:nvSpPr>
        <p:spPr/>
        <p:txBody>
          <a:bodyPr>
            <a:noAutofit/>
          </a:bodyPr>
          <a:lstStyle>
            <a:lvl1pPr>
              <a:defRPr>
                <a:solidFill>
                  <a:schemeClr val="tx1"/>
                </a:solidFill>
              </a:defRPr>
            </a:lvl1pPr>
          </a:lstStyle>
          <a:p>
            <a:fld id="{DB7DDC46-2E90-8640-BEFE-F54DCCD857ED}" type="slidenum">
              <a:rPr lang="en-US" smtClean="0"/>
              <a:pPr/>
              <a:t>‹#›</a:t>
            </a:fld>
            <a:endParaRPr lang="en-US"/>
          </a:p>
        </p:txBody>
      </p:sp>
      <p:sp>
        <p:nvSpPr>
          <p:cNvPr id="10" name="Text Placeholder 9">
            <a:extLst>
              <a:ext uri="{FF2B5EF4-FFF2-40B4-BE49-F238E27FC236}">
                <a16:creationId xmlns:a16="http://schemas.microsoft.com/office/drawing/2014/main" id="{CE29E095-61D4-C54B-877D-BBB5F96000C8}"/>
              </a:ext>
            </a:extLst>
          </p:cNvPr>
          <p:cNvSpPr>
            <a:spLocks noGrp="1"/>
          </p:cNvSpPr>
          <p:nvPr>
            <p:ph type="body" sz="quarter" idx="13" hasCustomPrompt="1"/>
          </p:nvPr>
        </p:nvSpPr>
        <p:spPr>
          <a:xfrm>
            <a:off x="457199" y="349250"/>
            <a:ext cx="2246313" cy="330200"/>
          </a:xfrm>
        </p:spPr>
        <p:txBody>
          <a:bodyPr/>
          <a:lstStyle>
            <a:lvl1pPr marL="0" indent="0">
              <a:buNone/>
              <a:defRPr/>
            </a:lvl1pPr>
          </a:lstStyle>
          <a:p>
            <a:pPr lvl="0"/>
            <a:r>
              <a:rPr lang="en-US" dirty="0"/>
              <a:t>Date</a:t>
            </a:r>
          </a:p>
        </p:txBody>
      </p:sp>
      <p:pic>
        <p:nvPicPr>
          <p:cNvPr id="5" name="Picture 4" descr="A picture containing drawing&#10;&#10;Description automatically generated">
            <a:extLst>
              <a:ext uri="{FF2B5EF4-FFF2-40B4-BE49-F238E27FC236}">
                <a16:creationId xmlns:a16="http://schemas.microsoft.com/office/drawing/2014/main" id="{7ED97193-754B-A543-B435-C0753432B0CE}"/>
              </a:ext>
            </a:extLst>
          </p:cNvPr>
          <p:cNvPicPr>
            <a:picLocks noChangeAspect="1"/>
          </p:cNvPicPr>
          <p:nvPr userDrawn="1"/>
        </p:nvPicPr>
        <p:blipFill>
          <a:blip r:embed="rId3"/>
          <a:stretch>
            <a:fillRect/>
          </a:stretch>
        </p:blipFill>
        <p:spPr>
          <a:xfrm>
            <a:off x="9362183" y="5492003"/>
            <a:ext cx="2575775" cy="903194"/>
          </a:xfrm>
          <a:prstGeom prst="rect">
            <a:avLst/>
          </a:prstGeom>
        </p:spPr>
      </p:pic>
    </p:spTree>
    <p:extLst>
      <p:ext uri="{BB962C8B-B14F-4D97-AF65-F5344CB8AC3E}">
        <p14:creationId xmlns:p14="http://schemas.microsoft.com/office/powerpoint/2010/main" val="12012200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le Picture Slide ">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C6BF5CE-279B-5E4C-BEC1-73426B42F6E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8" name="Picture Placeholder 6">
            <a:extLst>
              <a:ext uri="{FF2B5EF4-FFF2-40B4-BE49-F238E27FC236}">
                <a16:creationId xmlns:a16="http://schemas.microsoft.com/office/drawing/2014/main" id="{E95F359D-F37A-5742-8D6F-89B4F001E2AB}"/>
              </a:ext>
            </a:extLst>
          </p:cNvPr>
          <p:cNvSpPr>
            <a:spLocks noGrp="1"/>
          </p:cNvSpPr>
          <p:nvPr>
            <p:ph type="pic" sz="quarter" idx="15" hasCustomPrompt="1"/>
          </p:nvPr>
        </p:nvSpPr>
        <p:spPr>
          <a:xfrm>
            <a:off x="1" y="0"/>
            <a:ext cx="12192000" cy="5029200"/>
          </a:xfrm>
          <a:solidFill>
            <a:schemeClr val="tx2"/>
          </a:solidFill>
        </p:spPr>
        <p:txBody>
          <a:bodyPr tIns="576000">
            <a:noAutofit/>
          </a:bodyPr>
          <a:lstStyle>
            <a:lvl1pPr marL="0" indent="0" algn="ctr">
              <a:buNone/>
              <a:defRPr sz="2000">
                <a:solidFill>
                  <a:schemeClr val="bg1"/>
                </a:solidFill>
              </a:defRPr>
            </a:lvl1pPr>
          </a:lstStyle>
          <a:p>
            <a:r>
              <a:rPr lang="en-US" dirty="0"/>
              <a:t>To add picture click icon in the center of this box</a:t>
            </a:r>
          </a:p>
        </p:txBody>
      </p:sp>
      <p:sp>
        <p:nvSpPr>
          <p:cNvPr id="2" name="Title 1">
            <a:extLst>
              <a:ext uri="{FF2B5EF4-FFF2-40B4-BE49-F238E27FC236}">
                <a16:creationId xmlns:a16="http://schemas.microsoft.com/office/drawing/2014/main" id="{A74935A3-2F19-BB47-A734-1541172B5B5B}"/>
              </a:ext>
            </a:extLst>
          </p:cNvPr>
          <p:cNvSpPr>
            <a:spLocks noGrp="1"/>
          </p:cNvSpPr>
          <p:nvPr>
            <p:ph type="title"/>
          </p:nvPr>
        </p:nvSpPr>
        <p:spPr>
          <a:xfrm>
            <a:off x="457199" y="5298055"/>
            <a:ext cx="8650942" cy="699333"/>
          </a:xfrm>
        </p:spPr>
        <p:txBody>
          <a:bodyPr anchor="b">
            <a:noAutofit/>
          </a:bodyPr>
          <a:lstStyle>
            <a:lvl1pPr>
              <a:defRPr sz="3500">
                <a:solidFill>
                  <a:schemeClr val="accent6"/>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E6CEF2F3-A2ED-DB43-B92B-B4FD232E898B}"/>
              </a:ext>
            </a:extLst>
          </p:cNvPr>
          <p:cNvSpPr>
            <a:spLocks noGrp="1"/>
          </p:cNvSpPr>
          <p:nvPr>
            <p:ph type="body" idx="1"/>
          </p:nvPr>
        </p:nvSpPr>
        <p:spPr>
          <a:xfrm>
            <a:off x="457199" y="6107906"/>
            <a:ext cx="5177118" cy="541337"/>
          </a:xfrm>
        </p:spPr>
        <p:txBody>
          <a:bodyPr>
            <a:noAutofit/>
          </a:bodyPr>
          <a:lstStyle>
            <a:lvl1pPr marL="0" indent="0">
              <a:buFont typeface="Arial" panose="020B0604020202020204" pitchFamily="34" charse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6" name="Slide Number Placeholder 5">
            <a:extLst>
              <a:ext uri="{FF2B5EF4-FFF2-40B4-BE49-F238E27FC236}">
                <a16:creationId xmlns:a16="http://schemas.microsoft.com/office/drawing/2014/main" id="{8654C89B-A300-D847-AB2A-B2356584BCC0}"/>
              </a:ext>
            </a:extLst>
          </p:cNvPr>
          <p:cNvSpPr>
            <a:spLocks noGrp="1"/>
          </p:cNvSpPr>
          <p:nvPr>
            <p:ph type="sldNum" sz="quarter" idx="12"/>
          </p:nvPr>
        </p:nvSpPr>
        <p:spPr/>
        <p:txBody>
          <a:bodyPr>
            <a:noAutofit/>
          </a:bodyPr>
          <a:lstStyle>
            <a:lvl1pPr>
              <a:defRPr>
                <a:solidFill>
                  <a:schemeClr val="tx1"/>
                </a:solidFill>
              </a:defRPr>
            </a:lvl1pPr>
          </a:lstStyle>
          <a:p>
            <a:fld id="{DB7DDC46-2E90-8640-BEFE-F54DCCD857ED}" type="slidenum">
              <a:rPr lang="en-US" smtClean="0"/>
              <a:pPr/>
              <a:t>‹#›</a:t>
            </a:fld>
            <a:endParaRPr lang="en-US"/>
          </a:p>
        </p:txBody>
      </p:sp>
      <p:sp>
        <p:nvSpPr>
          <p:cNvPr id="10" name="Text Placeholder 9">
            <a:extLst>
              <a:ext uri="{FF2B5EF4-FFF2-40B4-BE49-F238E27FC236}">
                <a16:creationId xmlns:a16="http://schemas.microsoft.com/office/drawing/2014/main" id="{CE29E095-61D4-C54B-877D-BBB5F96000C8}"/>
              </a:ext>
            </a:extLst>
          </p:cNvPr>
          <p:cNvSpPr>
            <a:spLocks noGrp="1"/>
          </p:cNvSpPr>
          <p:nvPr>
            <p:ph type="body" sz="quarter" idx="13" hasCustomPrompt="1"/>
          </p:nvPr>
        </p:nvSpPr>
        <p:spPr>
          <a:xfrm>
            <a:off x="457199" y="349250"/>
            <a:ext cx="2246313" cy="330200"/>
          </a:xfrm>
        </p:spPr>
        <p:txBody>
          <a:bodyPr>
            <a:noAutofit/>
          </a:bodyPr>
          <a:lstStyle>
            <a:lvl1pPr marL="0" indent="0">
              <a:buNone/>
              <a:defRPr/>
            </a:lvl1pPr>
          </a:lstStyle>
          <a:p>
            <a:pPr lvl="0"/>
            <a:r>
              <a:rPr lang="en-US" dirty="0"/>
              <a:t>Date</a:t>
            </a:r>
          </a:p>
        </p:txBody>
      </p:sp>
    </p:spTree>
    <p:extLst>
      <p:ext uri="{BB962C8B-B14F-4D97-AF65-F5344CB8AC3E}">
        <p14:creationId xmlns:p14="http://schemas.microsoft.com/office/powerpoint/2010/main" val="2116976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5ED16-5137-5246-9F82-8B6BEE4D254F}"/>
              </a:ext>
            </a:extLst>
          </p:cNvPr>
          <p:cNvSpPr>
            <a:spLocks noGrp="1"/>
          </p:cNvSpPr>
          <p:nvPr>
            <p:ph type="title" hasCustomPrompt="1"/>
          </p:nvPr>
        </p:nvSpPr>
        <p:spPr>
          <a:xfrm>
            <a:off x="457200" y="415230"/>
            <a:ext cx="11394140" cy="837374"/>
          </a:xfrm>
        </p:spPr>
        <p:txBody>
          <a:bodyPr>
            <a:noAutofit/>
          </a:bodyPr>
          <a:lstStyle/>
          <a:p>
            <a:r>
              <a:rPr lang="en-US" dirty="0"/>
              <a:t>Content Page — Insert Title Here</a:t>
            </a:r>
          </a:p>
        </p:txBody>
      </p:sp>
      <p:sp>
        <p:nvSpPr>
          <p:cNvPr id="3" name="Content Placeholder 2">
            <a:extLst>
              <a:ext uri="{FF2B5EF4-FFF2-40B4-BE49-F238E27FC236}">
                <a16:creationId xmlns:a16="http://schemas.microsoft.com/office/drawing/2014/main" id="{15782ED0-80F7-D646-AD27-65752926CF99}"/>
              </a:ext>
            </a:extLst>
          </p:cNvPr>
          <p:cNvSpPr>
            <a:spLocks noGrp="1"/>
          </p:cNvSpPr>
          <p:nvPr>
            <p:ph idx="1"/>
          </p:nvPr>
        </p:nvSpPr>
        <p:spPr>
          <a:xfrm>
            <a:off x="457199" y="1838151"/>
            <a:ext cx="11394141" cy="4351338"/>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E4067CB6-79F8-3046-9809-02A531D63B2E}"/>
              </a:ext>
            </a:extLst>
          </p:cNvPr>
          <p:cNvSpPr>
            <a:spLocks noGrp="1"/>
          </p:cNvSpPr>
          <p:nvPr>
            <p:ph type="sldNum" sz="quarter" idx="12"/>
          </p:nvPr>
        </p:nvSpPr>
        <p:spPr/>
        <p:txBody>
          <a:bodyPr>
            <a:noAutofit/>
          </a:bodyPr>
          <a:lstStyle/>
          <a:p>
            <a:fld id="{DB7DDC46-2E90-8640-BEFE-F54DCCD857ED}" type="slidenum">
              <a:rPr lang="en-US" smtClean="0"/>
              <a:t>‹#›</a:t>
            </a:fld>
            <a:endParaRPr lang="en-US"/>
          </a:p>
        </p:txBody>
      </p:sp>
      <p:sp>
        <p:nvSpPr>
          <p:cNvPr id="7" name="Footer Placeholder 6">
            <a:extLst>
              <a:ext uri="{FF2B5EF4-FFF2-40B4-BE49-F238E27FC236}">
                <a16:creationId xmlns:a16="http://schemas.microsoft.com/office/drawing/2014/main" id="{64E15990-551A-CF41-8FB5-20F066FBFBCC}"/>
              </a:ext>
            </a:extLst>
          </p:cNvPr>
          <p:cNvSpPr>
            <a:spLocks noGrp="1"/>
          </p:cNvSpPr>
          <p:nvPr>
            <p:ph type="ftr" sz="quarter" idx="13"/>
          </p:nvPr>
        </p:nvSpPr>
        <p:spPr/>
        <p:txBody>
          <a:bodyPr/>
          <a:lstStyle/>
          <a:p>
            <a:r>
              <a:rPr lang="en-US"/>
              <a:t>Oklahoma State Department of Health | Newborn Screening Program </a:t>
            </a:r>
            <a:endParaRPr lang="en-US" dirty="0"/>
          </a:p>
        </p:txBody>
      </p:sp>
    </p:spTree>
    <p:extLst>
      <p:ext uri="{BB962C8B-B14F-4D97-AF65-F5344CB8AC3E}">
        <p14:creationId xmlns:p14="http://schemas.microsoft.com/office/powerpoint/2010/main" val="41392583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pli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5ED16-5137-5246-9F82-8B6BEE4D254F}"/>
              </a:ext>
            </a:extLst>
          </p:cNvPr>
          <p:cNvSpPr>
            <a:spLocks noGrp="1"/>
          </p:cNvSpPr>
          <p:nvPr>
            <p:ph type="title" hasCustomPrompt="1"/>
          </p:nvPr>
        </p:nvSpPr>
        <p:spPr>
          <a:xfrm>
            <a:off x="457200" y="415230"/>
            <a:ext cx="11099800" cy="837374"/>
          </a:xfrm>
        </p:spPr>
        <p:txBody>
          <a:bodyPr>
            <a:noAutofit/>
          </a:bodyPr>
          <a:lstStyle/>
          <a:p>
            <a:r>
              <a:rPr lang="en-US" dirty="0"/>
              <a:t>Split Content Page — Insert Title Here</a:t>
            </a:r>
          </a:p>
        </p:txBody>
      </p:sp>
      <p:sp>
        <p:nvSpPr>
          <p:cNvPr id="3" name="Content Placeholder 2">
            <a:extLst>
              <a:ext uri="{FF2B5EF4-FFF2-40B4-BE49-F238E27FC236}">
                <a16:creationId xmlns:a16="http://schemas.microsoft.com/office/drawing/2014/main" id="{15782ED0-80F7-D646-AD27-65752926CF99}"/>
              </a:ext>
            </a:extLst>
          </p:cNvPr>
          <p:cNvSpPr>
            <a:spLocks noGrp="1"/>
          </p:cNvSpPr>
          <p:nvPr>
            <p:ph idx="1"/>
          </p:nvPr>
        </p:nvSpPr>
        <p:spPr>
          <a:xfrm>
            <a:off x="457200" y="1838151"/>
            <a:ext cx="5384800" cy="4351338"/>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E4067CB6-79F8-3046-9809-02A531D63B2E}"/>
              </a:ext>
            </a:extLst>
          </p:cNvPr>
          <p:cNvSpPr>
            <a:spLocks noGrp="1"/>
          </p:cNvSpPr>
          <p:nvPr>
            <p:ph type="sldNum" sz="quarter" idx="12"/>
          </p:nvPr>
        </p:nvSpPr>
        <p:spPr/>
        <p:txBody>
          <a:bodyPr>
            <a:noAutofit/>
          </a:bodyPr>
          <a:lstStyle/>
          <a:p>
            <a:fld id="{DB7DDC46-2E90-8640-BEFE-F54DCCD857ED}" type="slidenum">
              <a:rPr lang="en-US" smtClean="0"/>
              <a:t>‹#›</a:t>
            </a:fld>
            <a:endParaRPr lang="en-US"/>
          </a:p>
        </p:txBody>
      </p:sp>
      <p:sp>
        <p:nvSpPr>
          <p:cNvPr id="8" name="Content Placeholder 2">
            <a:extLst>
              <a:ext uri="{FF2B5EF4-FFF2-40B4-BE49-F238E27FC236}">
                <a16:creationId xmlns:a16="http://schemas.microsoft.com/office/drawing/2014/main" id="{E17D3AE5-ADF3-8D43-871F-66ED09FE858D}"/>
              </a:ext>
            </a:extLst>
          </p:cNvPr>
          <p:cNvSpPr>
            <a:spLocks noGrp="1"/>
          </p:cNvSpPr>
          <p:nvPr>
            <p:ph idx="13"/>
          </p:nvPr>
        </p:nvSpPr>
        <p:spPr>
          <a:xfrm>
            <a:off x="6172200" y="1838151"/>
            <a:ext cx="5384800" cy="4351338"/>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6">
            <a:extLst>
              <a:ext uri="{FF2B5EF4-FFF2-40B4-BE49-F238E27FC236}">
                <a16:creationId xmlns:a16="http://schemas.microsoft.com/office/drawing/2014/main" id="{6B369CDA-1C54-C44F-A2BE-9DBB36FBA65D}"/>
              </a:ext>
            </a:extLst>
          </p:cNvPr>
          <p:cNvSpPr>
            <a:spLocks noGrp="1"/>
          </p:cNvSpPr>
          <p:nvPr>
            <p:ph type="ftr" sz="quarter" idx="14"/>
          </p:nvPr>
        </p:nvSpPr>
        <p:spPr/>
        <p:txBody>
          <a:bodyPr/>
          <a:lstStyle/>
          <a:p>
            <a:r>
              <a:rPr lang="en-US"/>
              <a:t>Oklahoma State Department of Health | Newborn Screening Program </a:t>
            </a:r>
            <a:endParaRPr lang="en-US" dirty="0"/>
          </a:p>
        </p:txBody>
      </p:sp>
    </p:spTree>
    <p:extLst>
      <p:ext uri="{BB962C8B-B14F-4D97-AF65-F5344CB8AC3E}">
        <p14:creationId xmlns:p14="http://schemas.microsoft.com/office/powerpoint/2010/main" val="16703245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arge Pictur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8F3AEAD-1C37-4649-AC36-D4AB1B39BD24}"/>
              </a:ext>
            </a:extLst>
          </p:cNvPr>
          <p:cNvSpPr>
            <a:spLocks noGrp="1"/>
          </p:cNvSpPr>
          <p:nvPr>
            <p:ph type="pic" sz="quarter" idx="13" hasCustomPrompt="1"/>
          </p:nvPr>
        </p:nvSpPr>
        <p:spPr>
          <a:xfrm>
            <a:off x="3281363" y="0"/>
            <a:ext cx="8910637" cy="6858000"/>
          </a:xfrm>
          <a:solidFill>
            <a:schemeClr val="tx2"/>
          </a:solidFill>
        </p:spPr>
        <p:txBody>
          <a:bodyPr tIns="576000">
            <a:noAutofit/>
          </a:bodyPr>
          <a:lstStyle>
            <a:lvl1pPr marL="0" indent="0" algn="ctr">
              <a:buNone/>
              <a:defRPr sz="2000">
                <a:solidFill>
                  <a:schemeClr val="bg1"/>
                </a:solidFill>
              </a:defRPr>
            </a:lvl1pPr>
          </a:lstStyle>
          <a:p>
            <a:r>
              <a:rPr lang="en-US" dirty="0"/>
              <a:t>To add picture click icon in the center of this box</a:t>
            </a:r>
          </a:p>
        </p:txBody>
      </p:sp>
      <p:sp>
        <p:nvSpPr>
          <p:cNvPr id="2" name="Title 1">
            <a:extLst>
              <a:ext uri="{FF2B5EF4-FFF2-40B4-BE49-F238E27FC236}">
                <a16:creationId xmlns:a16="http://schemas.microsoft.com/office/drawing/2014/main" id="{8725ED16-5137-5246-9F82-8B6BEE4D254F}"/>
              </a:ext>
            </a:extLst>
          </p:cNvPr>
          <p:cNvSpPr>
            <a:spLocks noGrp="1"/>
          </p:cNvSpPr>
          <p:nvPr>
            <p:ph type="title" hasCustomPrompt="1"/>
          </p:nvPr>
        </p:nvSpPr>
        <p:spPr>
          <a:xfrm>
            <a:off x="457200" y="415230"/>
            <a:ext cx="2662518" cy="837374"/>
          </a:xfrm>
        </p:spPr>
        <p:txBody>
          <a:bodyPr>
            <a:noAutofit/>
          </a:bodyPr>
          <a:lstStyle/>
          <a:p>
            <a:r>
              <a:rPr lang="en-US" dirty="0"/>
              <a:t>Photo or Graphic Page</a:t>
            </a:r>
          </a:p>
        </p:txBody>
      </p:sp>
      <p:sp>
        <p:nvSpPr>
          <p:cNvPr id="3" name="Content Placeholder 2">
            <a:extLst>
              <a:ext uri="{FF2B5EF4-FFF2-40B4-BE49-F238E27FC236}">
                <a16:creationId xmlns:a16="http://schemas.microsoft.com/office/drawing/2014/main" id="{15782ED0-80F7-D646-AD27-65752926CF99}"/>
              </a:ext>
            </a:extLst>
          </p:cNvPr>
          <p:cNvSpPr>
            <a:spLocks noGrp="1"/>
          </p:cNvSpPr>
          <p:nvPr>
            <p:ph idx="1"/>
          </p:nvPr>
        </p:nvSpPr>
        <p:spPr>
          <a:xfrm>
            <a:off x="457200" y="1838151"/>
            <a:ext cx="2662518" cy="3876849"/>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E4067CB6-79F8-3046-9809-02A531D63B2E}"/>
              </a:ext>
            </a:extLst>
          </p:cNvPr>
          <p:cNvSpPr>
            <a:spLocks noGrp="1"/>
          </p:cNvSpPr>
          <p:nvPr>
            <p:ph type="sldNum" sz="quarter" idx="12"/>
          </p:nvPr>
        </p:nvSpPr>
        <p:spPr>
          <a:xfrm>
            <a:off x="11066929" y="6378574"/>
            <a:ext cx="784412" cy="223931"/>
          </a:xfrm>
        </p:spPr>
        <p:txBody>
          <a:bodyPr>
            <a:noAutofit/>
          </a:bodyPr>
          <a:lstStyle>
            <a:lvl1pPr>
              <a:defRPr>
                <a:solidFill>
                  <a:schemeClr val="bg1"/>
                </a:solidFill>
              </a:defRPr>
            </a:lvl1pPr>
          </a:lstStyle>
          <a:p>
            <a:fld id="{DB7DDC46-2E90-8640-BEFE-F54DCCD857ED}" type="slidenum">
              <a:rPr lang="en-US" smtClean="0"/>
              <a:pPr/>
              <a:t>‹#›</a:t>
            </a:fld>
            <a:endParaRPr lang="en-US"/>
          </a:p>
        </p:txBody>
      </p:sp>
      <p:sp>
        <p:nvSpPr>
          <p:cNvPr id="8" name="Footer Placeholder 7">
            <a:extLst>
              <a:ext uri="{FF2B5EF4-FFF2-40B4-BE49-F238E27FC236}">
                <a16:creationId xmlns:a16="http://schemas.microsoft.com/office/drawing/2014/main" id="{F402B914-8F51-0844-8C95-68D180BE5B5C}"/>
              </a:ext>
            </a:extLst>
          </p:cNvPr>
          <p:cNvSpPr>
            <a:spLocks noGrp="1"/>
          </p:cNvSpPr>
          <p:nvPr>
            <p:ph type="ftr" sz="quarter" idx="14"/>
          </p:nvPr>
        </p:nvSpPr>
        <p:spPr>
          <a:xfrm>
            <a:off x="800099" y="6378575"/>
            <a:ext cx="2319617" cy="198338"/>
          </a:xfrm>
        </p:spPr>
        <p:txBody>
          <a:bodyPr/>
          <a:lstStyle/>
          <a:p>
            <a:r>
              <a:rPr lang="en-US"/>
              <a:t>Oklahoma State Department of Health | Newborn Screening Program </a:t>
            </a:r>
            <a:endParaRPr lang="en-US" dirty="0"/>
          </a:p>
        </p:txBody>
      </p:sp>
    </p:spTree>
    <p:extLst>
      <p:ext uri="{BB962C8B-B14F-4D97-AF65-F5344CB8AC3E}">
        <p14:creationId xmlns:p14="http://schemas.microsoft.com/office/powerpoint/2010/main" val="1696299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rge Statem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D590FB-0E30-3940-8CAB-8373A480E007}"/>
              </a:ext>
            </a:extLst>
          </p:cNvPr>
          <p:cNvSpPr/>
          <p:nvPr userDrawn="1"/>
        </p:nvSpPr>
        <p:spPr>
          <a:xfrm>
            <a:off x="0" y="0"/>
            <a:ext cx="12192000" cy="6858000"/>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6" name="Slide Number Placeholder 5">
            <a:extLst>
              <a:ext uri="{FF2B5EF4-FFF2-40B4-BE49-F238E27FC236}">
                <a16:creationId xmlns:a16="http://schemas.microsoft.com/office/drawing/2014/main" id="{E4067CB6-79F8-3046-9809-02A531D63B2E}"/>
              </a:ext>
            </a:extLst>
          </p:cNvPr>
          <p:cNvSpPr>
            <a:spLocks noGrp="1"/>
          </p:cNvSpPr>
          <p:nvPr>
            <p:ph type="sldNum" sz="quarter" idx="12"/>
          </p:nvPr>
        </p:nvSpPr>
        <p:spPr>
          <a:xfrm>
            <a:off x="11066929" y="6378574"/>
            <a:ext cx="784412" cy="223931"/>
          </a:xfrm>
        </p:spPr>
        <p:txBody>
          <a:bodyPr>
            <a:noAutofit/>
          </a:bodyPr>
          <a:lstStyle>
            <a:lvl1pPr>
              <a:defRPr>
                <a:solidFill>
                  <a:schemeClr val="bg1"/>
                </a:solidFill>
              </a:defRPr>
            </a:lvl1pPr>
          </a:lstStyle>
          <a:p>
            <a:fld id="{DB7DDC46-2E90-8640-BEFE-F54DCCD857ED}" type="slidenum">
              <a:rPr lang="en-US" smtClean="0"/>
              <a:pPr/>
              <a:t>‹#›</a:t>
            </a:fld>
            <a:endParaRPr lang="en-US"/>
          </a:p>
        </p:txBody>
      </p:sp>
      <p:sp>
        <p:nvSpPr>
          <p:cNvPr id="9" name="Text Placeholder 8">
            <a:extLst>
              <a:ext uri="{FF2B5EF4-FFF2-40B4-BE49-F238E27FC236}">
                <a16:creationId xmlns:a16="http://schemas.microsoft.com/office/drawing/2014/main" id="{13B377C7-C83B-E847-9F25-B96720348E01}"/>
              </a:ext>
            </a:extLst>
          </p:cNvPr>
          <p:cNvSpPr>
            <a:spLocks noGrp="1"/>
          </p:cNvSpPr>
          <p:nvPr>
            <p:ph type="body" sz="quarter" idx="14" hasCustomPrompt="1"/>
          </p:nvPr>
        </p:nvSpPr>
        <p:spPr>
          <a:xfrm>
            <a:off x="457198" y="1076325"/>
            <a:ext cx="11393490" cy="4773613"/>
          </a:xfrm>
        </p:spPr>
        <p:txBody>
          <a:bodyPr anchor="ctr">
            <a:noAutofit/>
          </a:bodyPr>
          <a:lstStyle>
            <a:lvl1pPr marL="0" indent="0" algn="l">
              <a:buNone/>
              <a:defRPr sz="6000">
                <a:solidFill>
                  <a:schemeClr val="bg1"/>
                </a:solidFill>
              </a:defRPr>
            </a:lvl1pPr>
            <a:lvl2pPr marL="261400" indent="0">
              <a:buNone/>
              <a:defRPr/>
            </a:lvl2pPr>
            <a:lvl3pPr marL="436562" indent="0">
              <a:buNone/>
              <a:defRPr/>
            </a:lvl3pPr>
            <a:lvl4pPr marL="666750" indent="0">
              <a:buNone/>
              <a:defRPr/>
            </a:lvl4pPr>
            <a:lvl5pPr marL="890588" indent="0">
              <a:buNone/>
              <a:defRPr/>
            </a:lvl5pPr>
          </a:lstStyle>
          <a:p>
            <a:pPr lvl="0"/>
            <a:r>
              <a:rPr lang="en-US" dirty="0"/>
              <a:t>Add Large Statement Here</a:t>
            </a:r>
          </a:p>
        </p:txBody>
      </p:sp>
      <p:sp>
        <p:nvSpPr>
          <p:cNvPr id="12" name="Footer Placeholder 11">
            <a:extLst>
              <a:ext uri="{FF2B5EF4-FFF2-40B4-BE49-F238E27FC236}">
                <a16:creationId xmlns:a16="http://schemas.microsoft.com/office/drawing/2014/main" id="{C5539E7C-4C59-C945-8CD1-0234C0BB4640}"/>
              </a:ext>
            </a:extLst>
          </p:cNvPr>
          <p:cNvSpPr>
            <a:spLocks noGrp="1"/>
          </p:cNvSpPr>
          <p:nvPr>
            <p:ph type="ftr" sz="quarter" idx="15"/>
          </p:nvPr>
        </p:nvSpPr>
        <p:spPr>
          <a:xfrm>
            <a:off x="800100" y="6359525"/>
            <a:ext cx="9926170" cy="223930"/>
          </a:xfrm>
        </p:spPr>
        <p:txBody>
          <a:bodyPr/>
          <a:lstStyle>
            <a:lvl1pPr>
              <a:defRPr>
                <a:solidFill>
                  <a:schemeClr val="bg1"/>
                </a:solidFill>
              </a:defRPr>
            </a:lvl1pPr>
          </a:lstStyle>
          <a:p>
            <a:r>
              <a:rPr lang="en-US"/>
              <a:t>Oklahoma State Department of Health | Newborn Screening Program </a:t>
            </a:r>
            <a:endParaRPr lang="en-US" dirty="0"/>
          </a:p>
        </p:txBody>
      </p:sp>
      <p:pic>
        <p:nvPicPr>
          <p:cNvPr id="7" name="Picture 6">
            <a:extLst>
              <a:ext uri="{FF2B5EF4-FFF2-40B4-BE49-F238E27FC236}">
                <a16:creationId xmlns:a16="http://schemas.microsoft.com/office/drawing/2014/main" id="{C16DA782-E25F-8445-AE24-1A23CAEFB29E}"/>
              </a:ext>
            </a:extLst>
          </p:cNvPr>
          <p:cNvPicPr>
            <a:picLocks noChangeAspect="1"/>
          </p:cNvPicPr>
          <p:nvPr userDrawn="1"/>
        </p:nvPicPr>
        <p:blipFill>
          <a:blip r:embed="rId2"/>
          <a:srcRect/>
          <a:stretch/>
        </p:blipFill>
        <p:spPr>
          <a:xfrm>
            <a:off x="340659" y="6252269"/>
            <a:ext cx="381002" cy="381002"/>
          </a:xfrm>
          <a:prstGeom prst="rect">
            <a:avLst/>
          </a:prstGeom>
        </p:spPr>
      </p:pic>
    </p:spTree>
    <p:extLst>
      <p:ext uri="{BB962C8B-B14F-4D97-AF65-F5344CB8AC3E}">
        <p14:creationId xmlns:p14="http://schemas.microsoft.com/office/powerpoint/2010/main" val="20482907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rge Content Graph">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D590FB-0E30-3940-8CAB-8373A480E007}"/>
              </a:ext>
            </a:extLst>
          </p:cNvPr>
          <p:cNvSpPr/>
          <p:nvPr userDrawn="1"/>
        </p:nvSpPr>
        <p:spPr>
          <a:xfrm>
            <a:off x="3281082" y="0"/>
            <a:ext cx="8910918" cy="6858000"/>
          </a:xfrm>
          <a:prstGeom prst="rect">
            <a:avLst/>
          </a:prstGeom>
          <a:solidFill>
            <a:schemeClr val="tx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le 1">
            <a:extLst>
              <a:ext uri="{FF2B5EF4-FFF2-40B4-BE49-F238E27FC236}">
                <a16:creationId xmlns:a16="http://schemas.microsoft.com/office/drawing/2014/main" id="{8725ED16-5137-5246-9F82-8B6BEE4D254F}"/>
              </a:ext>
            </a:extLst>
          </p:cNvPr>
          <p:cNvSpPr>
            <a:spLocks noGrp="1"/>
          </p:cNvSpPr>
          <p:nvPr>
            <p:ph type="title" hasCustomPrompt="1"/>
          </p:nvPr>
        </p:nvSpPr>
        <p:spPr>
          <a:xfrm>
            <a:off x="457200" y="415230"/>
            <a:ext cx="2662518" cy="837374"/>
          </a:xfrm>
        </p:spPr>
        <p:txBody>
          <a:bodyPr>
            <a:noAutofit/>
          </a:bodyPr>
          <a:lstStyle/>
          <a:p>
            <a:r>
              <a:rPr lang="en-US" dirty="0"/>
              <a:t>Graph Page</a:t>
            </a:r>
            <a:br>
              <a:rPr lang="en-US" dirty="0"/>
            </a:br>
            <a:r>
              <a:rPr lang="en-US" dirty="0"/>
              <a:t>Example</a:t>
            </a:r>
          </a:p>
        </p:txBody>
      </p:sp>
      <p:sp>
        <p:nvSpPr>
          <p:cNvPr id="3" name="Content Placeholder 2">
            <a:extLst>
              <a:ext uri="{FF2B5EF4-FFF2-40B4-BE49-F238E27FC236}">
                <a16:creationId xmlns:a16="http://schemas.microsoft.com/office/drawing/2014/main" id="{15782ED0-80F7-D646-AD27-65752926CF99}"/>
              </a:ext>
            </a:extLst>
          </p:cNvPr>
          <p:cNvSpPr>
            <a:spLocks noGrp="1"/>
          </p:cNvSpPr>
          <p:nvPr>
            <p:ph idx="1"/>
          </p:nvPr>
        </p:nvSpPr>
        <p:spPr>
          <a:xfrm>
            <a:off x="457200" y="1838151"/>
            <a:ext cx="2662518" cy="3876849"/>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E4067CB6-79F8-3046-9809-02A531D63B2E}"/>
              </a:ext>
            </a:extLst>
          </p:cNvPr>
          <p:cNvSpPr>
            <a:spLocks noGrp="1"/>
          </p:cNvSpPr>
          <p:nvPr>
            <p:ph type="sldNum" sz="quarter" idx="12"/>
          </p:nvPr>
        </p:nvSpPr>
        <p:spPr>
          <a:xfrm>
            <a:off x="11066929" y="6378574"/>
            <a:ext cx="784412" cy="223931"/>
          </a:xfrm>
        </p:spPr>
        <p:txBody>
          <a:bodyPr>
            <a:noAutofit/>
          </a:bodyPr>
          <a:lstStyle>
            <a:lvl1pPr>
              <a:defRPr>
                <a:solidFill>
                  <a:schemeClr val="bg1"/>
                </a:solidFill>
              </a:defRPr>
            </a:lvl1pPr>
          </a:lstStyle>
          <a:p>
            <a:fld id="{DB7DDC46-2E90-8640-BEFE-F54DCCD857ED}" type="slidenum">
              <a:rPr lang="en-US" smtClean="0"/>
              <a:pPr/>
              <a:t>‹#›</a:t>
            </a:fld>
            <a:endParaRPr lang="en-US"/>
          </a:p>
        </p:txBody>
      </p:sp>
      <p:sp>
        <p:nvSpPr>
          <p:cNvPr id="7" name="Chart Placeholder 6">
            <a:extLst>
              <a:ext uri="{FF2B5EF4-FFF2-40B4-BE49-F238E27FC236}">
                <a16:creationId xmlns:a16="http://schemas.microsoft.com/office/drawing/2014/main" id="{DE8EFDEF-7F35-4E4F-AD99-938719A6DC54}"/>
              </a:ext>
            </a:extLst>
          </p:cNvPr>
          <p:cNvSpPr>
            <a:spLocks noGrp="1"/>
          </p:cNvSpPr>
          <p:nvPr>
            <p:ph type="chart" sz="quarter" idx="15" hasCustomPrompt="1"/>
          </p:nvPr>
        </p:nvSpPr>
        <p:spPr>
          <a:xfrm>
            <a:off x="3727309" y="1062038"/>
            <a:ext cx="8018463" cy="4827587"/>
          </a:xfrm>
        </p:spPr>
        <p:txBody>
          <a:bodyPr>
            <a:noAutofit/>
          </a:bodyPr>
          <a:lstStyle>
            <a:lvl1pPr marL="0" indent="0" algn="ctr">
              <a:buNone/>
              <a:defRPr sz="2000"/>
            </a:lvl1pPr>
          </a:lstStyle>
          <a:p>
            <a:r>
              <a:rPr lang="en-US" dirty="0"/>
              <a:t>Click Icon In The Center To Add a Graph</a:t>
            </a:r>
          </a:p>
        </p:txBody>
      </p:sp>
      <p:sp>
        <p:nvSpPr>
          <p:cNvPr id="11" name="Footer Placeholder 10">
            <a:extLst>
              <a:ext uri="{FF2B5EF4-FFF2-40B4-BE49-F238E27FC236}">
                <a16:creationId xmlns:a16="http://schemas.microsoft.com/office/drawing/2014/main" id="{C542ACA4-E23B-9740-AE2D-C78B70CBE348}"/>
              </a:ext>
            </a:extLst>
          </p:cNvPr>
          <p:cNvSpPr>
            <a:spLocks noGrp="1"/>
          </p:cNvSpPr>
          <p:nvPr>
            <p:ph type="ftr" sz="quarter" idx="16"/>
          </p:nvPr>
        </p:nvSpPr>
        <p:spPr>
          <a:xfrm>
            <a:off x="781050" y="6378575"/>
            <a:ext cx="2338667" cy="198338"/>
          </a:xfrm>
        </p:spPr>
        <p:txBody>
          <a:bodyPr/>
          <a:lstStyle/>
          <a:p>
            <a:r>
              <a:rPr lang="en-US"/>
              <a:t>Oklahoma State Department of Health | Newborn Screening Program </a:t>
            </a:r>
            <a:endParaRPr lang="en-US" dirty="0"/>
          </a:p>
        </p:txBody>
      </p:sp>
    </p:spTree>
    <p:extLst>
      <p:ext uri="{BB962C8B-B14F-4D97-AF65-F5344CB8AC3E}">
        <p14:creationId xmlns:p14="http://schemas.microsoft.com/office/powerpoint/2010/main" val="17221753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descr="A picture containing clock, drawing&#10;&#10;Description automatically generated">
            <a:extLst>
              <a:ext uri="{FF2B5EF4-FFF2-40B4-BE49-F238E27FC236}">
                <a16:creationId xmlns:a16="http://schemas.microsoft.com/office/drawing/2014/main" id="{FE3F1E2E-F99E-8B49-92FE-61436D01743C}"/>
              </a:ext>
            </a:extLst>
          </p:cNvPr>
          <p:cNvPicPr>
            <a:picLocks noChangeAspect="1"/>
          </p:cNvPicPr>
          <p:nvPr userDrawn="1"/>
        </p:nvPicPr>
        <p:blipFill>
          <a:blip r:embed="rId2"/>
          <a:stretch>
            <a:fillRect/>
          </a:stretch>
        </p:blipFill>
        <p:spPr>
          <a:xfrm>
            <a:off x="0" y="-3576"/>
            <a:ext cx="12192000" cy="6865152"/>
          </a:xfrm>
          <a:prstGeom prst="rect">
            <a:avLst/>
          </a:prstGeom>
        </p:spPr>
      </p:pic>
      <p:sp>
        <p:nvSpPr>
          <p:cNvPr id="2" name="Title 1">
            <a:extLst>
              <a:ext uri="{FF2B5EF4-FFF2-40B4-BE49-F238E27FC236}">
                <a16:creationId xmlns:a16="http://schemas.microsoft.com/office/drawing/2014/main" id="{A74935A3-2F19-BB47-A734-1541172B5B5B}"/>
              </a:ext>
            </a:extLst>
          </p:cNvPr>
          <p:cNvSpPr>
            <a:spLocks noGrp="1"/>
          </p:cNvSpPr>
          <p:nvPr>
            <p:ph type="title" hasCustomPrompt="1"/>
          </p:nvPr>
        </p:nvSpPr>
        <p:spPr>
          <a:xfrm>
            <a:off x="457199" y="1776973"/>
            <a:ext cx="5204013" cy="1370940"/>
          </a:xfrm>
        </p:spPr>
        <p:txBody>
          <a:bodyPr anchor="t">
            <a:noAutofit/>
          </a:bodyPr>
          <a:lstStyle>
            <a:lvl1pPr>
              <a:defRPr sz="4000">
                <a:solidFill>
                  <a:schemeClr val="bg1"/>
                </a:solidFill>
              </a:defRPr>
            </a:lvl1pPr>
          </a:lstStyle>
          <a:p>
            <a:r>
              <a:rPr lang="en-US" dirty="0"/>
              <a:t>Section Divider —</a:t>
            </a:r>
            <a:br>
              <a:rPr lang="en-US" dirty="0"/>
            </a:br>
            <a:r>
              <a:rPr lang="en-US" dirty="0"/>
              <a:t>Insert Title Here</a:t>
            </a:r>
          </a:p>
        </p:txBody>
      </p:sp>
      <p:sp>
        <p:nvSpPr>
          <p:cNvPr id="3" name="Text Placeholder 2">
            <a:extLst>
              <a:ext uri="{FF2B5EF4-FFF2-40B4-BE49-F238E27FC236}">
                <a16:creationId xmlns:a16="http://schemas.microsoft.com/office/drawing/2014/main" id="{E6CEF2F3-A2ED-DB43-B92B-B4FD232E898B}"/>
              </a:ext>
            </a:extLst>
          </p:cNvPr>
          <p:cNvSpPr>
            <a:spLocks noGrp="1"/>
          </p:cNvSpPr>
          <p:nvPr>
            <p:ph type="body" idx="1" hasCustomPrompt="1"/>
          </p:nvPr>
        </p:nvSpPr>
        <p:spPr>
          <a:xfrm>
            <a:off x="457200" y="3429000"/>
            <a:ext cx="5204012" cy="541337"/>
          </a:xfrm>
        </p:spPr>
        <p:txBody>
          <a:bodyPr>
            <a:noAutofit/>
          </a:bodyPr>
          <a:lstStyle>
            <a:lvl1pPr marL="0" indent="0">
              <a:buFont typeface="Arial" panose="020B0604020202020204" pitchFamily="34" charse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Insert Subtitle Here If Required</a:t>
            </a:r>
          </a:p>
        </p:txBody>
      </p:sp>
      <p:sp>
        <p:nvSpPr>
          <p:cNvPr id="6" name="Slide Number Placeholder 5">
            <a:extLst>
              <a:ext uri="{FF2B5EF4-FFF2-40B4-BE49-F238E27FC236}">
                <a16:creationId xmlns:a16="http://schemas.microsoft.com/office/drawing/2014/main" id="{8654C89B-A300-D847-AB2A-B2356584BCC0}"/>
              </a:ext>
            </a:extLst>
          </p:cNvPr>
          <p:cNvSpPr>
            <a:spLocks noGrp="1"/>
          </p:cNvSpPr>
          <p:nvPr>
            <p:ph type="sldNum" sz="quarter" idx="12"/>
          </p:nvPr>
        </p:nvSpPr>
        <p:spPr/>
        <p:txBody>
          <a:bodyPr>
            <a:noAutofit/>
          </a:bodyPr>
          <a:lstStyle>
            <a:lvl1pPr>
              <a:defRPr>
                <a:solidFill>
                  <a:schemeClr val="bg1"/>
                </a:solidFill>
              </a:defRPr>
            </a:lvl1pPr>
          </a:lstStyle>
          <a:p>
            <a:fld id="{DB7DDC46-2E90-8640-BEFE-F54DCCD857ED}" type="slidenum">
              <a:rPr lang="en-US" smtClean="0"/>
              <a:pPr/>
              <a:t>‹#›</a:t>
            </a:fld>
            <a:endParaRPr lang="en-US"/>
          </a:p>
        </p:txBody>
      </p:sp>
      <p:pic>
        <p:nvPicPr>
          <p:cNvPr id="9" name="Picture 8" descr="A close up of a logo&#10;&#10;Description automatically generated">
            <a:extLst>
              <a:ext uri="{FF2B5EF4-FFF2-40B4-BE49-F238E27FC236}">
                <a16:creationId xmlns:a16="http://schemas.microsoft.com/office/drawing/2014/main" id="{A47CF2C4-C3BC-EB4B-88C7-548CF5811120}"/>
              </a:ext>
            </a:extLst>
          </p:cNvPr>
          <p:cNvPicPr>
            <a:picLocks noChangeAspect="1"/>
          </p:cNvPicPr>
          <p:nvPr userDrawn="1"/>
        </p:nvPicPr>
        <p:blipFill>
          <a:blip r:embed="rId3"/>
          <a:stretch>
            <a:fillRect/>
          </a:stretch>
        </p:blipFill>
        <p:spPr>
          <a:xfrm>
            <a:off x="227840" y="6106660"/>
            <a:ext cx="1550920" cy="543830"/>
          </a:xfrm>
          <a:prstGeom prst="rect">
            <a:avLst/>
          </a:prstGeom>
        </p:spPr>
      </p:pic>
    </p:spTree>
    <p:extLst>
      <p:ext uri="{BB962C8B-B14F-4D97-AF65-F5344CB8AC3E}">
        <p14:creationId xmlns:p14="http://schemas.microsoft.com/office/powerpoint/2010/main" val="19512462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EA8CEA2-5F55-2D48-BA3F-C9B13AF499EF}"/>
              </a:ext>
            </a:extLst>
          </p:cNvPr>
          <p:cNvSpPr>
            <a:spLocks noGrp="1"/>
          </p:cNvSpPr>
          <p:nvPr>
            <p:ph type="title"/>
          </p:nvPr>
        </p:nvSpPr>
        <p:spPr>
          <a:xfrm>
            <a:off x="457199" y="415230"/>
            <a:ext cx="11394141" cy="837374"/>
          </a:xfrm>
          <a:prstGeom prst="rect">
            <a:avLst/>
          </a:prstGeom>
        </p:spPr>
        <p:txBody>
          <a:bodyPr vert="horz" lIns="0" tIns="45720" rIns="91440" bIns="45720" rtlCol="0" anchor="t">
            <a:noAutofit/>
          </a:bodyPr>
          <a:lstStyle/>
          <a:p>
            <a:r>
              <a:rPr lang="en-US" dirty="0"/>
              <a:t>Content Page — Insert Title Here</a:t>
            </a:r>
          </a:p>
        </p:txBody>
      </p:sp>
      <p:sp>
        <p:nvSpPr>
          <p:cNvPr id="3" name="Text Placeholder 2">
            <a:extLst>
              <a:ext uri="{FF2B5EF4-FFF2-40B4-BE49-F238E27FC236}">
                <a16:creationId xmlns:a16="http://schemas.microsoft.com/office/drawing/2014/main" id="{FCCE648A-7202-1A45-A150-09C33B8DE1D5}"/>
              </a:ext>
            </a:extLst>
          </p:cNvPr>
          <p:cNvSpPr>
            <a:spLocks noGrp="1"/>
          </p:cNvSpPr>
          <p:nvPr>
            <p:ph type="body" idx="1"/>
          </p:nvPr>
        </p:nvSpPr>
        <p:spPr>
          <a:xfrm>
            <a:off x="457200" y="1838151"/>
            <a:ext cx="8458200" cy="4351338"/>
          </a:xfrm>
          <a:prstGeom prst="rect">
            <a:avLst/>
          </a:prstGeom>
        </p:spPr>
        <p:txBody>
          <a:bodyPr vert="horz" lIns="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5DA16417-6275-E049-BABF-0D5B83FF647B}"/>
              </a:ext>
            </a:extLst>
          </p:cNvPr>
          <p:cNvSpPr>
            <a:spLocks noGrp="1"/>
          </p:cNvSpPr>
          <p:nvPr>
            <p:ph type="sldNum" sz="quarter" idx="4"/>
          </p:nvPr>
        </p:nvSpPr>
        <p:spPr>
          <a:xfrm>
            <a:off x="9108141" y="6378575"/>
            <a:ext cx="2743200" cy="198338"/>
          </a:xfrm>
          <a:prstGeom prst="rect">
            <a:avLst/>
          </a:prstGeom>
        </p:spPr>
        <p:txBody>
          <a:bodyPr vert="horz" lIns="91440" tIns="45720" rIns="91440" bIns="45720" rtlCol="0" anchor="ctr"/>
          <a:lstStyle>
            <a:lvl1pPr algn="r">
              <a:defRPr sz="1000">
                <a:solidFill>
                  <a:schemeClr val="tx1">
                    <a:tint val="75000"/>
                  </a:schemeClr>
                </a:solidFill>
              </a:defRPr>
            </a:lvl1pPr>
          </a:lstStyle>
          <a:p>
            <a:fld id="{DB7DDC46-2E90-8640-BEFE-F54DCCD857ED}" type="slidenum">
              <a:rPr lang="en-US" smtClean="0"/>
              <a:pPr/>
              <a:t>‹#›</a:t>
            </a:fld>
            <a:endParaRPr lang="en-US"/>
          </a:p>
        </p:txBody>
      </p:sp>
      <p:sp>
        <p:nvSpPr>
          <p:cNvPr id="5" name="Footer Placeholder 4">
            <a:extLst>
              <a:ext uri="{FF2B5EF4-FFF2-40B4-BE49-F238E27FC236}">
                <a16:creationId xmlns:a16="http://schemas.microsoft.com/office/drawing/2014/main" id="{471C6D8E-ECFE-5644-850D-BC83613EA3B2}"/>
              </a:ext>
            </a:extLst>
          </p:cNvPr>
          <p:cNvSpPr>
            <a:spLocks noGrp="1"/>
          </p:cNvSpPr>
          <p:nvPr>
            <p:ph type="ftr" sz="quarter" idx="3"/>
          </p:nvPr>
        </p:nvSpPr>
        <p:spPr>
          <a:xfrm>
            <a:off x="774700" y="6372225"/>
            <a:ext cx="8140697" cy="198338"/>
          </a:xfrm>
          <a:prstGeom prst="rect">
            <a:avLst/>
          </a:prstGeom>
        </p:spPr>
        <p:txBody>
          <a:bodyPr vert="horz" lIns="0" tIns="45720" rIns="91440" bIns="45720" rtlCol="0" anchor="ctr"/>
          <a:lstStyle>
            <a:lvl1pPr algn="l">
              <a:defRPr sz="1000">
                <a:solidFill>
                  <a:schemeClr val="tx1"/>
                </a:solidFill>
              </a:defRPr>
            </a:lvl1pPr>
          </a:lstStyle>
          <a:p>
            <a:r>
              <a:rPr lang="en-US"/>
              <a:t>Oklahoma State Department of Health | Newborn Screening Program </a:t>
            </a:r>
            <a:endParaRPr lang="en-US" dirty="0"/>
          </a:p>
        </p:txBody>
      </p:sp>
      <p:pic>
        <p:nvPicPr>
          <p:cNvPr id="7" name="Picture 6" descr="A close up of a logo&#10;&#10;Description automatically generated">
            <a:extLst>
              <a:ext uri="{FF2B5EF4-FFF2-40B4-BE49-F238E27FC236}">
                <a16:creationId xmlns:a16="http://schemas.microsoft.com/office/drawing/2014/main" id="{FB8B9CC6-71D1-DA4C-A2B5-3566A4A1B09C}"/>
              </a:ext>
            </a:extLst>
          </p:cNvPr>
          <p:cNvPicPr>
            <a:picLocks noChangeAspect="1"/>
          </p:cNvPicPr>
          <p:nvPr userDrawn="1"/>
        </p:nvPicPr>
        <p:blipFill>
          <a:blip r:embed="rId17"/>
          <a:stretch>
            <a:fillRect/>
          </a:stretch>
        </p:blipFill>
        <p:spPr>
          <a:xfrm>
            <a:off x="340659" y="6252269"/>
            <a:ext cx="381002" cy="381002"/>
          </a:xfrm>
          <a:prstGeom prst="rect">
            <a:avLst/>
          </a:prstGeom>
        </p:spPr>
      </p:pic>
    </p:spTree>
    <p:extLst>
      <p:ext uri="{BB962C8B-B14F-4D97-AF65-F5344CB8AC3E}">
        <p14:creationId xmlns:p14="http://schemas.microsoft.com/office/powerpoint/2010/main" val="4088927233"/>
      </p:ext>
    </p:extLst>
  </p:cSld>
  <p:clrMap bg1="lt1" tx1="dk1" bg2="lt2" tx2="dk2" accent1="accent1" accent2="accent2" accent3="accent3" accent4="accent4" accent5="accent5" accent6="accent6" hlink="hlink" folHlink="folHlink"/>
  <p:sldLayoutIdLst>
    <p:sldLayoutId id="2147483663" r:id="rId1"/>
    <p:sldLayoutId id="2147483665" r:id="rId2"/>
    <p:sldLayoutId id="2147483664" r:id="rId3"/>
    <p:sldLayoutId id="2147483673" r:id="rId4"/>
    <p:sldLayoutId id="2147483660" r:id="rId5"/>
    <p:sldLayoutId id="2147483661" r:id="rId6"/>
    <p:sldLayoutId id="2147483662" r:id="rId7"/>
    <p:sldLayoutId id="2147483669" r:id="rId8"/>
    <p:sldLayoutId id="2147483651" r:id="rId9"/>
    <p:sldLayoutId id="2147483670" r:id="rId10"/>
    <p:sldLayoutId id="2147483671" r:id="rId11"/>
    <p:sldLayoutId id="2147483672" r:id="rId12"/>
    <p:sldLayoutId id="2147483674" r:id="rId13"/>
    <p:sldLayoutId id="2147483654" r:id="rId14"/>
    <p:sldLayoutId id="2147483655" r:id="rId15"/>
  </p:sldLayoutIdLst>
  <p:hf hdr="0" dt="0"/>
  <p:txStyles>
    <p:titleStyle>
      <a:lvl1pPr algn="l" defTabSz="914400" rtl="0" eaLnBrk="1" latinLnBrk="0" hangingPunct="1">
        <a:lnSpc>
          <a:spcPct val="100000"/>
        </a:lnSpc>
        <a:spcBef>
          <a:spcPct val="0"/>
        </a:spcBef>
        <a:buNone/>
        <a:defRPr sz="2500" b="1" kern="1200">
          <a:solidFill>
            <a:schemeClr val="accent6"/>
          </a:solidFill>
          <a:latin typeface="+mj-lt"/>
          <a:ea typeface="+mj-ea"/>
          <a:cs typeface="+mj-cs"/>
        </a:defRPr>
      </a:lvl1pPr>
    </p:titleStyle>
    <p:bodyStyle>
      <a:lvl1pPr marL="228600" indent="-2286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439200" indent="-177800"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2pPr>
      <a:lvl3pPr marL="666750" indent="-230188"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3pPr>
      <a:lvl4pPr marL="890588" indent="-223838"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4pPr>
      <a:lvl5pPr marL="1116013" indent="-225425"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5609"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46.wmf"/><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740248"/>
            <a:ext cx="5177118" cy="1781726"/>
          </a:xfrm>
        </p:spPr>
        <p:txBody>
          <a:bodyPr/>
          <a:lstStyle/>
          <a:p>
            <a:pPr algn="ctr"/>
            <a:r>
              <a:rPr lang="en-US" sz="5400" dirty="0"/>
              <a:t>Newborn Screening</a:t>
            </a:r>
          </a:p>
        </p:txBody>
      </p:sp>
      <p:sp>
        <p:nvSpPr>
          <p:cNvPr id="3" name="Text Placeholder 2"/>
          <p:cNvSpPr>
            <a:spLocks noGrp="1"/>
          </p:cNvSpPr>
          <p:nvPr>
            <p:ph type="body" idx="1"/>
          </p:nvPr>
        </p:nvSpPr>
        <p:spPr>
          <a:xfrm>
            <a:off x="457199" y="2877671"/>
            <a:ext cx="5177118" cy="3051181"/>
          </a:xfrm>
        </p:spPr>
        <p:txBody>
          <a:bodyPr/>
          <a:lstStyle/>
          <a:p>
            <a:pPr algn="ctr"/>
            <a:r>
              <a:rPr lang="en-US" b="1" dirty="0"/>
              <a:t>Oklahoma State Department of Health</a:t>
            </a:r>
          </a:p>
          <a:p>
            <a:pPr algn="ctr"/>
            <a:r>
              <a:rPr lang="en-US" b="1" dirty="0"/>
              <a:t>Newborn Screening Program</a:t>
            </a:r>
          </a:p>
          <a:p>
            <a:pPr algn="ctr"/>
            <a:endParaRPr lang="en-US" b="1" dirty="0"/>
          </a:p>
          <a:p>
            <a:pPr algn="ctr"/>
            <a:r>
              <a:rPr lang="en-US" b="1" dirty="0"/>
              <a:t>Phone: (405) 426-8310</a:t>
            </a:r>
          </a:p>
          <a:p>
            <a:pPr algn="ctr"/>
            <a:r>
              <a:rPr lang="en-US" b="1" dirty="0"/>
              <a:t>Toll Free: 1 (800) 766-2223</a:t>
            </a:r>
          </a:p>
          <a:p>
            <a:pPr algn="ctr"/>
            <a:r>
              <a:rPr lang="en-US" b="1" dirty="0"/>
              <a:t>Fax: (405) 900-7556</a:t>
            </a:r>
          </a:p>
          <a:p>
            <a:pPr algn="ctr"/>
            <a:r>
              <a:rPr lang="en-US" b="1" dirty="0">
                <a:latin typeface="Arial" panose="020B0604020202020204" pitchFamily="34" charset="0"/>
                <a:cs typeface="Arial" panose="020B0604020202020204" pitchFamily="34" charset="0"/>
              </a:rPr>
              <a:t>NewbornScreen@health.ok.gov</a:t>
            </a:r>
            <a:endParaRPr lang="en-US" dirty="0"/>
          </a:p>
        </p:txBody>
      </p:sp>
      <p:sp>
        <p:nvSpPr>
          <p:cNvPr id="4" name="Slide Number Placeholder 3"/>
          <p:cNvSpPr>
            <a:spLocks noGrp="1"/>
          </p:cNvSpPr>
          <p:nvPr>
            <p:ph type="sldNum" sz="quarter" idx="12"/>
          </p:nvPr>
        </p:nvSpPr>
        <p:spPr/>
        <p:txBody>
          <a:bodyPr/>
          <a:lstStyle/>
          <a:p>
            <a:fld id="{DB7DDC46-2E90-8640-BEFE-F54DCCD857ED}" type="slidenum">
              <a:rPr lang="en-US" smtClean="0"/>
              <a:pPr/>
              <a:t>1</a:t>
            </a:fld>
            <a:endParaRPr lang="en-US"/>
          </a:p>
        </p:txBody>
      </p:sp>
    </p:spTree>
    <p:extLst>
      <p:ext uri="{BB962C8B-B14F-4D97-AF65-F5344CB8AC3E}">
        <p14:creationId xmlns:p14="http://schemas.microsoft.com/office/powerpoint/2010/main" val="35002279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10114" y="1838151"/>
            <a:ext cx="3121423" cy="4145639"/>
          </a:xfrm>
        </p:spPr>
      </p:pic>
      <p:sp>
        <p:nvSpPr>
          <p:cNvPr id="4" name="Slide Number Placeholder 3"/>
          <p:cNvSpPr>
            <a:spLocks noGrp="1"/>
          </p:cNvSpPr>
          <p:nvPr>
            <p:ph type="sldNum" sz="quarter" idx="12"/>
          </p:nvPr>
        </p:nvSpPr>
        <p:spPr/>
        <p:txBody>
          <a:bodyPr/>
          <a:lstStyle/>
          <a:p>
            <a:fld id="{DB7DDC46-2E90-8640-BEFE-F54DCCD857ED}" type="slidenum">
              <a:rPr lang="en-US" smtClean="0"/>
              <a:t>10</a:t>
            </a:fld>
            <a:endParaRPr lang="en-US"/>
          </a:p>
        </p:txBody>
      </p:sp>
      <p:sp>
        <p:nvSpPr>
          <p:cNvPr id="5" name="Content Placeholder 4"/>
          <p:cNvSpPr>
            <a:spLocks noGrp="1"/>
          </p:cNvSpPr>
          <p:nvPr>
            <p:ph idx="13"/>
          </p:nvPr>
        </p:nvSpPr>
        <p:spPr/>
        <p:txBody>
          <a:bodyPr/>
          <a:lstStyle/>
          <a:p>
            <a:pPr lvl="0">
              <a:buClr>
                <a:schemeClr val="accent1">
                  <a:lumMod val="75000"/>
                </a:schemeClr>
              </a:buClr>
              <a:buSzPct val="100000"/>
            </a:pPr>
            <a:r>
              <a:rPr lang="en-US" sz="2000" b="1" dirty="0">
                <a:latin typeface="Arial" panose="020B0604020202020204" pitchFamily="34" charset="0"/>
                <a:cs typeface="Arial" panose="020B0604020202020204" pitchFamily="34" charset="0"/>
              </a:rPr>
              <a:t>Check expiration date</a:t>
            </a:r>
          </a:p>
          <a:p>
            <a:pPr marL="800100" lvl="1" indent="-342900">
              <a:buClr>
                <a:schemeClr val="accent1">
                  <a:lumMod val="75000"/>
                </a:schemeClr>
              </a:buClr>
              <a:buSzPct val="100000"/>
            </a:pPr>
            <a:r>
              <a:rPr lang="en-US" sz="2000" dirty="0">
                <a:latin typeface="Arial" panose="020B0604020202020204" pitchFamily="34" charset="0"/>
                <a:cs typeface="Arial" panose="020B0604020202020204" pitchFamily="34" charset="0"/>
              </a:rPr>
              <a:t>If the filter paper is expired, discard the paper, and check the stock of filter paper kits and discard all expired kits. </a:t>
            </a:r>
          </a:p>
          <a:p>
            <a:pPr marL="800100" lvl="1" indent="-342900">
              <a:buClr>
                <a:schemeClr val="accent1">
                  <a:lumMod val="75000"/>
                </a:schemeClr>
              </a:buClr>
              <a:buSzPct val="100000"/>
            </a:pPr>
            <a:r>
              <a:rPr lang="en-US" sz="2000" dirty="0">
                <a:latin typeface="Arial" panose="020B0604020202020204" pitchFamily="34" charset="0"/>
                <a:cs typeface="Arial" panose="020B0604020202020204" pitchFamily="34" charset="0"/>
              </a:rPr>
              <a:t>Collect the specimen on a kit that is not expired. </a:t>
            </a:r>
          </a:p>
          <a:p>
            <a:pPr>
              <a:buClr>
                <a:schemeClr val="accent1">
                  <a:lumMod val="75000"/>
                </a:schemeClr>
              </a:buClr>
            </a:pPr>
            <a:endParaRPr lang="en-US" dirty="0"/>
          </a:p>
        </p:txBody>
      </p:sp>
      <p:sp>
        <p:nvSpPr>
          <p:cNvPr id="6" name="Footer Placeholder 5"/>
          <p:cNvSpPr>
            <a:spLocks noGrp="1"/>
          </p:cNvSpPr>
          <p:nvPr>
            <p:ph type="ftr" sz="quarter" idx="14"/>
          </p:nvPr>
        </p:nvSpPr>
        <p:spPr/>
        <p:txBody>
          <a:bodyPr/>
          <a:lstStyle/>
          <a:p>
            <a:r>
              <a:rPr lang="en-US"/>
              <a:t>Oklahoma State Department of Health | Newborn Screening Program </a:t>
            </a:r>
            <a:endParaRPr lang="en-US" dirty="0"/>
          </a:p>
        </p:txBody>
      </p:sp>
      <p:sp>
        <p:nvSpPr>
          <p:cNvPr id="7" name="Title 2"/>
          <p:cNvSpPr>
            <a:spLocks noGrp="1"/>
          </p:cNvSpPr>
          <p:nvPr>
            <p:ph type="title"/>
          </p:nvPr>
        </p:nvSpPr>
        <p:spPr>
          <a:xfrm>
            <a:off x="457199" y="415229"/>
            <a:ext cx="11223523" cy="1059609"/>
          </a:xfrm>
        </p:spPr>
        <p:txBody>
          <a:bodyPr>
            <a:normAutofit fontScale="90000"/>
          </a:bodyPr>
          <a:lstStyle/>
          <a:p>
            <a:pPr algn="ctr"/>
            <a:r>
              <a:rPr lang="en-US" sz="4000" dirty="0">
                <a:solidFill>
                  <a:schemeClr val="accent1"/>
                </a:solidFill>
                <a:effectLst/>
                <a:latin typeface="Arial" panose="020B0604020202020204" pitchFamily="34" charset="0"/>
                <a:cs typeface="Arial" panose="020B0604020202020204" pitchFamily="34" charset="0"/>
              </a:rPr>
              <a:t>Filling out the Form</a:t>
            </a:r>
            <a:br>
              <a:rPr lang="en-US" sz="4400" b="0" dirty="0">
                <a:solidFill>
                  <a:schemeClr val="accent1"/>
                </a:solidFill>
                <a:effectLst/>
                <a:latin typeface="Arial" panose="020B0604020202020204" pitchFamily="34" charset="0"/>
                <a:cs typeface="Arial" panose="020B0604020202020204" pitchFamily="34" charset="0"/>
              </a:rPr>
            </a:br>
            <a:r>
              <a:rPr lang="en-US" sz="2700" b="0" dirty="0">
                <a:solidFill>
                  <a:schemeClr val="accent1"/>
                </a:solidFill>
                <a:effectLst/>
                <a:latin typeface="Arial" panose="020B0604020202020204" pitchFamily="34" charset="0"/>
                <a:cs typeface="Arial" panose="020B0604020202020204" pitchFamily="34" charset="0"/>
              </a:rPr>
              <a:t>Specimen testing will be delayed if the form is incomplete!</a:t>
            </a:r>
            <a:endParaRPr lang="en-US" sz="2700" dirty="0">
              <a:solidFill>
                <a:schemeClr val="accent1"/>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2200" y="4246279"/>
            <a:ext cx="4737003" cy="1737511"/>
          </a:xfrm>
          <a:prstGeom prst="rect">
            <a:avLst/>
          </a:prstGeom>
        </p:spPr>
      </p:pic>
    </p:spTree>
    <p:extLst>
      <p:ext uri="{BB962C8B-B14F-4D97-AF65-F5344CB8AC3E}">
        <p14:creationId xmlns:p14="http://schemas.microsoft.com/office/powerpoint/2010/main" val="37524761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24393" y="1647215"/>
            <a:ext cx="4871605" cy="3721245"/>
          </a:xfrm>
        </p:spPr>
      </p:pic>
      <p:sp>
        <p:nvSpPr>
          <p:cNvPr id="4" name="Slide Number Placeholder 3"/>
          <p:cNvSpPr>
            <a:spLocks noGrp="1"/>
          </p:cNvSpPr>
          <p:nvPr>
            <p:ph type="sldNum" sz="quarter" idx="12"/>
          </p:nvPr>
        </p:nvSpPr>
        <p:spPr/>
        <p:txBody>
          <a:bodyPr/>
          <a:lstStyle/>
          <a:p>
            <a:fld id="{DB7DDC46-2E90-8640-BEFE-F54DCCD857ED}" type="slidenum">
              <a:rPr lang="en-US" smtClean="0"/>
              <a:t>11</a:t>
            </a:fld>
            <a:endParaRPr lang="en-US"/>
          </a:p>
        </p:txBody>
      </p:sp>
      <p:sp>
        <p:nvSpPr>
          <p:cNvPr id="5" name="Content Placeholder 4"/>
          <p:cNvSpPr>
            <a:spLocks noGrp="1"/>
          </p:cNvSpPr>
          <p:nvPr>
            <p:ph idx="13"/>
          </p:nvPr>
        </p:nvSpPr>
        <p:spPr/>
        <p:txBody>
          <a:bodyPr/>
          <a:lstStyle/>
          <a:p>
            <a:pPr>
              <a:buClr>
                <a:schemeClr val="accent1">
                  <a:lumMod val="75000"/>
                </a:schemeClr>
              </a:buClr>
              <a:buSzPct val="100000"/>
            </a:pPr>
            <a:r>
              <a:rPr lang="en-US" sz="2000" dirty="0">
                <a:latin typeface="Arial" panose="020B0604020202020204" pitchFamily="34" charset="0"/>
              </a:rPr>
              <a:t>If this is the first specimen collected for the baby, check the “First Screen” box.</a:t>
            </a:r>
          </a:p>
          <a:p>
            <a:pPr>
              <a:buClr>
                <a:schemeClr val="accent1">
                  <a:lumMod val="75000"/>
                </a:schemeClr>
              </a:buClr>
              <a:buSzPct val="100000"/>
            </a:pPr>
            <a:r>
              <a:rPr lang="en-US" sz="2000" dirty="0">
                <a:latin typeface="Arial" panose="020B0604020202020204" pitchFamily="34" charset="0"/>
              </a:rPr>
              <a:t>If baby has had a previous screen, check the “Repeat Screen” box</a:t>
            </a:r>
            <a:r>
              <a:rPr lang="en-US" sz="2000" b="1" dirty="0">
                <a:latin typeface="Arial" panose="020B0604020202020204" pitchFamily="34" charset="0"/>
              </a:rPr>
              <a:t>.</a:t>
            </a:r>
          </a:p>
          <a:p>
            <a:pPr marL="628650" lvl="1" indent="-285750">
              <a:buClr>
                <a:schemeClr val="accent1">
                  <a:lumMod val="75000"/>
                </a:schemeClr>
              </a:buClr>
              <a:buSzPct val="100000"/>
            </a:pPr>
            <a:r>
              <a:rPr lang="en-US" sz="2000" dirty="0">
                <a:latin typeface="Arial" panose="020B0604020202020204" pitchFamily="34" charset="0"/>
              </a:rPr>
              <a:t>List the previous OSDH Lab Number, if applicable.</a:t>
            </a:r>
          </a:p>
          <a:p>
            <a:pPr>
              <a:buClr>
                <a:schemeClr val="accent1">
                  <a:lumMod val="75000"/>
                </a:schemeClr>
              </a:buClr>
            </a:pPr>
            <a:endParaRPr lang="en-US" dirty="0"/>
          </a:p>
        </p:txBody>
      </p:sp>
      <p:sp>
        <p:nvSpPr>
          <p:cNvPr id="6" name="Footer Placeholder 5"/>
          <p:cNvSpPr>
            <a:spLocks noGrp="1"/>
          </p:cNvSpPr>
          <p:nvPr>
            <p:ph type="ftr" sz="quarter" idx="14"/>
          </p:nvPr>
        </p:nvSpPr>
        <p:spPr/>
        <p:txBody>
          <a:bodyPr/>
          <a:lstStyle/>
          <a:p>
            <a:r>
              <a:rPr lang="en-US"/>
              <a:t>Oklahoma State Department of Health | Newborn Screening Program </a:t>
            </a:r>
            <a:endParaRPr lang="en-US" dirty="0"/>
          </a:p>
        </p:txBody>
      </p:sp>
      <p:sp>
        <p:nvSpPr>
          <p:cNvPr id="7" name="Title 1"/>
          <p:cNvSpPr>
            <a:spLocks noGrp="1"/>
          </p:cNvSpPr>
          <p:nvPr>
            <p:ph type="title"/>
          </p:nvPr>
        </p:nvSpPr>
        <p:spPr/>
        <p:txBody>
          <a:bodyPr>
            <a:normAutofit fontScale="90000"/>
          </a:bodyPr>
          <a:lstStyle/>
          <a:p>
            <a:pPr algn="ctr"/>
            <a:r>
              <a:rPr lang="en-US" sz="4000" dirty="0">
                <a:solidFill>
                  <a:schemeClr val="accent1"/>
                </a:solidFill>
                <a:effectLst/>
                <a:latin typeface="Arial" panose="020B0604020202020204" pitchFamily="34" charset="0"/>
              </a:rPr>
              <a:t>Filling out the Form: Specimen Information</a:t>
            </a:r>
            <a:br>
              <a:rPr lang="en-US" sz="4400" b="0" dirty="0">
                <a:solidFill>
                  <a:schemeClr val="accent1"/>
                </a:solidFill>
                <a:effectLst/>
                <a:latin typeface="Arial" panose="020B0604020202020204" pitchFamily="34" charset="0"/>
              </a:rPr>
            </a:br>
            <a:r>
              <a:rPr lang="en-US" sz="2700" b="0" dirty="0">
                <a:solidFill>
                  <a:schemeClr val="accent1"/>
                </a:solidFill>
                <a:effectLst/>
                <a:latin typeface="Arial" panose="020B0604020202020204" pitchFamily="34" charset="0"/>
              </a:rPr>
              <a:t>Specimen testing will be delayed if the form is incomplete!</a:t>
            </a:r>
            <a:endParaRPr lang="en-US" sz="2700" dirty="0">
              <a:solidFill>
                <a:schemeClr val="accent1"/>
              </a:solidFill>
              <a:latin typeface="Arial" panose="020B0604020202020204" pitchFamily="34"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999" y="4435192"/>
            <a:ext cx="5090601" cy="1542422"/>
          </a:xfrm>
          <a:prstGeom prst="rect">
            <a:avLst/>
          </a:prstGeom>
        </p:spPr>
      </p:pic>
    </p:spTree>
    <p:extLst>
      <p:ext uri="{BB962C8B-B14F-4D97-AF65-F5344CB8AC3E}">
        <p14:creationId xmlns:p14="http://schemas.microsoft.com/office/powerpoint/2010/main" val="22336781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09368" y="1642826"/>
            <a:ext cx="4962832" cy="3790929"/>
          </a:xfrm>
        </p:spPr>
      </p:pic>
      <p:sp>
        <p:nvSpPr>
          <p:cNvPr id="4" name="Slide Number Placeholder 3"/>
          <p:cNvSpPr>
            <a:spLocks noGrp="1"/>
          </p:cNvSpPr>
          <p:nvPr>
            <p:ph type="sldNum" sz="quarter" idx="12"/>
          </p:nvPr>
        </p:nvSpPr>
        <p:spPr/>
        <p:txBody>
          <a:bodyPr/>
          <a:lstStyle/>
          <a:p>
            <a:fld id="{DB7DDC46-2E90-8640-BEFE-F54DCCD857ED}" type="slidenum">
              <a:rPr lang="en-US" smtClean="0"/>
              <a:t>12</a:t>
            </a:fld>
            <a:endParaRPr lang="en-US"/>
          </a:p>
        </p:txBody>
      </p:sp>
      <p:sp>
        <p:nvSpPr>
          <p:cNvPr id="5" name="Content Placeholder 4"/>
          <p:cNvSpPr>
            <a:spLocks noGrp="1"/>
          </p:cNvSpPr>
          <p:nvPr>
            <p:ph idx="13"/>
          </p:nvPr>
        </p:nvSpPr>
        <p:spPr/>
        <p:txBody>
          <a:bodyPr/>
          <a:lstStyle/>
          <a:p>
            <a:pPr>
              <a:buClr>
                <a:schemeClr val="accent1">
                  <a:lumMod val="75000"/>
                </a:schemeClr>
              </a:buClr>
              <a:buSzPct val="100000"/>
            </a:pPr>
            <a:r>
              <a:rPr lang="en-US" sz="2000" dirty="0">
                <a:latin typeface="Arial" panose="020B0604020202020204" pitchFamily="34" charset="0"/>
                <a:cs typeface="Arial" panose="020B0604020202020204" pitchFamily="34" charset="0"/>
              </a:rPr>
              <a:t>If baby expires before a screen can be collected:</a:t>
            </a:r>
          </a:p>
          <a:p>
            <a:pPr marL="628650" lvl="1" indent="-285750">
              <a:buClr>
                <a:schemeClr val="accent1">
                  <a:lumMod val="75000"/>
                </a:schemeClr>
              </a:buClr>
              <a:buSzPct val="100000"/>
            </a:pPr>
            <a:r>
              <a:rPr lang="en-US" sz="2000" dirty="0">
                <a:latin typeface="Arial" panose="020B0604020202020204" pitchFamily="34" charset="0"/>
                <a:cs typeface="Arial" panose="020B0604020202020204" pitchFamily="34" charset="0"/>
              </a:rPr>
              <a:t>Check the “Expired” box</a:t>
            </a:r>
          </a:p>
          <a:p>
            <a:pPr marL="628650" lvl="1" indent="-285750">
              <a:buClr>
                <a:schemeClr val="accent1">
                  <a:lumMod val="75000"/>
                </a:schemeClr>
              </a:buClr>
              <a:buSzPct val="100000"/>
            </a:pPr>
            <a:r>
              <a:rPr lang="en-US" sz="2000" dirty="0">
                <a:latin typeface="Arial" panose="020B0604020202020204" pitchFamily="34" charset="0"/>
                <a:cs typeface="Arial" panose="020B0604020202020204" pitchFamily="34" charset="0"/>
              </a:rPr>
              <a:t>Enter the date that baby passed away</a:t>
            </a:r>
          </a:p>
          <a:p>
            <a:pPr marL="628650" lvl="1" indent="-285750">
              <a:buClr>
                <a:schemeClr val="accent1">
                  <a:lumMod val="75000"/>
                </a:schemeClr>
              </a:buClr>
              <a:buSzPct val="100000"/>
            </a:pPr>
            <a:r>
              <a:rPr lang="en-US" sz="2000" dirty="0">
                <a:latin typeface="Arial" panose="020B0604020202020204" pitchFamily="34" charset="0"/>
                <a:cs typeface="Arial" panose="020B0604020202020204" pitchFamily="34" charset="0"/>
              </a:rPr>
              <a:t>Submit the filter paper form to the OSDH PHL</a:t>
            </a:r>
          </a:p>
          <a:p>
            <a:pPr>
              <a:buClr>
                <a:schemeClr val="accent1">
                  <a:lumMod val="75000"/>
                </a:schemeClr>
              </a:buClr>
            </a:pPr>
            <a:endParaRPr lang="en-US" dirty="0"/>
          </a:p>
        </p:txBody>
      </p:sp>
      <p:sp>
        <p:nvSpPr>
          <p:cNvPr id="6" name="Footer Placeholder 5"/>
          <p:cNvSpPr>
            <a:spLocks noGrp="1"/>
          </p:cNvSpPr>
          <p:nvPr>
            <p:ph type="ftr" sz="quarter" idx="14"/>
          </p:nvPr>
        </p:nvSpPr>
        <p:spPr/>
        <p:txBody>
          <a:bodyPr/>
          <a:lstStyle/>
          <a:p>
            <a:r>
              <a:rPr lang="en-US"/>
              <a:t>Oklahoma State Department of Health | Newborn Screening Program </a:t>
            </a:r>
            <a:endParaRPr lang="en-US" dirty="0"/>
          </a:p>
        </p:txBody>
      </p:sp>
      <p:sp>
        <p:nvSpPr>
          <p:cNvPr id="7" name="Title 1"/>
          <p:cNvSpPr>
            <a:spLocks noGrp="1"/>
          </p:cNvSpPr>
          <p:nvPr>
            <p:ph type="title"/>
          </p:nvPr>
        </p:nvSpPr>
        <p:spPr>
          <a:xfrm>
            <a:off x="457200" y="415230"/>
            <a:ext cx="11099800" cy="1044860"/>
          </a:xfrm>
        </p:spPr>
        <p:txBody>
          <a:bodyPr>
            <a:normAutofit fontScale="90000"/>
          </a:bodyPr>
          <a:lstStyle/>
          <a:p>
            <a:pPr algn="ctr"/>
            <a:r>
              <a:rPr lang="en-US" sz="4000" b="1" dirty="0">
                <a:solidFill>
                  <a:schemeClr val="accent1"/>
                </a:solidFill>
                <a:latin typeface="Arial" panose="020B0604020202020204" pitchFamily="34" charset="0"/>
                <a:cs typeface="Arial" panose="020B0604020202020204" pitchFamily="34" charset="0"/>
              </a:rPr>
              <a:t>Filling out the Form: Specimen Information</a:t>
            </a:r>
            <a:br>
              <a:rPr lang="en-US" dirty="0">
                <a:solidFill>
                  <a:schemeClr val="accent1"/>
                </a:solidFill>
              </a:rPr>
            </a:br>
            <a:r>
              <a:rPr lang="en-US" sz="2700" dirty="0">
                <a:solidFill>
                  <a:schemeClr val="accent1"/>
                </a:solidFill>
                <a:latin typeface="Arial" panose="020B0604020202020204" pitchFamily="34" charset="0"/>
                <a:cs typeface="Arial" panose="020B0604020202020204" pitchFamily="34" charset="0"/>
              </a:rPr>
              <a:t>Specimen testing will be delayed if the form is incomplete!</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2200" y="4360568"/>
            <a:ext cx="5096698" cy="1542422"/>
          </a:xfrm>
          <a:prstGeom prst="rect">
            <a:avLst/>
          </a:prstGeom>
        </p:spPr>
      </p:pic>
    </p:spTree>
    <p:extLst>
      <p:ext uri="{BB962C8B-B14F-4D97-AF65-F5344CB8AC3E}">
        <p14:creationId xmlns:p14="http://schemas.microsoft.com/office/powerpoint/2010/main" val="39869112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74699" y="1386348"/>
            <a:ext cx="5065662" cy="3869478"/>
          </a:xfrm>
        </p:spPr>
      </p:pic>
      <p:sp>
        <p:nvSpPr>
          <p:cNvPr id="4" name="Slide Number Placeholder 3"/>
          <p:cNvSpPr>
            <a:spLocks noGrp="1"/>
          </p:cNvSpPr>
          <p:nvPr>
            <p:ph type="sldNum" sz="quarter" idx="12"/>
          </p:nvPr>
        </p:nvSpPr>
        <p:spPr/>
        <p:txBody>
          <a:bodyPr/>
          <a:lstStyle/>
          <a:p>
            <a:fld id="{DB7DDC46-2E90-8640-BEFE-F54DCCD857ED}" type="slidenum">
              <a:rPr lang="en-US" smtClean="0"/>
              <a:t>13</a:t>
            </a:fld>
            <a:endParaRPr lang="en-US"/>
          </a:p>
        </p:txBody>
      </p:sp>
      <p:sp>
        <p:nvSpPr>
          <p:cNvPr id="5" name="Content Placeholder 4"/>
          <p:cNvSpPr>
            <a:spLocks noGrp="1"/>
          </p:cNvSpPr>
          <p:nvPr>
            <p:ph idx="13"/>
          </p:nvPr>
        </p:nvSpPr>
        <p:spPr/>
        <p:txBody>
          <a:bodyPr/>
          <a:lstStyle/>
          <a:p>
            <a:pPr>
              <a:buClr>
                <a:schemeClr val="accent1">
                  <a:lumMod val="75000"/>
                </a:schemeClr>
              </a:buClr>
              <a:buSzPct val="100000"/>
            </a:pPr>
            <a:r>
              <a:rPr lang="en-US" sz="2000" dirty="0">
                <a:latin typeface="Arial" panose="020B0604020202020204" pitchFamily="34" charset="0"/>
                <a:cs typeface="Arial" panose="020B0604020202020204" pitchFamily="34" charset="0"/>
              </a:rPr>
              <a:t>If baby is transferred prior to specimen collection:</a:t>
            </a:r>
          </a:p>
          <a:p>
            <a:pPr marL="685800" lvl="1" indent="-342900">
              <a:buClr>
                <a:schemeClr val="accent1">
                  <a:lumMod val="75000"/>
                </a:schemeClr>
              </a:buClr>
              <a:buSzPct val="100000"/>
            </a:pPr>
            <a:r>
              <a:rPr lang="en-US" sz="2000" dirty="0">
                <a:latin typeface="Arial" panose="020B0604020202020204" pitchFamily="34" charset="0"/>
                <a:cs typeface="Arial" panose="020B0604020202020204" pitchFamily="34" charset="0"/>
              </a:rPr>
              <a:t>Check the “Transferred ” box</a:t>
            </a:r>
          </a:p>
          <a:p>
            <a:pPr marL="685800" lvl="1" indent="-342900">
              <a:buClr>
                <a:schemeClr val="accent1">
                  <a:lumMod val="75000"/>
                </a:schemeClr>
              </a:buClr>
              <a:buSzPct val="100000"/>
            </a:pPr>
            <a:r>
              <a:rPr lang="en-US" sz="2000" dirty="0">
                <a:latin typeface="Arial" panose="020B0604020202020204" pitchFamily="34" charset="0"/>
                <a:cs typeface="Arial" panose="020B0604020202020204" pitchFamily="34" charset="0"/>
              </a:rPr>
              <a:t>Enter the date that baby transferred and the facility that baby was transferred to</a:t>
            </a:r>
          </a:p>
          <a:p>
            <a:pPr marL="685800" lvl="1" indent="-342900">
              <a:buClr>
                <a:schemeClr val="accent1">
                  <a:lumMod val="75000"/>
                </a:schemeClr>
              </a:buClr>
              <a:buSzPct val="100000"/>
            </a:pPr>
            <a:r>
              <a:rPr lang="en-US" sz="2000" dirty="0">
                <a:latin typeface="Arial" panose="020B0604020202020204" pitchFamily="34" charset="0"/>
                <a:cs typeface="Arial" panose="020B0604020202020204" pitchFamily="34" charset="0"/>
              </a:rPr>
              <a:t>It is the responsibility of the receiving facility to collect the newborn screen</a:t>
            </a:r>
          </a:p>
          <a:p>
            <a:pPr>
              <a:buClr>
                <a:schemeClr val="accent1">
                  <a:lumMod val="75000"/>
                </a:schemeClr>
              </a:buClr>
            </a:pPr>
            <a:endParaRPr lang="en-US" dirty="0"/>
          </a:p>
        </p:txBody>
      </p:sp>
      <p:sp>
        <p:nvSpPr>
          <p:cNvPr id="6" name="Footer Placeholder 5"/>
          <p:cNvSpPr>
            <a:spLocks noGrp="1"/>
          </p:cNvSpPr>
          <p:nvPr>
            <p:ph type="ftr" sz="quarter" idx="14"/>
          </p:nvPr>
        </p:nvSpPr>
        <p:spPr/>
        <p:txBody>
          <a:bodyPr/>
          <a:lstStyle/>
          <a:p>
            <a:r>
              <a:rPr lang="en-US"/>
              <a:t>Oklahoma State Department of Health | Newborn Screening Program </a:t>
            </a:r>
            <a:endParaRPr lang="en-US" dirty="0"/>
          </a:p>
        </p:txBody>
      </p:sp>
      <p:sp>
        <p:nvSpPr>
          <p:cNvPr id="7" name="Title 1"/>
          <p:cNvSpPr>
            <a:spLocks noGrp="1"/>
          </p:cNvSpPr>
          <p:nvPr>
            <p:ph type="title"/>
          </p:nvPr>
        </p:nvSpPr>
        <p:spPr>
          <a:xfrm>
            <a:off x="457200" y="415230"/>
            <a:ext cx="11099800" cy="971118"/>
          </a:xfrm>
        </p:spPr>
        <p:txBody>
          <a:bodyPr>
            <a:normAutofit fontScale="90000"/>
          </a:bodyPr>
          <a:lstStyle/>
          <a:p>
            <a:pPr algn="ctr"/>
            <a:r>
              <a:rPr lang="en-US" sz="3600" b="1" dirty="0">
                <a:solidFill>
                  <a:schemeClr val="accent1"/>
                </a:solidFill>
                <a:latin typeface="Arial" panose="020B0604020202020204" pitchFamily="34" charset="0"/>
                <a:cs typeface="Arial" panose="020B0604020202020204" pitchFamily="34" charset="0"/>
              </a:rPr>
              <a:t>Filling out the Form: Specimen Information</a:t>
            </a:r>
            <a:br>
              <a:rPr lang="en-US" dirty="0">
                <a:solidFill>
                  <a:schemeClr val="accent1"/>
                </a:solidFill>
                <a:latin typeface="Arial" panose="020B0604020202020204" pitchFamily="34" charset="0"/>
                <a:cs typeface="Arial" panose="020B0604020202020204" pitchFamily="34" charset="0"/>
              </a:rPr>
            </a:br>
            <a:r>
              <a:rPr lang="en-US" sz="2700" dirty="0">
                <a:solidFill>
                  <a:schemeClr val="accent1"/>
                </a:solidFill>
                <a:latin typeface="Arial" panose="020B0604020202020204" pitchFamily="34" charset="0"/>
                <a:cs typeface="Arial" panose="020B0604020202020204" pitchFamily="34" charset="0"/>
              </a:rPr>
              <a:t>Specimen testing will be delayed if the form is incomplete!</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2200" y="4441994"/>
            <a:ext cx="5243797" cy="1585043"/>
          </a:xfrm>
          <a:prstGeom prst="rect">
            <a:avLst/>
          </a:prstGeom>
        </p:spPr>
      </p:pic>
    </p:spTree>
    <p:extLst>
      <p:ext uri="{BB962C8B-B14F-4D97-AF65-F5344CB8AC3E}">
        <p14:creationId xmlns:p14="http://schemas.microsoft.com/office/powerpoint/2010/main" val="263729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3875" y="1415845"/>
            <a:ext cx="4256835" cy="3251644"/>
          </a:xfrm>
        </p:spPr>
      </p:pic>
      <p:sp>
        <p:nvSpPr>
          <p:cNvPr id="4" name="Slide Number Placeholder 3"/>
          <p:cNvSpPr>
            <a:spLocks noGrp="1"/>
          </p:cNvSpPr>
          <p:nvPr>
            <p:ph type="sldNum" sz="quarter" idx="12"/>
          </p:nvPr>
        </p:nvSpPr>
        <p:spPr/>
        <p:txBody>
          <a:bodyPr/>
          <a:lstStyle/>
          <a:p>
            <a:fld id="{DB7DDC46-2E90-8640-BEFE-F54DCCD857ED}" type="slidenum">
              <a:rPr lang="en-US" smtClean="0"/>
              <a:t>14</a:t>
            </a:fld>
            <a:endParaRPr lang="en-US"/>
          </a:p>
        </p:txBody>
      </p:sp>
      <p:sp>
        <p:nvSpPr>
          <p:cNvPr id="5" name="Content Placeholder 4"/>
          <p:cNvSpPr>
            <a:spLocks noGrp="1"/>
          </p:cNvSpPr>
          <p:nvPr>
            <p:ph idx="13"/>
          </p:nvPr>
        </p:nvSpPr>
        <p:spPr>
          <a:xfrm>
            <a:off x="6172200" y="1415844"/>
            <a:ext cx="5384800" cy="4773645"/>
          </a:xfrm>
        </p:spPr>
        <p:txBody>
          <a:bodyPr/>
          <a:lstStyle/>
          <a:p>
            <a:pPr>
              <a:buClr>
                <a:schemeClr val="accent1">
                  <a:lumMod val="75000"/>
                </a:schemeClr>
              </a:buClr>
              <a:buSzPct val="100000"/>
            </a:pPr>
            <a:r>
              <a:rPr lang="en-US" sz="1600" dirty="0">
                <a:latin typeface="Arial" panose="020B0604020202020204" pitchFamily="34" charset="0"/>
                <a:cs typeface="Arial" panose="020B0604020202020204" pitchFamily="34" charset="0"/>
              </a:rPr>
              <a:t>Tests Requested: Check all that apply.</a:t>
            </a:r>
          </a:p>
          <a:p>
            <a:pPr marL="800100" lvl="1" indent="-342900">
              <a:buClr>
                <a:schemeClr val="accent1">
                  <a:lumMod val="75000"/>
                </a:schemeClr>
              </a:buClr>
              <a:buSzPct val="100000"/>
            </a:pPr>
            <a:r>
              <a:rPr lang="en-US" sz="1600" dirty="0">
                <a:latin typeface="Arial" panose="020B0604020202020204" pitchFamily="34" charset="0"/>
                <a:cs typeface="Arial" panose="020B0604020202020204" pitchFamily="34" charset="0"/>
              </a:rPr>
              <a:t>All Tests- always check unless test is for HGB Only or </a:t>
            </a:r>
            <a:r>
              <a:rPr lang="en-US" sz="1600" dirty="0" err="1">
                <a:latin typeface="Arial" panose="020B0604020202020204" pitchFamily="34" charset="0"/>
                <a:cs typeface="Arial" panose="020B0604020202020204" pitchFamily="34" charset="0"/>
              </a:rPr>
              <a:t>Phe</a:t>
            </a:r>
            <a:r>
              <a:rPr lang="en-US" sz="1600" dirty="0">
                <a:latin typeface="Arial" panose="020B0604020202020204" pitchFamily="34" charset="0"/>
                <a:cs typeface="Arial" panose="020B0604020202020204" pitchFamily="34" charset="0"/>
              </a:rPr>
              <a:t> Monitor. This ensures the lab screens for all disorders on the NBS panel. </a:t>
            </a:r>
          </a:p>
          <a:p>
            <a:pPr marL="800100" lvl="1" indent="-342900">
              <a:buClr>
                <a:schemeClr val="accent1">
                  <a:lumMod val="75000"/>
                </a:schemeClr>
              </a:buClr>
              <a:buSzPct val="100000"/>
            </a:pPr>
            <a:r>
              <a:rPr lang="en-US" sz="1600" dirty="0">
                <a:latin typeface="Arial" panose="020B0604020202020204" pitchFamily="34" charset="0"/>
                <a:cs typeface="Arial" panose="020B0604020202020204" pitchFamily="34" charset="0"/>
              </a:rPr>
              <a:t>HGB Only- Check if repeat screen is for follow-up of initial abnormal HGB result.</a:t>
            </a:r>
          </a:p>
          <a:p>
            <a:pPr marL="800100" lvl="1" indent="-342900">
              <a:buClr>
                <a:schemeClr val="accent1">
                  <a:lumMod val="75000"/>
                </a:schemeClr>
              </a:buClr>
              <a:buSzPct val="100000"/>
            </a:pPr>
            <a:r>
              <a:rPr lang="en-US" sz="1600" dirty="0">
                <a:latin typeface="Arial" panose="020B0604020202020204" pitchFamily="34" charset="0"/>
                <a:cs typeface="Arial" panose="020B0604020202020204" pitchFamily="34" charset="0"/>
              </a:rPr>
              <a:t>GALT- Check GALT in addition to All Tests if there is a family history of </a:t>
            </a:r>
            <a:r>
              <a:rPr lang="en-US" sz="1600" dirty="0" err="1">
                <a:latin typeface="Arial" panose="020B0604020202020204" pitchFamily="34" charset="0"/>
                <a:cs typeface="Arial" panose="020B0604020202020204" pitchFamily="34" charset="0"/>
              </a:rPr>
              <a:t>galactosemia</a:t>
            </a:r>
            <a:r>
              <a:rPr lang="en-US" sz="1600" dirty="0">
                <a:latin typeface="Arial" panose="020B0604020202020204" pitchFamily="34" charset="0"/>
                <a:cs typeface="Arial" panose="020B0604020202020204" pitchFamily="34" charset="0"/>
              </a:rPr>
              <a:t> or if baby is on lactose-free (soy) formula at time screen is collected.</a:t>
            </a:r>
          </a:p>
          <a:p>
            <a:pPr marL="800100" lvl="1" indent="-342900">
              <a:buClr>
                <a:schemeClr val="accent1">
                  <a:lumMod val="75000"/>
                </a:schemeClr>
              </a:buClr>
              <a:buSzPct val="100000"/>
            </a:pPr>
            <a:r>
              <a:rPr lang="en-US" sz="1600" dirty="0" err="1">
                <a:latin typeface="Arial" panose="020B0604020202020204" pitchFamily="34" charset="0"/>
                <a:cs typeface="Arial" panose="020B0604020202020204" pitchFamily="34" charset="0"/>
              </a:rPr>
              <a:t>Phe</a:t>
            </a:r>
            <a:r>
              <a:rPr lang="en-US" sz="1600" dirty="0">
                <a:latin typeface="Arial" panose="020B0604020202020204" pitchFamily="34" charset="0"/>
                <a:cs typeface="Arial" panose="020B0604020202020204" pitchFamily="34" charset="0"/>
              </a:rPr>
              <a:t> Monitor- Check only if baby has been diagnosed with PKU (typically metabolic specialists only)</a:t>
            </a:r>
          </a:p>
          <a:p>
            <a:pPr marL="800100" lvl="1" indent="-342900">
              <a:buClr>
                <a:schemeClr val="accent1">
                  <a:lumMod val="75000"/>
                </a:schemeClr>
              </a:buClr>
              <a:buSzPct val="100000"/>
            </a:pPr>
            <a:r>
              <a:rPr lang="en-US" sz="1600" dirty="0">
                <a:latin typeface="Arial" panose="020B0604020202020204" pitchFamily="34" charset="0"/>
                <a:cs typeface="Arial" panose="020B0604020202020204" pitchFamily="34" charset="0"/>
              </a:rPr>
              <a:t>CFTR- Check in addition to All Tests if baby has clinical concerns for CF, meconium ileus, and/or family history of CF. </a:t>
            </a:r>
          </a:p>
          <a:p>
            <a:pPr>
              <a:buClr>
                <a:schemeClr val="accent1">
                  <a:lumMod val="75000"/>
                </a:schemeClr>
              </a:buClr>
            </a:pPr>
            <a:endParaRPr lang="en-US" sz="1600" dirty="0"/>
          </a:p>
        </p:txBody>
      </p:sp>
      <p:sp>
        <p:nvSpPr>
          <p:cNvPr id="6" name="Footer Placeholder 5"/>
          <p:cNvSpPr>
            <a:spLocks noGrp="1"/>
          </p:cNvSpPr>
          <p:nvPr>
            <p:ph type="ftr" sz="quarter" idx="14"/>
          </p:nvPr>
        </p:nvSpPr>
        <p:spPr/>
        <p:txBody>
          <a:bodyPr/>
          <a:lstStyle/>
          <a:p>
            <a:r>
              <a:rPr lang="en-US" dirty="0"/>
              <a:t>Oklahoma State Department of Health | Newborn Screening Program </a:t>
            </a:r>
          </a:p>
        </p:txBody>
      </p:sp>
      <p:sp>
        <p:nvSpPr>
          <p:cNvPr id="7" name="Title 1"/>
          <p:cNvSpPr>
            <a:spLocks noGrp="1"/>
          </p:cNvSpPr>
          <p:nvPr>
            <p:ph type="title"/>
          </p:nvPr>
        </p:nvSpPr>
        <p:spPr>
          <a:xfrm>
            <a:off x="457200" y="415229"/>
            <a:ext cx="11099800" cy="1000615"/>
          </a:xfrm>
        </p:spPr>
        <p:txBody>
          <a:bodyPr>
            <a:normAutofit fontScale="90000"/>
          </a:bodyPr>
          <a:lstStyle/>
          <a:p>
            <a:pPr algn="ctr"/>
            <a:r>
              <a:rPr lang="en-US" sz="3600" b="1" dirty="0">
                <a:solidFill>
                  <a:schemeClr val="accent1"/>
                </a:solidFill>
                <a:latin typeface="Arial" panose="020B0604020202020204" pitchFamily="34" charset="0"/>
                <a:cs typeface="Arial" panose="020B0604020202020204" pitchFamily="34" charset="0"/>
              </a:rPr>
              <a:t>Filling out the Form: Specimen Information</a:t>
            </a:r>
            <a:br>
              <a:rPr lang="en-US" dirty="0">
                <a:solidFill>
                  <a:schemeClr val="accent1"/>
                </a:solidFill>
                <a:latin typeface="Arial" panose="020B0604020202020204" pitchFamily="34" charset="0"/>
                <a:cs typeface="Arial" panose="020B0604020202020204" pitchFamily="34" charset="0"/>
              </a:rPr>
            </a:br>
            <a:r>
              <a:rPr lang="en-US" sz="2700" dirty="0">
                <a:solidFill>
                  <a:schemeClr val="accent1"/>
                </a:solidFill>
                <a:latin typeface="Arial" panose="020B0604020202020204" pitchFamily="34" charset="0"/>
                <a:cs typeface="Arial" panose="020B0604020202020204" pitchFamily="34" charset="0"/>
              </a:rPr>
              <a:t>Specimen testing will be delayed if the form is incomplete!</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700" y="4439172"/>
            <a:ext cx="5114987" cy="1542422"/>
          </a:xfrm>
          <a:prstGeom prst="rect">
            <a:avLst/>
          </a:prstGeom>
        </p:spPr>
      </p:pic>
    </p:spTree>
    <p:extLst>
      <p:ext uri="{BB962C8B-B14F-4D97-AF65-F5344CB8AC3E}">
        <p14:creationId xmlns:p14="http://schemas.microsoft.com/office/powerpoint/2010/main" val="23937532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86405" y="1628078"/>
            <a:ext cx="5326122" cy="3397526"/>
          </a:xfrm>
        </p:spPr>
      </p:pic>
      <p:sp>
        <p:nvSpPr>
          <p:cNvPr id="4" name="Slide Number Placeholder 3"/>
          <p:cNvSpPr>
            <a:spLocks noGrp="1"/>
          </p:cNvSpPr>
          <p:nvPr>
            <p:ph type="sldNum" sz="quarter" idx="12"/>
          </p:nvPr>
        </p:nvSpPr>
        <p:spPr/>
        <p:txBody>
          <a:bodyPr/>
          <a:lstStyle/>
          <a:p>
            <a:fld id="{DB7DDC46-2E90-8640-BEFE-F54DCCD857ED}" type="slidenum">
              <a:rPr lang="en-US" smtClean="0"/>
              <a:t>15</a:t>
            </a:fld>
            <a:endParaRPr lang="en-US"/>
          </a:p>
        </p:txBody>
      </p:sp>
      <p:sp>
        <p:nvSpPr>
          <p:cNvPr id="5" name="Content Placeholder 4"/>
          <p:cNvSpPr>
            <a:spLocks noGrp="1"/>
          </p:cNvSpPr>
          <p:nvPr>
            <p:ph idx="13"/>
          </p:nvPr>
        </p:nvSpPr>
        <p:spPr/>
        <p:txBody>
          <a:bodyPr/>
          <a:lstStyle/>
          <a:p>
            <a:pPr>
              <a:buClr>
                <a:schemeClr val="accent1">
                  <a:lumMod val="75000"/>
                </a:schemeClr>
              </a:buClr>
              <a:buSzPct val="68000"/>
            </a:pPr>
            <a:endParaRPr lang="en-US" sz="2000" dirty="0">
              <a:latin typeface="Arial" panose="020B0604020202020204" pitchFamily="34" charset="0"/>
              <a:cs typeface="Arial" panose="020B0604020202020204" pitchFamily="34" charset="0"/>
            </a:endParaRPr>
          </a:p>
          <a:p>
            <a:pPr marL="685800" lvl="1" indent="-342900">
              <a:buClr>
                <a:schemeClr val="accent1">
                  <a:lumMod val="75000"/>
                </a:schemeClr>
              </a:buClr>
            </a:pPr>
            <a:r>
              <a:rPr lang="en-US" sz="2000" dirty="0">
                <a:latin typeface="Arial" panose="020B0604020202020204" pitchFamily="34" charset="0"/>
                <a:cs typeface="Arial" panose="020B0604020202020204" pitchFamily="34" charset="0"/>
              </a:rPr>
              <a:t>Baby’s first and last name (use legal name as displayed on the birth certificate).</a:t>
            </a:r>
          </a:p>
          <a:p>
            <a:pPr marL="685800" lvl="1" indent="-342900">
              <a:buClr>
                <a:schemeClr val="accent1">
                  <a:lumMod val="75000"/>
                </a:schemeClr>
              </a:buClr>
            </a:pPr>
            <a:r>
              <a:rPr lang="en-US" sz="2000" dirty="0">
                <a:latin typeface="Arial" panose="020B0604020202020204" pitchFamily="34" charset="0"/>
                <a:cs typeface="Arial" panose="020B0604020202020204" pitchFamily="34" charset="0"/>
              </a:rPr>
              <a:t>If baby’s first name is unknown, “BG” or “Female”, “BB” or “Male” may be used.</a:t>
            </a:r>
          </a:p>
          <a:p>
            <a:pPr>
              <a:buClr>
                <a:schemeClr val="accent1">
                  <a:lumMod val="75000"/>
                </a:schemeClr>
              </a:buClr>
            </a:pPr>
            <a:endParaRPr lang="en-US" dirty="0"/>
          </a:p>
        </p:txBody>
      </p:sp>
      <p:sp>
        <p:nvSpPr>
          <p:cNvPr id="6" name="Footer Placeholder 5"/>
          <p:cNvSpPr>
            <a:spLocks noGrp="1"/>
          </p:cNvSpPr>
          <p:nvPr>
            <p:ph type="ftr" sz="quarter" idx="14"/>
          </p:nvPr>
        </p:nvSpPr>
        <p:spPr/>
        <p:txBody>
          <a:bodyPr/>
          <a:lstStyle/>
          <a:p>
            <a:r>
              <a:rPr lang="en-US"/>
              <a:t>Oklahoma State Department of Health | Newborn Screening Program </a:t>
            </a:r>
            <a:endParaRPr lang="en-US" dirty="0"/>
          </a:p>
        </p:txBody>
      </p:sp>
      <p:sp>
        <p:nvSpPr>
          <p:cNvPr id="7" name="Title 1"/>
          <p:cNvSpPr>
            <a:spLocks noGrp="1"/>
          </p:cNvSpPr>
          <p:nvPr>
            <p:ph type="title"/>
          </p:nvPr>
        </p:nvSpPr>
        <p:spPr>
          <a:xfrm>
            <a:off x="457200" y="415230"/>
            <a:ext cx="11099800" cy="1030112"/>
          </a:xfrm>
        </p:spPr>
        <p:txBody>
          <a:bodyPr>
            <a:normAutofit fontScale="90000"/>
          </a:bodyPr>
          <a:lstStyle/>
          <a:p>
            <a:pPr algn="ctr"/>
            <a:r>
              <a:rPr lang="en-US" sz="3600" b="1" dirty="0">
                <a:solidFill>
                  <a:schemeClr val="accent1"/>
                </a:solidFill>
                <a:latin typeface="Arial" panose="020B0604020202020204" pitchFamily="34" charset="0"/>
                <a:cs typeface="Arial" panose="020B0604020202020204" pitchFamily="34" charset="0"/>
              </a:rPr>
              <a:t>Filling out the Form: Infant’s Information</a:t>
            </a:r>
            <a:br>
              <a:rPr lang="en-US" dirty="0">
                <a:solidFill>
                  <a:schemeClr val="accent1"/>
                </a:solidFill>
                <a:latin typeface="Arial" panose="020B0604020202020204" pitchFamily="34" charset="0"/>
                <a:cs typeface="Arial" panose="020B0604020202020204" pitchFamily="34" charset="0"/>
              </a:rPr>
            </a:br>
            <a:r>
              <a:rPr lang="en-US" sz="2700" dirty="0">
                <a:solidFill>
                  <a:schemeClr val="accent1"/>
                </a:solidFill>
                <a:latin typeface="Arial" panose="020B0604020202020204" pitchFamily="34" charset="0"/>
                <a:cs typeface="Arial" panose="020B0604020202020204" pitchFamily="34" charset="0"/>
              </a:rPr>
              <a:t>Specimen testing will be delayed if the form is incomplete!</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2200" y="4321375"/>
            <a:ext cx="5200339" cy="1591194"/>
          </a:xfrm>
          <a:prstGeom prst="rect">
            <a:avLst/>
          </a:prstGeom>
        </p:spPr>
      </p:pic>
    </p:spTree>
    <p:extLst>
      <p:ext uri="{BB962C8B-B14F-4D97-AF65-F5344CB8AC3E}">
        <p14:creationId xmlns:p14="http://schemas.microsoft.com/office/powerpoint/2010/main" val="1925627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12156" y="1838151"/>
            <a:ext cx="4657293" cy="2970881"/>
          </a:xfrm>
        </p:spPr>
      </p:pic>
      <p:sp>
        <p:nvSpPr>
          <p:cNvPr id="4" name="Slide Number Placeholder 3"/>
          <p:cNvSpPr>
            <a:spLocks noGrp="1"/>
          </p:cNvSpPr>
          <p:nvPr>
            <p:ph type="sldNum" sz="quarter" idx="12"/>
          </p:nvPr>
        </p:nvSpPr>
        <p:spPr/>
        <p:txBody>
          <a:bodyPr/>
          <a:lstStyle/>
          <a:p>
            <a:fld id="{DB7DDC46-2E90-8640-BEFE-F54DCCD857ED}" type="slidenum">
              <a:rPr lang="en-US" smtClean="0"/>
              <a:t>16</a:t>
            </a:fld>
            <a:endParaRPr lang="en-US"/>
          </a:p>
        </p:txBody>
      </p:sp>
      <p:sp>
        <p:nvSpPr>
          <p:cNvPr id="5" name="Content Placeholder 4"/>
          <p:cNvSpPr>
            <a:spLocks noGrp="1"/>
          </p:cNvSpPr>
          <p:nvPr>
            <p:ph idx="13"/>
          </p:nvPr>
        </p:nvSpPr>
        <p:spPr/>
        <p:txBody>
          <a:bodyPr/>
          <a:lstStyle/>
          <a:p>
            <a:pPr>
              <a:buClr>
                <a:schemeClr val="accent1">
                  <a:lumMod val="75000"/>
                </a:schemeClr>
              </a:buClr>
              <a:buSzPct val="100000"/>
            </a:pPr>
            <a:r>
              <a:rPr lang="en-US" sz="2000" dirty="0">
                <a:latin typeface="Arial" panose="020B0604020202020204" pitchFamily="34" charset="0"/>
                <a:cs typeface="Arial" panose="020B0604020202020204" pitchFamily="34" charset="0"/>
              </a:rPr>
              <a:t>Sex/Gender</a:t>
            </a:r>
          </a:p>
          <a:p>
            <a:pPr marL="628650" lvl="1" indent="-285750">
              <a:buClr>
                <a:schemeClr val="accent1">
                  <a:lumMod val="75000"/>
                </a:schemeClr>
              </a:buClr>
              <a:buSzPct val="100000"/>
            </a:pPr>
            <a:r>
              <a:rPr lang="en-US" sz="2000" dirty="0">
                <a:latin typeface="Arial" panose="020B0604020202020204" pitchFamily="34" charset="0"/>
                <a:cs typeface="Arial" panose="020B0604020202020204" pitchFamily="34" charset="0"/>
              </a:rPr>
              <a:t>Check “Male”, “Female”, or “Unknown”</a:t>
            </a:r>
          </a:p>
          <a:p>
            <a:pPr>
              <a:buClr>
                <a:schemeClr val="accent1">
                  <a:lumMod val="75000"/>
                </a:schemeClr>
              </a:buClr>
            </a:pPr>
            <a:endParaRPr lang="en-US" dirty="0"/>
          </a:p>
        </p:txBody>
      </p:sp>
      <p:sp>
        <p:nvSpPr>
          <p:cNvPr id="6" name="Footer Placeholder 5"/>
          <p:cNvSpPr>
            <a:spLocks noGrp="1"/>
          </p:cNvSpPr>
          <p:nvPr>
            <p:ph type="ftr" sz="quarter" idx="14"/>
          </p:nvPr>
        </p:nvSpPr>
        <p:spPr/>
        <p:txBody>
          <a:bodyPr/>
          <a:lstStyle/>
          <a:p>
            <a:r>
              <a:rPr lang="en-US"/>
              <a:t>Oklahoma State Department of Health | Newborn Screening Program </a:t>
            </a:r>
            <a:endParaRPr lang="en-US" dirty="0"/>
          </a:p>
        </p:txBody>
      </p:sp>
      <p:sp>
        <p:nvSpPr>
          <p:cNvPr id="7" name="Title 1"/>
          <p:cNvSpPr>
            <a:spLocks noGrp="1"/>
          </p:cNvSpPr>
          <p:nvPr>
            <p:ph type="title"/>
          </p:nvPr>
        </p:nvSpPr>
        <p:spPr>
          <a:xfrm>
            <a:off x="457200" y="415229"/>
            <a:ext cx="11099800" cy="1059609"/>
          </a:xfrm>
        </p:spPr>
        <p:txBody>
          <a:bodyPr>
            <a:normAutofit/>
          </a:bodyPr>
          <a:lstStyle/>
          <a:p>
            <a:pPr algn="ctr"/>
            <a:r>
              <a:rPr lang="en-US" sz="3600" b="1" dirty="0">
                <a:solidFill>
                  <a:schemeClr val="accent1"/>
                </a:solidFill>
                <a:latin typeface="Arial" panose="020B0604020202020204" pitchFamily="34" charset="0"/>
                <a:cs typeface="Arial" panose="020B0604020202020204" pitchFamily="34" charset="0"/>
              </a:rPr>
              <a:t>Filling out the Form: Infant’s Information</a:t>
            </a:r>
            <a:br>
              <a:rPr lang="en-US" dirty="0">
                <a:solidFill>
                  <a:schemeClr val="accent1"/>
                </a:solidFill>
                <a:latin typeface="Arial" panose="020B0604020202020204" pitchFamily="34" charset="0"/>
                <a:cs typeface="Arial" panose="020B0604020202020204" pitchFamily="34" charset="0"/>
              </a:rPr>
            </a:br>
            <a:r>
              <a:rPr lang="en-US" sz="2700" dirty="0">
                <a:solidFill>
                  <a:schemeClr val="accent1"/>
                </a:solidFill>
                <a:latin typeface="Arial" panose="020B0604020202020204" pitchFamily="34" charset="0"/>
                <a:cs typeface="Arial" panose="020B0604020202020204" pitchFamily="34" charset="0"/>
              </a:rPr>
              <a:t>Specimen testing will be delayed if the form is incomplete!</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2200" y="4013820"/>
            <a:ext cx="5182049" cy="1585097"/>
          </a:xfrm>
          <a:prstGeom prst="rect">
            <a:avLst/>
          </a:prstGeom>
        </p:spPr>
      </p:pic>
    </p:spTree>
    <p:extLst>
      <p:ext uri="{BB962C8B-B14F-4D97-AF65-F5344CB8AC3E}">
        <p14:creationId xmlns:p14="http://schemas.microsoft.com/office/powerpoint/2010/main" val="8986534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22426" y="1838151"/>
            <a:ext cx="4749774" cy="3029875"/>
          </a:xfrm>
        </p:spPr>
      </p:pic>
      <p:sp>
        <p:nvSpPr>
          <p:cNvPr id="4" name="Slide Number Placeholder 3"/>
          <p:cNvSpPr>
            <a:spLocks noGrp="1"/>
          </p:cNvSpPr>
          <p:nvPr>
            <p:ph type="sldNum" sz="quarter" idx="12"/>
          </p:nvPr>
        </p:nvSpPr>
        <p:spPr/>
        <p:txBody>
          <a:bodyPr/>
          <a:lstStyle/>
          <a:p>
            <a:fld id="{DB7DDC46-2E90-8640-BEFE-F54DCCD857ED}" type="slidenum">
              <a:rPr lang="en-US" smtClean="0"/>
              <a:t>17</a:t>
            </a:fld>
            <a:endParaRPr lang="en-US"/>
          </a:p>
        </p:txBody>
      </p:sp>
      <p:sp>
        <p:nvSpPr>
          <p:cNvPr id="5" name="Content Placeholder 4"/>
          <p:cNvSpPr>
            <a:spLocks noGrp="1"/>
          </p:cNvSpPr>
          <p:nvPr>
            <p:ph idx="13"/>
          </p:nvPr>
        </p:nvSpPr>
        <p:spPr/>
        <p:txBody>
          <a:bodyPr/>
          <a:lstStyle/>
          <a:p>
            <a:pPr>
              <a:buClr>
                <a:schemeClr val="accent1">
                  <a:lumMod val="75000"/>
                </a:schemeClr>
              </a:buClr>
              <a:buSzPct val="100000"/>
            </a:pPr>
            <a:r>
              <a:rPr lang="en-US" sz="2000" u="sng" dirty="0">
                <a:latin typeface="Arial" panose="020B0604020202020204" pitchFamily="34" charset="0"/>
                <a:cs typeface="Arial" panose="020B0604020202020204" pitchFamily="34" charset="0"/>
              </a:rPr>
              <a:t>Date</a:t>
            </a:r>
            <a:r>
              <a:rPr lang="en-US" sz="2000" dirty="0">
                <a:latin typeface="Arial" panose="020B0604020202020204" pitchFamily="34" charset="0"/>
                <a:cs typeface="Arial" panose="020B0604020202020204" pitchFamily="34" charset="0"/>
              </a:rPr>
              <a:t> &amp; </a:t>
            </a:r>
            <a:r>
              <a:rPr lang="en-US" sz="2000" u="sng" dirty="0">
                <a:latin typeface="Arial" panose="020B0604020202020204" pitchFamily="34" charset="0"/>
                <a:cs typeface="Arial" panose="020B0604020202020204" pitchFamily="34" charset="0"/>
              </a:rPr>
              <a:t>Time</a:t>
            </a:r>
            <a:r>
              <a:rPr lang="en-US" sz="2000" dirty="0">
                <a:latin typeface="Arial" panose="020B0604020202020204" pitchFamily="34" charset="0"/>
                <a:cs typeface="Arial" panose="020B0604020202020204" pitchFamily="34" charset="0"/>
              </a:rPr>
              <a:t> of birth</a:t>
            </a:r>
          </a:p>
          <a:p>
            <a:pPr marL="628650" lvl="1" indent="-285750">
              <a:buClr>
                <a:schemeClr val="accent1">
                  <a:lumMod val="75000"/>
                </a:schemeClr>
              </a:buClr>
              <a:buSzPct val="100000"/>
            </a:pPr>
            <a:r>
              <a:rPr lang="en-US" sz="2000" dirty="0">
                <a:latin typeface="Arial" panose="020B0604020202020204" pitchFamily="34" charset="0"/>
                <a:cs typeface="Arial" panose="020B0604020202020204" pitchFamily="34" charset="0"/>
              </a:rPr>
              <a:t>Enter the time using the 24 hour clock. For example 1PM would be entered as 13:00.</a:t>
            </a:r>
          </a:p>
          <a:p>
            <a:pPr>
              <a:buClr>
                <a:schemeClr val="accent1">
                  <a:lumMod val="75000"/>
                </a:schemeClr>
              </a:buClr>
            </a:pPr>
            <a:endParaRPr lang="en-US" dirty="0"/>
          </a:p>
        </p:txBody>
      </p:sp>
      <p:sp>
        <p:nvSpPr>
          <p:cNvPr id="6" name="Footer Placeholder 5"/>
          <p:cNvSpPr>
            <a:spLocks noGrp="1"/>
          </p:cNvSpPr>
          <p:nvPr>
            <p:ph type="ftr" sz="quarter" idx="14"/>
          </p:nvPr>
        </p:nvSpPr>
        <p:spPr/>
        <p:txBody>
          <a:bodyPr/>
          <a:lstStyle/>
          <a:p>
            <a:r>
              <a:rPr lang="en-US"/>
              <a:t>Oklahoma State Department of Health | Newborn Screening Program </a:t>
            </a:r>
            <a:endParaRPr lang="en-US" dirty="0"/>
          </a:p>
        </p:txBody>
      </p:sp>
      <p:sp>
        <p:nvSpPr>
          <p:cNvPr id="7" name="Title 1"/>
          <p:cNvSpPr>
            <a:spLocks noGrp="1"/>
          </p:cNvSpPr>
          <p:nvPr>
            <p:ph type="title"/>
          </p:nvPr>
        </p:nvSpPr>
        <p:spPr>
          <a:xfrm>
            <a:off x="457199" y="415229"/>
            <a:ext cx="11253019" cy="1059609"/>
          </a:xfrm>
        </p:spPr>
        <p:txBody>
          <a:bodyPr>
            <a:normAutofit/>
          </a:bodyPr>
          <a:lstStyle/>
          <a:p>
            <a:pPr algn="ctr"/>
            <a:r>
              <a:rPr lang="en-US" sz="3600" b="1" dirty="0">
                <a:solidFill>
                  <a:schemeClr val="accent1"/>
                </a:solidFill>
                <a:latin typeface="Arial" panose="020B0604020202020204" pitchFamily="34" charset="0"/>
                <a:cs typeface="Arial" panose="020B0604020202020204" pitchFamily="34" charset="0"/>
              </a:rPr>
              <a:t>Filling out the Form: Infant’s Information</a:t>
            </a:r>
            <a:br>
              <a:rPr lang="en-US" dirty="0">
                <a:solidFill>
                  <a:schemeClr val="accent1"/>
                </a:solidFill>
                <a:latin typeface="Arial" panose="020B0604020202020204" pitchFamily="34" charset="0"/>
                <a:cs typeface="Arial" panose="020B0604020202020204" pitchFamily="34" charset="0"/>
              </a:rPr>
            </a:br>
            <a:r>
              <a:rPr lang="en-US" sz="2700" dirty="0">
                <a:solidFill>
                  <a:schemeClr val="accent1"/>
                </a:solidFill>
                <a:latin typeface="Arial" panose="020B0604020202020204" pitchFamily="34" charset="0"/>
                <a:cs typeface="Arial" panose="020B0604020202020204" pitchFamily="34" charset="0"/>
              </a:rPr>
              <a:t>Specimen testing will be delayed if the form is incomplete!</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7479" y="4257855"/>
            <a:ext cx="5194242" cy="1585097"/>
          </a:xfrm>
          <a:prstGeom prst="rect">
            <a:avLst/>
          </a:prstGeom>
        </p:spPr>
      </p:pic>
    </p:spTree>
    <p:extLst>
      <p:ext uri="{BB962C8B-B14F-4D97-AF65-F5344CB8AC3E}">
        <p14:creationId xmlns:p14="http://schemas.microsoft.com/office/powerpoint/2010/main" val="3413813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06129" y="1838151"/>
            <a:ext cx="5168520" cy="3296993"/>
          </a:xfrm>
        </p:spPr>
      </p:pic>
      <p:sp>
        <p:nvSpPr>
          <p:cNvPr id="4" name="Slide Number Placeholder 3"/>
          <p:cNvSpPr>
            <a:spLocks noGrp="1"/>
          </p:cNvSpPr>
          <p:nvPr>
            <p:ph type="sldNum" sz="quarter" idx="12"/>
          </p:nvPr>
        </p:nvSpPr>
        <p:spPr/>
        <p:txBody>
          <a:bodyPr/>
          <a:lstStyle/>
          <a:p>
            <a:fld id="{DB7DDC46-2E90-8640-BEFE-F54DCCD857ED}" type="slidenum">
              <a:rPr lang="en-US" smtClean="0"/>
              <a:t>18</a:t>
            </a:fld>
            <a:endParaRPr lang="en-US"/>
          </a:p>
        </p:txBody>
      </p:sp>
      <p:sp>
        <p:nvSpPr>
          <p:cNvPr id="5" name="Content Placeholder 4"/>
          <p:cNvSpPr>
            <a:spLocks noGrp="1"/>
          </p:cNvSpPr>
          <p:nvPr>
            <p:ph idx="13"/>
          </p:nvPr>
        </p:nvSpPr>
        <p:spPr/>
        <p:txBody>
          <a:bodyPr/>
          <a:lstStyle/>
          <a:p>
            <a:pPr>
              <a:buClr>
                <a:schemeClr val="accent1">
                  <a:lumMod val="75000"/>
                </a:schemeClr>
              </a:buClr>
              <a:buSzPct val="100000"/>
            </a:pPr>
            <a:r>
              <a:rPr lang="en-US" sz="2000" u="sng" dirty="0">
                <a:latin typeface="Arial" panose="020B0604020202020204" pitchFamily="34" charset="0"/>
                <a:cs typeface="Arial" panose="020B0604020202020204" pitchFamily="34" charset="0"/>
              </a:rPr>
              <a:t>Date</a:t>
            </a:r>
            <a:r>
              <a:rPr lang="en-US" sz="2000" dirty="0">
                <a:latin typeface="Arial" panose="020B0604020202020204" pitchFamily="34" charset="0"/>
                <a:cs typeface="Arial" panose="020B0604020202020204" pitchFamily="34" charset="0"/>
              </a:rPr>
              <a:t> &amp; </a:t>
            </a:r>
            <a:r>
              <a:rPr lang="en-US" sz="2000" u="sng" dirty="0">
                <a:latin typeface="Arial" panose="020B0604020202020204" pitchFamily="34" charset="0"/>
                <a:cs typeface="Arial" panose="020B0604020202020204" pitchFamily="34" charset="0"/>
              </a:rPr>
              <a:t>Time</a:t>
            </a:r>
            <a:r>
              <a:rPr lang="en-US" sz="2000" dirty="0">
                <a:latin typeface="Arial" panose="020B0604020202020204" pitchFamily="34" charset="0"/>
                <a:cs typeface="Arial" panose="020B0604020202020204" pitchFamily="34" charset="0"/>
              </a:rPr>
              <a:t> of specimen collection</a:t>
            </a:r>
          </a:p>
          <a:p>
            <a:pPr marL="685800" lvl="1" indent="-342900">
              <a:buClr>
                <a:schemeClr val="accent1">
                  <a:lumMod val="75000"/>
                </a:schemeClr>
              </a:buClr>
              <a:buSzPct val="100000"/>
            </a:pPr>
            <a:r>
              <a:rPr lang="en-US" sz="2000" dirty="0">
                <a:latin typeface="Arial" panose="020B0604020202020204" pitchFamily="34" charset="0"/>
                <a:cs typeface="Arial" panose="020B0604020202020204" pitchFamily="34" charset="0"/>
              </a:rPr>
              <a:t>Ideal time for well, term newborn:      </a:t>
            </a:r>
          </a:p>
          <a:p>
            <a:pPr marL="165100" lvl="1" indent="0">
              <a:buClr>
                <a:schemeClr val="accent1">
                  <a:lumMod val="75000"/>
                </a:schemeClr>
              </a:buClr>
              <a:buSzPct val="100000"/>
              <a:buNone/>
            </a:pPr>
            <a:r>
              <a:rPr lang="en-US" sz="2000" i="1" dirty="0">
                <a:latin typeface="Arial" panose="020B0604020202020204" pitchFamily="34" charset="0"/>
                <a:cs typeface="Arial" panose="020B0604020202020204" pitchFamily="34" charset="0"/>
              </a:rPr>
              <a:t>	   24 hours + 1minute of age</a:t>
            </a:r>
          </a:p>
          <a:p>
            <a:pPr marL="685800" lvl="1" indent="-342900">
              <a:buClr>
                <a:schemeClr val="accent1">
                  <a:lumMod val="75000"/>
                </a:schemeClr>
              </a:buClr>
              <a:buSzPct val="100000"/>
            </a:pPr>
            <a:r>
              <a:rPr lang="en-US" sz="2000" dirty="0">
                <a:latin typeface="Arial" panose="020B0604020202020204" pitchFamily="34" charset="0"/>
                <a:cs typeface="Arial" panose="020B0604020202020204" pitchFamily="34" charset="0"/>
              </a:rPr>
              <a:t>Enter the time using the 24 hour clock. For example 1PM would be entered as 13:00.</a:t>
            </a:r>
          </a:p>
          <a:p>
            <a:pPr>
              <a:buClr>
                <a:schemeClr val="accent1">
                  <a:lumMod val="75000"/>
                </a:schemeClr>
              </a:buClr>
            </a:pPr>
            <a:endParaRPr lang="en-US" dirty="0"/>
          </a:p>
        </p:txBody>
      </p:sp>
      <p:sp>
        <p:nvSpPr>
          <p:cNvPr id="6" name="Footer Placeholder 5"/>
          <p:cNvSpPr>
            <a:spLocks noGrp="1"/>
          </p:cNvSpPr>
          <p:nvPr>
            <p:ph type="ftr" sz="quarter" idx="14"/>
          </p:nvPr>
        </p:nvSpPr>
        <p:spPr/>
        <p:txBody>
          <a:bodyPr/>
          <a:lstStyle/>
          <a:p>
            <a:r>
              <a:rPr lang="en-US"/>
              <a:t>Oklahoma State Department of Health | Newborn Screening Program </a:t>
            </a:r>
            <a:endParaRPr lang="en-US" dirty="0"/>
          </a:p>
        </p:txBody>
      </p:sp>
      <p:sp>
        <p:nvSpPr>
          <p:cNvPr id="9" name="Title 1"/>
          <p:cNvSpPr>
            <a:spLocks noGrp="1"/>
          </p:cNvSpPr>
          <p:nvPr>
            <p:ph type="title"/>
          </p:nvPr>
        </p:nvSpPr>
        <p:spPr>
          <a:xfrm>
            <a:off x="457200" y="415230"/>
            <a:ext cx="11099800" cy="1118602"/>
          </a:xfrm>
        </p:spPr>
        <p:txBody>
          <a:bodyPr>
            <a:normAutofit/>
          </a:bodyPr>
          <a:lstStyle/>
          <a:p>
            <a:pPr algn="ctr"/>
            <a:r>
              <a:rPr lang="en-US" sz="3600" b="1" dirty="0">
                <a:solidFill>
                  <a:schemeClr val="accent1"/>
                </a:solidFill>
                <a:latin typeface="Arial" panose="020B0604020202020204" pitchFamily="34" charset="0"/>
                <a:cs typeface="Arial" panose="020B0604020202020204" pitchFamily="34" charset="0"/>
              </a:rPr>
              <a:t>Filling out the Form: Infant’s Information</a:t>
            </a:r>
            <a:br>
              <a:rPr lang="en-US" dirty="0">
                <a:solidFill>
                  <a:schemeClr val="accent1"/>
                </a:solidFill>
                <a:latin typeface="Arial" panose="020B0604020202020204" pitchFamily="34" charset="0"/>
                <a:cs typeface="Arial" panose="020B0604020202020204" pitchFamily="34" charset="0"/>
              </a:rPr>
            </a:br>
            <a:r>
              <a:rPr lang="en-US" sz="2700" dirty="0">
                <a:solidFill>
                  <a:schemeClr val="accent1"/>
                </a:solidFill>
                <a:latin typeface="Arial" panose="020B0604020202020204" pitchFamily="34" charset="0"/>
                <a:cs typeface="Arial" panose="020B0604020202020204" pitchFamily="34" charset="0"/>
              </a:rPr>
              <a:t>Specimen testing will be delayed if the form is incomplete!</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7479" y="4465251"/>
            <a:ext cx="5194242" cy="1585097"/>
          </a:xfrm>
          <a:prstGeom prst="rect">
            <a:avLst/>
          </a:prstGeom>
        </p:spPr>
      </p:pic>
    </p:spTree>
    <p:extLst>
      <p:ext uri="{BB962C8B-B14F-4D97-AF65-F5344CB8AC3E}">
        <p14:creationId xmlns:p14="http://schemas.microsoft.com/office/powerpoint/2010/main" val="37794146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38866" y="1838151"/>
            <a:ext cx="5321688" cy="3394698"/>
          </a:xfrm>
        </p:spPr>
      </p:pic>
      <p:sp>
        <p:nvSpPr>
          <p:cNvPr id="4" name="Slide Number Placeholder 3"/>
          <p:cNvSpPr>
            <a:spLocks noGrp="1"/>
          </p:cNvSpPr>
          <p:nvPr>
            <p:ph type="sldNum" sz="quarter" idx="12"/>
          </p:nvPr>
        </p:nvSpPr>
        <p:spPr/>
        <p:txBody>
          <a:bodyPr/>
          <a:lstStyle/>
          <a:p>
            <a:fld id="{DB7DDC46-2E90-8640-BEFE-F54DCCD857ED}" type="slidenum">
              <a:rPr lang="en-US" smtClean="0"/>
              <a:t>19</a:t>
            </a:fld>
            <a:endParaRPr lang="en-US"/>
          </a:p>
        </p:txBody>
      </p:sp>
      <p:sp>
        <p:nvSpPr>
          <p:cNvPr id="5" name="Content Placeholder 4"/>
          <p:cNvSpPr>
            <a:spLocks noGrp="1"/>
          </p:cNvSpPr>
          <p:nvPr>
            <p:ph idx="13"/>
          </p:nvPr>
        </p:nvSpPr>
        <p:spPr/>
        <p:txBody>
          <a:bodyPr/>
          <a:lstStyle/>
          <a:p>
            <a:pPr>
              <a:buClr>
                <a:schemeClr val="accent1">
                  <a:lumMod val="75000"/>
                </a:schemeClr>
              </a:buClr>
              <a:buSzPct val="100000"/>
            </a:pPr>
            <a:r>
              <a:rPr lang="en-US" sz="2000" dirty="0">
                <a:latin typeface="Arial" panose="020B0604020202020204" pitchFamily="34" charset="0"/>
                <a:cs typeface="Arial" panose="020B0604020202020204" pitchFamily="34" charset="0"/>
              </a:rPr>
              <a:t>Medical record number</a:t>
            </a:r>
          </a:p>
          <a:p>
            <a:pPr marL="628650" lvl="1" indent="-285750">
              <a:buClr>
                <a:schemeClr val="accent1">
                  <a:lumMod val="75000"/>
                </a:schemeClr>
              </a:buClr>
              <a:buSzPct val="100000"/>
            </a:pPr>
            <a:r>
              <a:rPr lang="en-US" sz="2000" dirty="0">
                <a:latin typeface="Arial" panose="020B0604020202020204" pitchFamily="34" charset="0"/>
                <a:cs typeface="Arial" panose="020B0604020202020204" pitchFamily="34" charset="0"/>
              </a:rPr>
              <a:t>Baby’s medical record number</a:t>
            </a:r>
          </a:p>
          <a:p>
            <a:pPr>
              <a:buClr>
                <a:schemeClr val="accent1">
                  <a:lumMod val="75000"/>
                </a:schemeClr>
              </a:buClr>
            </a:pPr>
            <a:endParaRPr lang="en-US" dirty="0"/>
          </a:p>
        </p:txBody>
      </p:sp>
      <p:sp>
        <p:nvSpPr>
          <p:cNvPr id="6" name="Footer Placeholder 5"/>
          <p:cNvSpPr>
            <a:spLocks noGrp="1"/>
          </p:cNvSpPr>
          <p:nvPr>
            <p:ph type="ftr" sz="quarter" idx="14"/>
          </p:nvPr>
        </p:nvSpPr>
        <p:spPr/>
        <p:txBody>
          <a:bodyPr/>
          <a:lstStyle/>
          <a:p>
            <a:r>
              <a:rPr lang="en-US"/>
              <a:t>Oklahoma State Department of Health | Newborn Screening Program </a:t>
            </a:r>
            <a:endParaRPr lang="en-US" dirty="0"/>
          </a:p>
        </p:txBody>
      </p:sp>
      <p:sp>
        <p:nvSpPr>
          <p:cNvPr id="7" name="Title 1"/>
          <p:cNvSpPr>
            <a:spLocks noGrp="1"/>
          </p:cNvSpPr>
          <p:nvPr>
            <p:ph type="title"/>
          </p:nvPr>
        </p:nvSpPr>
        <p:spPr>
          <a:xfrm>
            <a:off x="457200" y="415229"/>
            <a:ext cx="11099800" cy="1000615"/>
          </a:xfrm>
        </p:spPr>
        <p:txBody>
          <a:bodyPr>
            <a:normAutofit fontScale="90000"/>
          </a:bodyPr>
          <a:lstStyle/>
          <a:p>
            <a:pPr algn="ctr"/>
            <a:r>
              <a:rPr lang="en-US" sz="4000" b="1" dirty="0">
                <a:solidFill>
                  <a:schemeClr val="accent1"/>
                </a:solidFill>
                <a:latin typeface="Arial" panose="020B0604020202020204" pitchFamily="34" charset="0"/>
                <a:cs typeface="Arial" panose="020B0604020202020204" pitchFamily="34" charset="0"/>
              </a:rPr>
              <a:t>Filling out the Form: Infant’s Information</a:t>
            </a:r>
            <a:br>
              <a:rPr lang="en-US" dirty="0">
                <a:solidFill>
                  <a:schemeClr val="accent1"/>
                </a:solidFill>
                <a:latin typeface="Arial" panose="020B0604020202020204" pitchFamily="34" charset="0"/>
                <a:cs typeface="Arial" panose="020B0604020202020204" pitchFamily="34" charset="0"/>
              </a:rPr>
            </a:br>
            <a:r>
              <a:rPr lang="en-US" sz="2700" dirty="0">
                <a:solidFill>
                  <a:schemeClr val="accent1"/>
                </a:solidFill>
                <a:latin typeface="Arial" panose="020B0604020202020204" pitchFamily="34" charset="0"/>
                <a:cs typeface="Arial" panose="020B0604020202020204" pitchFamily="34" charset="0"/>
              </a:rPr>
              <a:t>Specimen testing will be delayed if the form is incomplete!</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2200" y="3878952"/>
            <a:ext cx="5230821" cy="1603387"/>
          </a:xfrm>
          <a:prstGeom prst="rect">
            <a:avLst/>
          </a:prstGeom>
        </p:spPr>
      </p:pic>
    </p:spTree>
    <p:extLst>
      <p:ext uri="{BB962C8B-B14F-4D97-AF65-F5344CB8AC3E}">
        <p14:creationId xmlns:p14="http://schemas.microsoft.com/office/powerpoint/2010/main" val="14272363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dirty="0">
                <a:solidFill>
                  <a:schemeClr val="accent1"/>
                </a:solidFill>
                <a:latin typeface="Arial" panose="020B0604020202020204" pitchFamily="34" charset="0"/>
                <a:cs typeface="Arial" panose="020B0604020202020204" pitchFamily="34" charset="0"/>
              </a:rPr>
              <a:t>Newborn Bloodspot Screening</a:t>
            </a:r>
            <a:endParaRPr lang="en-US" sz="3600" dirty="0">
              <a:solidFill>
                <a:schemeClr val="accent1"/>
              </a:solidFill>
            </a:endParaRPr>
          </a:p>
        </p:txBody>
      </p:sp>
      <p:sp>
        <p:nvSpPr>
          <p:cNvPr id="3" name="Content Placeholder 2"/>
          <p:cNvSpPr>
            <a:spLocks noGrp="1"/>
          </p:cNvSpPr>
          <p:nvPr>
            <p:ph idx="1"/>
          </p:nvPr>
        </p:nvSpPr>
        <p:spPr/>
        <p:txBody>
          <a:bodyPr/>
          <a:lstStyle/>
          <a:p>
            <a:pPr>
              <a:buClr>
                <a:schemeClr val="accent1">
                  <a:lumMod val="75000"/>
                </a:schemeClr>
              </a:buClr>
            </a:pPr>
            <a:r>
              <a:rPr lang="en-US" sz="2800" b="1" dirty="0">
                <a:solidFill>
                  <a:schemeClr val="bg2">
                    <a:lumMod val="25000"/>
                  </a:schemeClr>
                </a:solidFill>
                <a:latin typeface="Arial" panose="020B0604020202020204" pitchFamily="34" charset="0"/>
                <a:cs typeface="Arial" panose="020B0604020202020204" pitchFamily="34" charset="0"/>
              </a:rPr>
              <a:t>Purpose</a:t>
            </a:r>
            <a:r>
              <a:rPr lang="en-US" sz="2400" dirty="0">
                <a:solidFill>
                  <a:schemeClr val="bg2">
                    <a:lumMod val="25000"/>
                  </a:schemeClr>
                </a:solidFill>
                <a:latin typeface="Arial" panose="020B0604020202020204" pitchFamily="34" charset="0"/>
                <a:cs typeface="Arial" panose="020B0604020202020204" pitchFamily="34" charset="0"/>
              </a:rPr>
              <a:t> </a:t>
            </a:r>
          </a:p>
          <a:p>
            <a:pPr lvl="1">
              <a:buClr>
                <a:schemeClr val="accent1">
                  <a:lumMod val="75000"/>
                </a:schemeClr>
              </a:buClr>
            </a:pPr>
            <a:r>
              <a:rPr lang="en-US" sz="2400" dirty="0">
                <a:latin typeface="Arial" panose="020B0604020202020204" pitchFamily="34" charset="0"/>
                <a:cs typeface="Arial" panose="020B0604020202020204" pitchFamily="34" charset="0"/>
              </a:rPr>
              <a:t>Newborn screening (NBS) is the practice of testing </a:t>
            </a:r>
            <a:r>
              <a:rPr lang="en-US" sz="2400" b="1" dirty="0">
                <a:latin typeface="Arial" panose="020B0604020202020204" pitchFamily="34" charset="0"/>
                <a:cs typeface="Arial" panose="020B0604020202020204" pitchFamily="34" charset="0"/>
              </a:rPr>
              <a:t>every</a:t>
            </a:r>
            <a:r>
              <a:rPr lang="en-US" sz="2400" dirty="0">
                <a:latin typeface="Arial" panose="020B0604020202020204" pitchFamily="34" charset="0"/>
                <a:cs typeface="Arial" panose="020B0604020202020204" pitchFamily="34" charset="0"/>
              </a:rPr>
              <a:t> newborn for harmful or potentially fatal disorders that are not otherwise apparent at birth.</a:t>
            </a:r>
          </a:p>
          <a:p>
            <a:pPr marL="452628" indent="-342900">
              <a:buClr>
                <a:schemeClr val="accent1">
                  <a:lumMod val="75000"/>
                </a:schemeClr>
              </a:buClr>
            </a:pPr>
            <a:endParaRPr lang="en-US" sz="2400" dirty="0">
              <a:latin typeface="Arial" panose="020B0604020202020204" pitchFamily="34" charset="0"/>
              <a:cs typeface="Arial" panose="020B0604020202020204" pitchFamily="34" charset="0"/>
            </a:endParaRPr>
          </a:p>
          <a:p>
            <a:pPr lvl="1">
              <a:buClr>
                <a:schemeClr val="accent1">
                  <a:lumMod val="75000"/>
                </a:schemeClr>
              </a:buClr>
            </a:pPr>
            <a:r>
              <a:rPr lang="en-US" sz="2400" b="1" dirty="0">
                <a:latin typeface="Arial" panose="020B0604020202020204" pitchFamily="34" charset="0"/>
                <a:cs typeface="Arial" panose="020B0604020202020204" pitchFamily="34" charset="0"/>
              </a:rPr>
              <a:t>Early detection </a:t>
            </a:r>
            <a:r>
              <a:rPr lang="en-US" sz="2400" dirty="0">
                <a:latin typeface="Arial" panose="020B0604020202020204" pitchFamily="34" charset="0"/>
                <a:cs typeface="Arial" panose="020B0604020202020204" pitchFamily="34" charset="0"/>
              </a:rPr>
              <a:t>and </a:t>
            </a:r>
            <a:r>
              <a:rPr lang="en-US" sz="2400" b="1" dirty="0">
                <a:latin typeface="Arial" panose="020B0604020202020204" pitchFamily="34" charset="0"/>
                <a:cs typeface="Arial" panose="020B0604020202020204" pitchFamily="34" charset="0"/>
              </a:rPr>
              <a:t>prompt treatment </a:t>
            </a:r>
            <a:r>
              <a:rPr lang="en-US" sz="2400" dirty="0">
                <a:latin typeface="Arial" panose="020B0604020202020204" pitchFamily="34" charset="0"/>
                <a:cs typeface="Arial" panose="020B0604020202020204" pitchFamily="34" charset="0"/>
              </a:rPr>
              <a:t>can make the difference between healthy development or lifelong impairment and possible death.</a:t>
            </a:r>
          </a:p>
          <a:p>
            <a:pPr>
              <a:buClr>
                <a:schemeClr val="accent1">
                  <a:lumMod val="75000"/>
                </a:schemeClr>
              </a:buClr>
            </a:pPr>
            <a:endParaRPr lang="en-US" dirty="0"/>
          </a:p>
        </p:txBody>
      </p:sp>
      <p:sp>
        <p:nvSpPr>
          <p:cNvPr id="4" name="Slide Number Placeholder 3"/>
          <p:cNvSpPr>
            <a:spLocks noGrp="1"/>
          </p:cNvSpPr>
          <p:nvPr>
            <p:ph type="sldNum" sz="quarter" idx="12"/>
          </p:nvPr>
        </p:nvSpPr>
        <p:spPr/>
        <p:txBody>
          <a:bodyPr/>
          <a:lstStyle/>
          <a:p>
            <a:fld id="{DB7DDC46-2E90-8640-BEFE-F54DCCD857ED}" type="slidenum">
              <a:rPr lang="en-US" smtClean="0"/>
              <a:t>2</a:t>
            </a:fld>
            <a:endParaRPr lang="en-US"/>
          </a:p>
        </p:txBody>
      </p:sp>
      <p:sp>
        <p:nvSpPr>
          <p:cNvPr id="5" name="Footer Placeholder 4"/>
          <p:cNvSpPr>
            <a:spLocks noGrp="1"/>
          </p:cNvSpPr>
          <p:nvPr>
            <p:ph type="ftr" sz="quarter" idx="13"/>
          </p:nvPr>
        </p:nvSpPr>
        <p:spPr/>
        <p:txBody>
          <a:bodyPr/>
          <a:lstStyle/>
          <a:p>
            <a:r>
              <a:rPr lang="en-US" dirty="0"/>
              <a:t>Oklahoma State Department of Health | Newborn Screening Program </a:t>
            </a:r>
          </a:p>
        </p:txBody>
      </p:sp>
      <p:sp>
        <p:nvSpPr>
          <p:cNvPr id="6" name="Rounded Rectangle 5"/>
          <p:cNvSpPr/>
          <p:nvPr/>
        </p:nvSpPr>
        <p:spPr>
          <a:xfrm>
            <a:off x="9491599" y="4284489"/>
            <a:ext cx="1752600" cy="1905000"/>
          </a:xfrm>
          <a:prstGeom prst="roundRect">
            <a:avLst>
              <a:gd name="adj" fmla="val 8965"/>
            </a:avLst>
          </a:prstGeom>
          <a:blipFill rotWithShape="0">
            <a:blip r:embed="rId2" cstate="print"/>
            <a:stretch>
              <a:fillRect/>
            </a:stretch>
          </a:blipFill>
        </p:spPr>
        <p:style>
          <a:lnRef idx="1">
            <a:schemeClr val="lt1">
              <a:hueOff val="0"/>
              <a:satOff val="0"/>
              <a:lumOff val="0"/>
              <a:alphaOff val="0"/>
            </a:schemeClr>
          </a:lnRef>
          <a:fillRef idx="1">
            <a:scrgbClr r="0" g="0" b="0"/>
          </a:fillRef>
          <a:effectRef idx="1">
            <a:schemeClr val="accent4">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27438357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B7DDC46-2E90-8640-BEFE-F54DCCD857ED}" type="slidenum">
              <a:rPr lang="en-US" smtClean="0"/>
              <a:t>20</a:t>
            </a:fld>
            <a:endParaRPr lang="en-US"/>
          </a:p>
        </p:txBody>
      </p:sp>
      <p:sp>
        <p:nvSpPr>
          <p:cNvPr id="6" name="Footer Placeholder 5"/>
          <p:cNvSpPr>
            <a:spLocks noGrp="1"/>
          </p:cNvSpPr>
          <p:nvPr>
            <p:ph type="ftr" sz="quarter" idx="14"/>
          </p:nvPr>
        </p:nvSpPr>
        <p:spPr/>
        <p:txBody>
          <a:bodyPr/>
          <a:lstStyle/>
          <a:p>
            <a:r>
              <a:rPr lang="en-US"/>
              <a:t>Oklahoma State Department of Health | Newborn Screening Program </a:t>
            </a:r>
            <a:endParaRPr lang="en-US" dirty="0"/>
          </a:p>
        </p:txBody>
      </p:sp>
      <p:sp>
        <p:nvSpPr>
          <p:cNvPr id="7" name="Title 1"/>
          <p:cNvSpPr>
            <a:spLocks noGrp="1"/>
          </p:cNvSpPr>
          <p:nvPr>
            <p:ph type="title"/>
          </p:nvPr>
        </p:nvSpPr>
        <p:spPr>
          <a:xfrm>
            <a:off x="457200" y="415229"/>
            <a:ext cx="11099800" cy="1000615"/>
          </a:xfrm>
        </p:spPr>
        <p:txBody>
          <a:bodyPr>
            <a:normAutofit fontScale="90000"/>
          </a:bodyPr>
          <a:lstStyle/>
          <a:p>
            <a:pPr algn="ctr"/>
            <a:r>
              <a:rPr lang="en-US" sz="4000" b="1" dirty="0">
                <a:solidFill>
                  <a:schemeClr val="accent1"/>
                </a:solidFill>
                <a:latin typeface="Arial" panose="020B0604020202020204" pitchFamily="34" charset="0"/>
                <a:cs typeface="Arial" panose="020B0604020202020204" pitchFamily="34" charset="0"/>
              </a:rPr>
              <a:t>Filling out the Form: Infant’s Information</a:t>
            </a:r>
            <a:br>
              <a:rPr lang="en-US" dirty="0">
                <a:solidFill>
                  <a:schemeClr val="accent1"/>
                </a:solidFill>
                <a:latin typeface="Arial" panose="020B0604020202020204" pitchFamily="34" charset="0"/>
                <a:cs typeface="Arial" panose="020B0604020202020204" pitchFamily="34" charset="0"/>
              </a:rPr>
            </a:br>
            <a:r>
              <a:rPr lang="en-US" sz="2700" dirty="0">
                <a:solidFill>
                  <a:schemeClr val="accent1"/>
                </a:solidFill>
                <a:latin typeface="Arial" panose="020B0604020202020204" pitchFamily="34" charset="0"/>
                <a:cs typeface="Arial" panose="020B0604020202020204" pitchFamily="34" charset="0"/>
              </a:rPr>
              <a:t>Specimen testing will be delayed if the form is incomplete!</a:t>
            </a:r>
          </a:p>
        </p:txBody>
      </p:sp>
      <p:sp>
        <p:nvSpPr>
          <p:cNvPr id="8" name="Content Placeholder 7"/>
          <p:cNvSpPr txBox="1">
            <a:spLocks noGrp="1"/>
          </p:cNvSpPr>
          <p:nvPr>
            <p:ph idx="13"/>
          </p:nvPr>
        </p:nvSpPr>
        <p:spPr>
          <a:xfrm>
            <a:off x="6172200" y="1838151"/>
            <a:ext cx="5384800" cy="1862048"/>
          </a:xfrm>
          <a:prstGeom prst="rect">
            <a:avLst/>
          </a:prstGeom>
          <a:noFill/>
        </p:spPr>
        <p:txBody>
          <a:bodyPr wrap="square" rtlCol="0">
            <a:spAutoFit/>
          </a:bodyPr>
          <a:lstStyle/>
          <a:p>
            <a:pPr>
              <a:buClr>
                <a:schemeClr val="accent1">
                  <a:lumMod val="75000"/>
                </a:schemeClr>
              </a:buClr>
              <a:buSzPct val="100000"/>
            </a:pPr>
            <a:r>
              <a:rPr lang="en-US" sz="2000" dirty="0">
                <a:latin typeface="Arial" panose="020B0604020202020204" pitchFamily="34" charset="0"/>
                <a:cs typeface="Arial" panose="020B0604020202020204" pitchFamily="34" charset="0"/>
              </a:rPr>
              <a:t>Gestational Age</a:t>
            </a:r>
          </a:p>
          <a:p>
            <a:pPr marL="628650" lvl="1" indent="-285750">
              <a:buClr>
                <a:schemeClr val="bg2">
                  <a:lumMod val="50000"/>
                </a:schemeClr>
              </a:buClr>
              <a:buSzPct val="100000"/>
            </a:pPr>
            <a:r>
              <a:rPr lang="en-US" sz="2000" dirty="0">
                <a:latin typeface="Arial" panose="020B0604020202020204" pitchFamily="34" charset="0"/>
                <a:cs typeface="Arial" panose="020B0604020202020204" pitchFamily="34" charset="0"/>
              </a:rPr>
              <a:t>List gestational age at birth.</a:t>
            </a:r>
          </a:p>
          <a:p>
            <a:pPr marL="628650" lvl="1" indent="-285750">
              <a:buClr>
                <a:schemeClr val="bg2">
                  <a:lumMod val="50000"/>
                </a:schemeClr>
              </a:buClr>
              <a:buSzPct val="100000"/>
            </a:pPr>
            <a:r>
              <a:rPr lang="en-US" sz="2000" dirty="0">
                <a:latin typeface="Arial" panose="020B0604020202020204" pitchFamily="34" charset="0"/>
                <a:cs typeface="Arial" panose="020B0604020202020204" pitchFamily="34" charset="0"/>
              </a:rPr>
              <a:t>Lab cut off values for abnormal severe combined immunodeficiency (SCID) are gestational age dependent.</a:t>
            </a:r>
          </a:p>
        </p:txBody>
      </p:sp>
      <p:pic>
        <p:nvPicPr>
          <p:cNvPr id="12" name="Content Placeholder 1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83110" y="1838151"/>
            <a:ext cx="5124095" cy="3268654"/>
          </a:xfr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2200" y="4248710"/>
            <a:ext cx="5182049" cy="1603387"/>
          </a:xfrm>
          <a:prstGeom prst="rect">
            <a:avLst/>
          </a:prstGeom>
        </p:spPr>
      </p:pic>
    </p:spTree>
    <p:extLst>
      <p:ext uri="{BB962C8B-B14F-4D97-AF65-F5344CB8AC3E}">
        <p14:creationId xmlns:p14="http://schemas.microsoft.com/office/powerpoint/2010/main" val="26139183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35626" y="1838151"/>
            <a:ext cx="5243677" cy="3344935"/>
          </a:xfrm>
        </p:spPr>
      </p:pic>
      <p:sp>
        <p:nvSpPr>
          <p:cNvPr id="4" name="Slide Number Placeholder 3"/>
          <p:cNvSpPr>
            <a:spLocks noGrp="1"/>
          </p:cNvSpPr>
          <p:nvPr>
            <p:ph type="sldNum" sz="quarter" idx="12"/>
          </p:nvPr>
        </p:nvSpPr>
        <p:spPr/>
        <p:txBody>
          <a:bodyPr/>
          <a:lstStyle/>
          <a:p>
            <a:fld id="{DB7DDC46-2E90-8640-BEFE-F54DCCD857ED}" type="slidenum">
              <a:rPr lang="en-US" smtClean="0"/>
              <a:t>21</a:t>
            </a:fld>
            <a:endParaRPr lang="en-US"/>
          </a:p>
        </p:txBody>
      </p:sp>
      <p:sp>
        <p:nvSpPr>
          <p:cNvPr id="6" name="Footer Placeholder 5"/>
          <p:cNvSpPr>
            <a:spLocks noGrp="1"/>
          </p:cNvSpPr>
          <p:nvPr>
            <p:ph type="ftr" sz="quarter" idx="14"/>
          </p:nvPr>
        </p:nvSpPr>
        <p:spPr/>
        <p:txBody>
          <a:bodyPr/>
          <a:lstStyle/>
          <a:p>
            <a:r>
              <a:rPr lang="en-US"/>
              <a:t>Oklahoma State Department of Health | Newborn Screening Program </a:t>
            </a:r>
            <a:endParaRPr lang="en-US" dirty="0"/>
          </a:p>
        </p:txBody>
      </p:sp>
      <p:sp>
        <p:nvSpPr>
          <p:cNvPr id="7" name="Title 1"/>
          <p:cNvSpPr>
            <a:spLocks noGrp="1"/>
          </p:cNvSpPr>
          <p:nvPr>
            <p:ph type="title"/>
          </p:nvPr>
        </p:nvSpPr>
        <p:spPr>
          <a:xfrm>
            <a:off x="457200" y="415230"/>
            <a:ext cx="11099800" cy="1015364"/>
          </a:xfrm>
        </p:spPr>
        <p:txBody>
          <a:bodyPr>
            <a:normAutofit fontScale="90000"/>
          </a:bodyPr>
          <a:lstStyle/>
          <a:p>
            <a:pPr algn="ctr"/>
            <a:r>
              <a:rPr lang="en-US" sz="4000" b="1" dirty="0">
                <a:solidFill>
                  <a:schemeClr val="accent1"/>
                </a:solidFill>
                <a:latin typeface="Arial" panose="020B0604020202020204" pitchFamily="34" charset="0"/>
                <a:cs typeface="Arial" panose="020B0604020202020204" pitchFamily="34" charset="0"/>
              </a:rPr>
              <a:t>Filling out the Form: Infant’s Information</a:t>
            </a:r>
            <a:br>
              <a:rPr lang="en-US" dirty="0">
                <a:solidFill>
                  <a:schemeClr val="accent1"/>
                </a:solidFill>
                <a:latin typeface="Arial" panose="020B0604020202020204" pitchFamily="34" charset="0"/>
                <a:cs typeface="Arial" panose="020B0604020202020204" pitchFamily="34" charset="0"/>
              </a:rPr>
            </a:br>
            <a:r>
              <a:rPr lang="en-US" sz="2700" dirty="0">
                <a:solidFill>
                  <a:schemeClr val="accent1"/>
                </a:solidFill>
                <a:latin typeface="Arial" panose="020B0604020202020204" pitchFamily="34" charset="0"/>
                <a:cs typeface="Arial" panose="020B0604020202020204" pitchFamily="34" charset="0"/>
              </a:rPr>
              <a:t>Specimen testing will be delayed if the form is incomplete!</a:t>
            </a:r>
          </a:p>
        </p:txBody>
      </p:sp>
      <p:sp>
        <p:nvSpPr>
          <p:cNvPr id="8" name="Content Placeholder 7"/>
          <p:cNvSpPr txBox="1">
            <a:spLocks noGrp="1"/>
          </p:cNvSpPr>
          <p:nvPr>
            <p:ph idx="13"/>
          </p:nvPr>
        </p:nvSpPr>
        <p:spPr>
          <a:xfrm>
            <a:off x="6172200" y="1838151"/>
            <a:ext cx="5384800" cy="1438855"/>
          </a:xfrm>
          <a:prstGeom prst="rect">
            <a:avLst/>
          </a:prstGeom>
          <a:noFill/>
        </p:spPr>
        <p:txBody>
          <a:bodyPr wrap="square" rtlCol="0">
            <a:spAutoFit/>
          </a:bodyPr>
          <a:lstStyle/>
          <a:p>
            <a:pPr>
              <a:buClr>
                <a:schemeClr val="accent1">
                  <a:lumMod val="75000"/>
                </a:schemeClr>
              </a:buClr>
              <a:buSzPct val="100000"/>
            </a:pPr>
            <a:r>
              <a:rPr lang="en-US" sz="2000" dirty="0">
                <a:latin typeface="Arial" panose="020B0604020202020204" pitchFamily="34" charset="0"/>
                <a:cs typeface="Arial" panose="020B0604020202020204" pitchFamily="34" charset="0"/>
              </a:rPr>
              <a:t>Birthweight (in grams)</a:t>
            </a:r>
          </a:p>
          <a:p>
            <a:pPr marL="628650" lvl="1" indent="-285750">
              <a:buClr>
                <a:schemeClr val="accent1">
                  <a:lumMod val="75000"/>
                </a:schemeClr>
              </a:buClr>
              <a:buSzPct val="100000"/>
            </a:pPr>
            <a:r>
              <a:rPr lang="en-US" sz="2000" dirty="0">
                <a:latin typeface="Arial" panose="020B0604020202020204" pitchFamily="34" charset="0"/>
                <a:cs typeface="Arial" panose="020B0604020202020204" pitchFamily="34" charset="0"/>
              </a:rPr>
              <a:t>Lab cut off values for abnormal  congenital adrenal hyperplasia (CAH) results are dependent on birth weight.</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3575" y="3800182"/>
            <a:ext cx="5182049" cy="1597290"/>
          </a:xfrm>
          <a:prstGeom prst="rect">
            <a:avLst/>
          </a:prstGeom>
        </p:spPr>
      </p:pic>
    </p:spTree>
    <p:extLst>
      <p:ext uri="{BB962C8B-B14F-4D97-AF65-F5344CB8AC3E}">
        <p14:creationId xmlns:p14="http://schemas.microsoft.com/office/powerpoint/2010/main" val="4966410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1780" y="1838151"/>
            <a:ext cx="5035679" cy="3212253"/>
          </a:xfrm>
        </p:spPr>
      </p:pic>
      <p:sp>
        <p:nvSpPr>
          <p:cNvPr id="4" name="Slide Number Placeholder 3"/>
          <p:cNvSpPr>
            <a:spLocks noGrp="1"/>
          </p:cNvSpPr>
          <p:nvPr>
            <p:ph type="sldNum" sz="quarter" idx="12"/>
          </p:nvPr>
        </p:nvSpPr>
        <p:spPr/>
        <p:txBody>
          <a:bodyPr/>
          <a:lstStyle/>
          <a:p>
            <a:fld id="{DB7DDC46-2E90-8640-BEFE-F54DCCD857ED}" type="slidenum">
              <a:rPr lang="en-US" smtClean="0"/>
              <a:t>22</a:t>
            </a:fld>
            <a:endParaRPr lang="en-US"/>
          </a:p>
        </p:txBody>
      </p:sp>
      <p:sp>
        <p:nvSpPr>
          <p:cNvPr id="6" name="Footer Placeholder 5"/>
          <p:cNvSpPr>
            <a:spLocks noGrp="1"/>
          </p:cNvSpPr>
          <p:nvPr>
            <p:ph type="ftr" sz="quarter" idx="14"/>
          </p:nvPr>
        </p:nvSpPr>
        <p:spPr/>
        <p:txBody>
          <a:bodyPr/>
          <a:lstStyle/>
          <a:p>
            <a:r>
              <a:rPr lang="en-US"/>
              <a:t>Oklahoma State Department of Health | Newborn Screening Program </a:t>
            </a:r>
            <a:endParaRPr lang="en-US" dirty="0"/>
          </a:p>
        </p:txBody>
      </p:sp>
      <p:sp>
        <p:nvSpPr>
          <p:cNvPr id="7" name="Title 1"/>
          <p:cNvSpPr>
            <a:spLocks noGrp="1"/>
          </p:cNvSpPr>
          <p:nvPr>
            <p:ph type="title"/>
          </p:nvPr>
        </p:nvSpPr>
        <p:spPr>
          <a:xfrm>
            <a:off x="457199" y="415230"/>
            <a:ext cx="11099801" cy="1089105"/>
          </a:xfrm>
        </p:spPr>
        <p:txBody>
          <a:bodyPr>
            <a:normAutofit fontScale="90000"/>
          </a:bodyPr>
          <a:lstStyle/>
          <a:p>
            <a:pPr algn="ctr"/>
            <a:r>
              <a:rPr lang="en-US" sz="4000" b="1" dirty="0">
                <a:solidFill>
                  <a:schemeClr val="accent1"/>
                </a:solidFill>
                <a:latin typeface="Arial" panose="020B0604020202020204" pitchFamily="34" charset="0"/>
                <a:cs typeface="Arial" panose="020B0604020202020204" pitchFamily="34" charset="0"/>
              </a:rPr>
              <a:t>Filling out the Form: Infant’s Information</a:t>
            </a:r>
            <a:br>
              <a:rPr lang="en-US" dirty="0">
                <a:solidFill>
                  <a:schemeClr val="accent1"/>
                </a:solidFill>
                <a:latin typeface="Arial" panose="020B0604020202020204" pitchFamily="34" charset="0"/>
                <a:cs typeface="Arial" panose="020B0604020202020204" pitchFamily="34" charset="0"/>
              </a:rPr>
            </a:br>
            <a:r>
              <a:rPr lang="en-US" sz="2700" dirty="0">
                <a:solidFill>
                  <a:schemeClr val="accent1"/>
                </a:solidFill>
                <a:latin typeface="Arial" panose="020B0604020202020204" pitchFamily="34" charset="0"/>
                <a:cs typeface="Arial" panose="020B0604020202020204" pitchFamily="34" charset="0"/>
              </a:rPr>
              <a:t>Specimen testing will be delayed if the form is incomplete!</a:t>
            </a:r>
          </a:p>
        </p:txBody>
      </p:sp>
      <p:sp>
        <p:nvSpPr>
          <p:cNvPr id="8" name="Content Placeholder 7"/>
          <p:cNvSpPr txBox="1">
            <a:spLocks noGrp="1"/>
          </p:cNvSpPr>
          <p:nvPr>
            <p:ph idx="13"/>
          </p:nvPr>
        </p:nvSpPr>
        <p:spPr>
          <a:xfrm>
            <a:off x="6172200" y="1838151"/>
            <a:ext cx="5384800" cy="1862048"/>
          </a:xfrm>
          <a:prstGeom prst="rect">
            <a:avLst/>
          </a:prstGeom>
          <a:noFill/>
        </p:spPr>
        <p:txBody>
          <a:bodyPr wrap="square" rtlCol="0">
            <a:spAutoFit/>
          </a:bodyPr>
          <a:lstStyle/>
          <a:p>
            <a:pPr>
              <a:buClr>
                <a:schemeClr val="accent1">
                  <a:lumMod val="75000"/>
                </a:schemeClr>
              </a:buClr>
              <a:buSzPct val="100000"/>
            </a:pPr>
            <a:r>
              <a:rPr lang="en-US" sz="2000" dirty="0">
                <a:latin typeface="Arial" panose="020B0604020202020204" pitchFamily="34" charset="0"/>
                <a:cs typeface="Arial" panose="020B0604020202020204" pitchFamily="34" charset="0"/>
              </a:rPr>
              <a:t>Birth order (if multiple birth is present)</a:t>
            </a:r>
          </a:p>
          <a:p>
            <a:pPr marL="628650" lvl="1" indent="-285750">
              <a:buClr>
                <a:schemeClr val="accent1">
                  <a:lumMod val="75000"/>
                </a:schemeClr>
              </a:buClr>
              <a:buSzPct val="100000"/>
            </a:pPr>
            <a:r>
              <a:rPr lang="en-US" sz="2000" dirty="0">
                <a:latin typeface="Arial" panose="020B0604020202020204" pitchFamily="34" charset="0"/>
                <a:cs typeface="Arial" panose="020B0604020202020204" pitchFamily="34" charset="0"/>
              </a:rPr>
              <a:t>Indicate “A”, “B”, “C”, etc. if baby is of multiple birth (twin, triplet, etc.).</a:t>
            </a:r>
          </a:p>
          <a:p>
            <a:pPr marL="628650" lvl="1" indent="-285750">
              <a:buClr>
                <a:schemeClr val="accent1">
                  <a:lumMod val="75000"/>
                </a:schemeClr>
              </a:buClr>
              <a:buSzPct val="100000"/>
            </a:pPr>
            <a:r>
              <a:rPr lang="en-US" sz="2000" dirty="0">
                <a:latin typeface="Arial" panose="020B0604020202020204" pitchFamily="34" charset="0"/>
                <a:cs typeface="Arial" panose="020B0604020202020204" pitchFamily="34" charset="0"/>
              </a:rPr>
              <a:t>Do </a:t>
            </a:r>
            <a:r>
              <a:rPr lang="en-US" sz="2000" u="sng" dirty="0">
                <a:latin typeface="Arial" panose="020B0604020202020204" pitchFamily="34" charset="0"/>
                <a:cs typeface="Arial" panose="020B0604020202020204" pitchFamily="34" charset="0"/>
              </a:rPr>
              <a:t>NOT</a:t>
            </a:r>
            <a:r>
              <a:rPr lang="en-US" sz="2000" dirty="0">
                <a:latin typeface="Arial" panose="020B0604020202020204" pitchFamily="34" charset="0"/>
                <a:cs typeface="Arial" panose="020B0604020202020204" pitchFamily="34" charset="0"/>
              </a:rPr>
              <a:t> mark anything in this space if baby is a single birth.</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7459" y="4138467"/>
            <a:ext cx="5188146" cy="1627773"/>
          </a:xfrm>
          <a:prstGeom prst="rect">
            <a:avLst/>
          </a:prstGeom>
        </p:spPr>
      </p:pic>
    </p:spTree>
    <p:extLst>
      <p:ext uri="{BB962C8B-B14F-4D97-AF65-F5344CB8AC3E}">
        <p14:creationId xmlns:p14="http://schemas.microsoft.com/office/powerpoint/2010/main" val="25924472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72200" y="3506095"/>
            <a:ext cx="4755292" cy="1755800"/>
          </a:xfrm>
        </p:spPr>
      </p:pic>
      <p:sp>
        <p:nvSpPr>
          <p:cNvPr id="4" name="Slide Number Placeholder 3"/>
          <p:cNvSpPr>
            <a:spLocks noGrp="1"/>
          </p:cNvSpPr>
          <p:nvPr>
            <p:ph type="sldNum" sz="quarter" idx="12"/>
          </p:nvPr>
        </p:nvSpPr>
        <p:spPr/>
        <p:txBody>
          <a:bodyPr/>
          <a:lstStyle/>
          <a:p>
            <a:fld id="{DB7DDC46-2E90-8640-BEFE-F54DCCD857ED}" type="slidenum">
              <a:rPr lang="en-US" smtClean="0"/>
              <a:t>23</a:t>
            </a:fld>
            <a:endParaRPr lang="en-US"/>
          </a:p>
        </p:txBody>
      </p:sp>
      <p:sp>
        <p:nvSpPr>
          <p:cNvPr id="6" name="Footer Placeholder 5"/>
          <p:cNvSpPr>
            <a:spLocks noGrp="1"/>
          </p:cNvSpPr>
          <p:nvPr>
            <p:ph type="ftr" sz="quarter" idx="14"/>
          </p:nvPr>
        </p:nvSpPr>
        <p:spPr/>
        <p:txBody>
          <a:bodyPr/>
          <a:lstStyle/>
          <a:p>
            <a:r>
              <a:rPr lang="en-US"/>
              <a:t>Oklahoma State Department of Health | Newborn Screening Program </a:t>
            </a:r>
            <a:endParaRPr lang="en-US" dirty="0"/>
          </a:p>
        </p:txBody>
      </p:sp>
      <p:sp>
        <p:nvSpPr>
          <p:cNvPr id="7" name="Title 1"/>
          <p:cNvSpPr>
            <a:spLocks noGrp="1"/>
          </p:cNvSpPr>
          <p:nvPr>
            <p:ph type="title"/>
          </p:nvPr>
        </p:nvSpPr>
        <p:spPr>
          <a:xfrm>
            <a:off x="457200" y="415230"/>
            <a:ext cx="11099800" cy="1015364"/>
          </a:xfrm>
        </p:spPr>
        <p:txBody>
          <a:bodyPr>
            <a:normAutofit fontScale="90000"/>
          </a:bodyPr>
          <a:lstStyle/>
          <a:p>
            <a:pPr algn="ctr"/>
            <a:r>
              <a:rPr lang="en-US" sz="4000" b="1" dirty="0">
                <a:solidFill>
                  <a:schemeClr val="accent1"/>
                </a:solidFill>
                <a:latin typeface="Arial" panose="020B0604020202020204" pitchFamily="34" charset="0"/>
                <a:cs typeface="Arial" panose="020B0604020202020204" pitchFamily="34" charset="0"/>
              </a:rPr>
              <a:t>Filling out the Form: Mom’s Information</a:t>
            </a:r>
            <a:br>
              <a:rPr lang="en-US" dirty="0">
                <a:solidFill>
                  <a:schemeClr val="accent1"/>
                </a:solidFill>
                <a:latin typeface="Arial" panose="020B0604020202020204" pitchFamily="34" charset="0"/>
                <a:cs typeface="Arial" panose="020B0604020202020204" pitchFamily="34" charset="0"/>
              </a:rPr>
            </a:br>
            <a:r>
              <a:rPr lang="en-US" sz="2700" dirty="0">
                <a:solidFill>
                  <a:schemeClr val="accent1"/>
                </a:solidFill>
                <a:latin typeface="Arial" panose="020B0604020202020204" pitchFamily="34" charset="0"/>
                <a:cs typeface="Arial" panose="020B0604020202020204" pitchFamily="34" charset="0"/>
              </a:rPr>
              <a:t>Specimen testing will be delayed if the form is incomplete!</a:t>
            </a:r>
          </a:p>
        </p:txBody>
      </p:sp>
      <p:sp>
        <p:nvSpPr>
          <p:cNvPr id="8" name="Content Placeholder 7"/>
          <p:cNvSpPr txBox="1">
            <a:spLocks noGrp="1"/>
          </p:cNvSpPr>
          <p:nvPr>
            <p:ph idx="13"/>
          </p:nvPr>
        </p:nvSpPr>
        <p:spPr>
          <a:xfrm>
            <a:off x="6172200" y="1838151"/>
            <a:ext cx="5384800" cy="400110"/>
          </a:xfrm>
          <a:prstGeom prst="rect">
            <a:avLst/>
          </a:prstGeom>
          <a:noFill/>
        </p:spPr>
        <p:txBody>
          <a:bodyPr wrap="square" rtlCol="0">
            <a:spAutoFit/>
          </a:bodyPr>
          <a:lstStyle/>
          <a:p>
            <a:pPr>
              <a:buClr>
                <a:schemeClr val="accent1">
                  <a:lumMod val="75000"/>
                </a:schemeClr>
              </a:buClr>
              <a:buSzPct val="100000"/>
            </a:pPr>
            <a:r>
              <a:rPr lang="en-US" sz="2000" dirty="0">
                <a:latin typeface="Arial" panose="020B0604020202020204" pitchFamily="34" charset="0"/>
                <a:cs typeface="Arial" panose="020B0604020202020204" pitchFamily="34" charset="0"/>
              </a:rPr>
              <a:t>DHS Custody or Adoption</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8180" y="1834916"/>
            <a:ext cx="5269571" cy="2391575"/>
          </a:xfrm>
          <a:prstGeom prst="rect">
            <a:avLst/>
          </a:prstGeom>
        </p:spPr>
      </p:pic>
      <p:sp>
        <p:nvSpPr>
          <p:cNvPr id="11" name="TextBox 10"/>
          <p:cNvSpPr txBox="1"/>
          <p:nvPr/>
        </p:nvSpPr>
        <p:spPr>
          <a:xfrm>
            <a:off x="1430412" y="4383995"/>
            <a:ext cx="3521534" cy="1338828"/>
          </a:xfrm>
          <a:prstGeom prst="rect">
            <a:avLst/>
          </a:prstGeom>
          <a:noFill/>
        </p:spPr>
        <p:txBody>
          <a:bodyPr wrap="square" rtlCol="0">
            <a:spAutoFit/>
          </a:bodyPr>
          <a:lstStyle/>
          <a:p>
            <a:r>
              <a:rPr lang="en-US" sz="1350" b="1" u="sng" dirty="0">
                <a:latin typeface="Arial" panose="020B0604020202020204" pitchFamily="34" charset="0"/>
                <a:cs typeface="Arial" panose="020B0604020202020204" pitchFamily="34" charset="0"/>
              </a:rPr>
              <a:t>Note</a:t>
            </a:r>
            <a:r>
              <a:rPr lang="en-US" sz="1350" b="1" dirty="0">
                <a:latin typeface="Arial" panose="020B0604020202020204" pitchFamily="34" charset="0"/>
                <a:cs typeface="Arial" panose="020B0604020202020204" pitchFamily="34" charset="0"/>
              </a:rPr>
              <a:t>: </a:t>
            </a:r>
            <a:r>
              <a:rPr lang="en-US" sz="1350" dirty="0">
                <a:latin typeface="Arial" panose="020B0604020202020204" pitchFamily="34" charset="0"/>
                <a:cs typeface="Arial" panose="020B0604020202020204" pitchFamily="34" charset="0"/>
              </a:rPr>
              <a:t>If baby is </a:t>
            </a:r>
            <a:r>
              <a:rPr lang="en-US" sz="1350" u="sng" dirty="0">
                <a:latin typeface="Arial" panose="020B0604020202020204" pitchFamily="34" charset="0"/>
                <a:cs typeface="Arial" panose="020B0604020202020204" pitchFamily="34" charset="0"/>
              </a:rPr>
              <a:t>adopted</a:t>
            </a:r>
            <a:r>
              <a:rPr lang="en-US" sz="1350" dirty="0">
                <a:latin typeface="Arial" panose="020B0604020202020204" pitchFamily="34" charset="0"/>
                <a:cs typeface="Arial" panose="020B0604020202020204" pitchFamily="34" charset="0"/>
              </a:rPr>
              <a:t>, be sure to check the </a:t>
            </a:r>
            <a:r>
              <a:rPr lang="en-US" sz="1350" b="1" u="sng" dirty="0">
                <a:latin typeface="Arial" panose="020B0604020202020204" pitchFamily="34" charset="0"/>
                <a:cs typeface="Arial" panose="020B0604020202020204" pitchFamily="34" charset="0"/>
              </a:rPr>
              <a:t>Adoption</a:t>
            </a:r>
            <a:r>
              <a:rPr lang="en-US" sz="1350" dirty="0">
                <a:latin typeface="Arial" panose="020B0604020202020204" pitchFamily="34" charset="0"/>
                <a:cs typeface="Arial" panose="020B0604020202020204" pitchFamily="34" charset="0"/>
              </a:rPr>
              <a:t> box on the filter paper form and enter the agency/law firm information in this section. If </a:t>
            </a:r>
            <a:r>
              <a:rPr lang="en-US" sz="1350" u="sng" dirty="0">
                <a:latin typeface="Arial" panose="020B0604020202020204" pitchFamily="34" charset="0"/>
                <a:cs typeface="Arial" panose="020B0604020202020204" pitchFamily="34" charset="0"/>
              </a:rPr>
              <a:t>DHS</a:t>
            </a:r>
            <a:r>
              <a:rPr lang="en-US" sz="1350" dirty="0">
                <a:latin typeface="Arial" panose="020B0604020202020204" pitchFamily="34" charset="0"/>
                <a:cs typeface="Arial" panose="020B0604020202020204" pitchFamily="34" charset="0"/>
              </a:rPr>
              <a:t> is involved, enter case worker information in this section and check the </a:t>
            </a:r>
            <a:r>
              <a:rPr lang="en-US" sz="1350" b="1" u="sng" dirty="0">
                <a:latin typeface="Arial" panose="020B0604020202020204" pitchFamily="34" charset="0"/>
                <a:cs typeface="Arial" panose="020B0604020202020204" pitchFamily="34" charset="0"/>
              </a:rPr>
              <a:t>DHS Custody</a:t>
            </a:r>
            <a:r>
              <a:rPr lang="en-US" sz="1350" b="1" dirty="0">
                <a:latin typeface="Arial" panose="020B0604020202020204" pitchFamily="34" charset="0"/>
                <a:cs typeface="Arial" panose="020B0604020202020204" pitchFamily="34" charset="0"/>
              </a:rPr>
              <a:t> </a:t>
            </a:r>
            <a:r>
              <a:rPr lang="en-US" sz="1350" dirty="0">
                <a:latin typeface="Arial" panose="020B0604020202020204" pitchFamily="34" charset="0"/>
                <a:cs typeface="Arial" panose="020B0604020202020204" pitchFamily="34" charset="0"/>
              </a:rPr>
              <a:t>box</a:t>
            </a:r>
            <a:r>
              <a:rPr lang="en-US" sz="1350" b="1"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0128018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B7DDC46-2E90-8640-BEFE-F54DCCD857ED}" type="slidenum">
              <a:rPr lang="en-US" smtClean="0"/>
              <a:t>24</a:t>
            </a:fld>
            <a:endParaRPr lang="en-US"/>
          </a:p>
        </p:txBody>
      </p:sp>
      <p:sp>
        <p:nvSpPr>
          <p:cNvPr id="6" name="Footer Placeholder 5"/>
          <p:cNvSpPr>
            <a:spLocks noGrp="1"/>
          </p:cNvSpPr>
          <p:nvPr>
            <p:ph type="ftr" sz="quarter" idx="14"/>
          </p:nvPr>
        </p:nvSpPr>
        <p:spPr/>
        <p:txBody>
          <a:bodyPr/>
          <a:lstStyle/>
          <a:p>
            <a:r>
              <a:rPr lang="en-US"/>
              <a:t>Oklahoma State Department of Health | Newborn Screening Program </a:t>
            </a:r>
            <a:endParaRPr lang="en-US" dirty="0"/>
          </a:p>
        </p:txBody>
      </p:sp>
      <p:sp>
        <p:nvSpPr>
          <p:cNvPr id="7" name="Title 1"/>
          <p:cNvSpPr>
            <a:spLocks noGrp="1"/>
          </p:cNvSpPr>
          <p:nvPr>
            <p:ph type="title"/>
          </p:nvPr>
        </p:nvSpPr>
        <p:spPr>
          <a:xfrm>
            <a:off x="457200" y="415230"/>
            <a:ext cx="11099800" cy="1030112"/>
          </a:xfrm>
        </p:spPr>
        <p:txBody>
          <a:bodyPr>
            <a:normAutofit fontScale="90000"/>
          </a:bodyPr>
          <a:lstStyle/>
          <a:p>
            <a:pPr algn="ctr"/>
            <a:r>
              <a:rPr lang="en-US" sz="4000" b="1" dirty="0">
                <a:solidFill>
                  <a:schemeClr val="accent1"/>
                </a:solidFill>
                <a:latin typeface="Arial" panose="020B0604020202020204" pitchFamily="34" charset="0"/>
                <a:cs typeface="Arial" panose="020B0604020202020204" pitchFamily="34" charset="0"/>
              </a:rPr>
              <a:t>Filling out the Form: Mom’s Information</a:t>
            </a:r>
            <a:br>
              <a:rPr lang="en-US" dirty="0">
                <a:solidFill>
                  <a:schemeClr val="accent1"/>
                </a:solidFill>
                <a:latin typeface="Arial" panose="020B0604020202020204" pitchFamily="34" charset="0"/>
                <a:cs typeface="Arial" panose="020B0604020202020204" pitchFamily="34" charset="0"/>
              </a:rPr>
            </a:br>
            <a:r>
              <a:rPr lang="en-US" sz="2700" dirty="0">
                <a:solidFill>
                  <a:schemeClr val="accent1"/>
                </a:solidFill>
                <a:latin typeface="Arial" panose="020B0604020202020204" pitchFamily="34" charset="0"/>
                <a:cs typeface="Arial" panose="020B0604020202020204" pitchFamily="34" charset="0"/>
              </a:rPr>
              <a:t>Specimen testing will be delayed if the form is incomplete!</a:t>
            </a:r>
          </a:p>
        </p:txBody>
      </p:sp>
      <p:sp>
        <p:nvSpPr>
          <p:cNvPr id="8" name="Content Placeholder 7"/>
          <p:cNvSpPr txBox="1">
            <a:spLocks noGrp="1"/>
          </p:cNvSpPr>
          <p:nvPr>
            <p:ph idx="13"/>
          </p:nvPr>
        </p:nvSpPr>
        <p:spPr>
          <a:xfrm>
            <a:off x="6172200" y="1838151"/>
            <a:ext cx="5384800" cy="2839239"/>
          </a:xfrm>
          <a:prstGeom prst="rect">
            <a:avLst/>
          </a:prstGeom>
          <a:noFill/>
        </p:spPr>
        <p:txBody>
          <a:bodyPr wrap="square" rtlCol="0">
            <a:spAutoFit/>
          </a:bodyPr>
          <a:lstStyle/>
          <a:p>
            <a:pPr>
              <a:buClr>
                <a:schemeClr val="accent1">
                  <a:lumMod val="75000"/>
                </a:schemeClr>
              </a:buClr>
              <a:buSzPct val="100000"/>
            </a:pPr>
            <a:r>
              <a:rPr lang="en-US" sz="1800" dirty="0">
                <a:latin typeface="Arial" panose="020B0604020202020204" pitchFamily="34" charset="0"/>
                <a:cs typeface="Arial" panose="020B0604020202020204" pitchFamily="34" charset="0"/>
              </a:rPr>
              <a:t>Mom’s first and last name</a:t>
            </a:r>
          </a:p>
          <a:p>
            <a:pPr>
              <a:buClr>
                <a:schemeClr val="accent1">
                  <a:lumMod val="75000"/>
                </a:schemeClr>
              </a:buClr>
              <a:buSzPct val="100000"/>
            </a:pPr>
            <a:r>
              <a:rPr lang="en-US" sz="1800" dirty="0">
                <a:latin typeface="Arial" panose="020B0604020202020204" pitchFamily="34" charset="0"/>
                <a:cs typeface="Arial" panose="020B0604020202020204" pitchFamily="34" charset="0"/>
              </a:rPr>
              <a:t>Mom’s mailing address:</a:t>
            </a:r>
          </a:p>
          <a:p>
            <a:pPr marL="628650" lvl="1" indent="-285750">
              <a:buClr>
                <a:schemeClr val="accent1">
                  <a:lumMod val="75000"/>
                </a:schemeClr>
              </a:buClr>
              <a:buSzPct val="100000"/>
            </a:pPr>
            <a:r>
              <a:rPr lang="en-US" sz="1800" dirty="0">
                <a:latin typeface="Arial" panose="020B0604020202020204" pitchFamily="34" charset="0"/>
                <a:cs typeface="Arial" panose="020B0604020202020204" pitchFamily="34" charset="0"/>
              </a:rPr>
              <a:t>Street, Apt # (if applicable), City, State, Zip</a:t>
            </a:r>
          </a:p>
          <a:p>
            <a:pPr lvl="0">
              <a:buClr>
                <a:schemeClr val="accent1">
                  <a:lumMod val="75000"/>
                </a:schemeClr>
              </a:buClr>
              <a:buSzPct val="100000"/>
            </a:pPr>
            <a:r>
              <a:rPr lang="en-US" sz="1800" dirty="0">
                <a:latin typeface="Arial" panose="020B0604020202020204" pitchFamily="34" charset="0"/>
                <a:cs typeface="Arial" panose="020B0604020202020204" pitchFamily="34" charset="0"/>
              </a:rPr>
              <a:t>Mom’s telephone number:</a:t>
            </a:r>
          </a:p>
          <a:p>
            <a:pPr marL="628650" lvl="1" indent="-285750">
              <a:buClr>
                <a:schemeClr val="accent1">
                  <a:lumMod val="75000"/>
                </a:schemeClr>
              </a:buClr>
              <a:buSzPct val="100000"/>
            </a:pPr>
            <a:r>
              <a:rPr lang="en-US" sz="1800" u="sng" dirty="0">
                <a:latin typeface="Arial" panose="020B0604020202020204" pitchFamily="34" charset="0"/>
                <a:cs typeface="Arial" panose="020B0604020202020204" pitchFamily="34" charset="0"/>
              </a:rPr>
              <a:t>Extremely important</a:t>
            </a:r>
            <a:r>
              <a:rPr lang="en-US" sz="1800" dirty="0">
                <a:latin typeface="Arial" panose="020B0604020202020204" pitchFamily="34" charset="0"/>
                <a:cs typeface="Arial" panose="020B0604020202020204" pitchFamily="34" charset="0"/>
              </a:rPr>
              <a:t> to include in case newborn screen results are abnormal and require follow-up. </a:t>
            </a:r>
          </a:p>
          <a:p>
            <a:pPr marL="257175" indent="-257175">
              <a:buClr>
                <a:schemeClr val="accent1">
                  <a:lumMod val="75000"/>
                </a:schemeClr>
              </a:buClr>
              <a:buFont typeface="Arial" panose="020B0604020202020204" pitchFamily="34" charset="0"/>
              <a:buChar char="•"/>
            </a:pPr>
            <a:endParaRPr lang="en-US" dirty="0">
              <a:solidFill>
                <a:srgbClr val="182367"/>
              </a:solidFill>
            </a:endParaRP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7100" y="4374486"/>
            <a:ext cx="4999153" cy="1761897"/>
          </a:xfrm>
          <a:prstGeom prst="rect">
            <a:avLst/>
          </a:prstGeom>
        </p:spPr>
      </p:pic>
      <p:pic>
        <p:nvPicPr>
          <p:cNvPr id="12" name="Content Placeholder 11"/>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41414" y="1838151"/>
            <a:ext cx="4253856" cy="2757995"/>
          </a:xfrm>
        </p:spPr>
      </p:pic>
      <p:cxnSp>
        <p:nvCxnSpPr>
          <p:cNvPr id="15" name="Straight Arrow Connector 14"/>
          <p:cNvCxnSpPr/>
          <p:nvPr/>
        </p:nvCxnSpPr>
        <p:spPr>
          <a:xfrm>
            <a:off x="4493854" y="3790455"/>
            <a:ext cx="1678346" cy="886935"/>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52313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62639" y="1838151"/>
            <a:ext cx="3753257" cy="2458177"/>
          </a:xfrm>
        </p:spPr>
      </p:pic>
      <p:sp>
        <p:nvSpPr>
          <p:cNvPr id="4" name="Slide Number Placeholder 3"/>
          <p:cNvSpPr>
            <a:spLocks noGrp="1"/>
          </p:cNvSpPr>
          <p:nvPr>
            <p:ph type="sldNum" sz="quarter" idx="12"/>
          </p:nvPr>
        </p:nvSpPr>
        <p:spPr/>
        <p:txBody>
          <a:bodyPr/>
          <a:lstStyle/>
          <a:p>
            <a:fld id="{DB7DDC46-2E90-8640-BEFE-F54DCCD857ED}" type="slidenum">
              <a:rPr lang="en-US" smtClean="0"/>
              <a:t>25</a:t>
            </a:fld>
            <a:endParaRPr lang="en-US"/>
          </a:p>
        </p:txBody>
      </p:sp>
      <p:sp>
        <p:nvSpPr>
          <p:cNvPr id="6" name="Footer Placeholder 5"/>
          <p:cNvSpPr>
            <a:spLocks noGrp="1"/>
          </p:cNvSpPr>
          <p:nvPr>
            <p:ph type="ftr" sz="quarter" idx="14"/>
          </p:nvPr>
        </p:nvSpPr>
        <p:spPr/>
        <p:txBody>
          <a:bodyPr/>
          <a:lstStyle/>
          <a:p>
            <a:r>
              <a:rPr lang="en-US"/>
              <a:t>Oklahoma State Department of Health | Newborn Screening Program </a:t>
            </a:r>
            <a:endParaRPr lang="en-US" dirty="0"/>
          </a:p>
        </p:txBody>
      </p:sp>
      <p:sp>
        <p:nvSpPr>
          <p:cNvPr id="7" name="Title 1"/>
          <p:cNvSpPr>
            <a:spLocks noGrp="1"/>
          </p:cNvSpPr>
          <p:nvPr>
            <p:ph type="title"/>
          </p:nvPr>
        </p:nvSpPr>
        <p:spPr>
          <a:xfrm>
            <a:off x="457200" y="415229"/>
            <a:ext cx="11099800" cy="1059609"/>
          </a:xfrm>
        </p:spPr>
        <p:txBody>
          <a:bodyPr>
            <a:normAutofit/>
          </a:bodyPr>
          <a:lstStyle/>
          <a:p>
            <a:pPr algn="ctr"/>
            <a:r>
              <a:rPr lang="en-US" sz="3600" b="1" dirty="0">
                <a:solidFill>
                  <a:schemeClr val="accent1"/>
                </a:solidFill>
                <a:latin typeface="Arial" panose="020B0604020202020204" pitchFamily="34" charset="0"/>
                <a:cs typeface="Arial" panose="020B0604020202020204" pitchFamily="34" charset="0"/>
              </a:rPr>
              <a:t>Filling out the Form: Provider’s Information</a:t>
            </a:r>
            <a:br>
              <a:rPr lang="en-US" dirty="0">
                <a:solidFill>
                  <a:schemeClr val="accent1"/>
                </a:solidFill>
                <a:latin typeface="Arial" panose="020B0604020202020204" pitchFamily="34" charset="0"/>
                <a:cs typeface="Arial" panose="020B0604020202020204" pitchFamily="34" charset="0"/>
              </a:rPr>
            </a:br>
            <a:r>
              <a:rPr lang="en-US" sz="2400" dirty="0">
                <a:solidFill>
                  <a:schemeClr val="accent1"/>
                </a:solidFill>
                <a:latin typeface="Arial" panose="020B0604020202020204" pitchFamily="34" charset="0"/>
                <a:cs typeface="Arial" panose="020B0604020202020204" pitchFamily="34" charset="0"/>
              </a:rPr>
              <a:t>Specimen testing will be delayed if the form is incomplete!</a:t>
            </a:r>
          </a:p>
        </p:txBody>
      </p:sp>
      <p:sp>
        <p:nvSpPr>
          <p:cNvPr id="8" name="Content Placeholder 7"/>
          <p:cNvSpPr txBox="1">
            <a:spLocks noGrp="1"/>
          </p:cNvSpPr>
          <p:nvPr>
            <p:ph idx="13"/>
          </p:nvPr>
        </p:nvSpPr>
        <p:spPr>
          <a:xfrm>
            <a:off x="6172200" y="1838151"/>
            <a:ext cx="5384800" cy="1977464"/>
          </a:xfrm>
          <a:prstGeom prst="rect">
            <a:avLst/>
          </a:prstGeom>
          <a:noFill/>
        </p:spPr>
        <p:txBody>
          <a:bodyPr wrap="square" rtlCol="0">
            <a:spAutoFit/>
          </a:bodyPr>
          <a:lstStyle/>
          <a:p>
            <a:pPr>
              <a:buClr>
                <a:schemeClr val="accent1">
                  <a:lumMod val="75000"/>
                </a:schemeClr>
              </a:buClr>
              <a:buSzPct val="100000"/>
            </a:pPr>
            <a:r>
              <a:rPr lang="en-US" sz="2000" dirty="0">
                <a:latin typeface="Arial" panose="020B0604020202020204" pitchFamily="34" charset="0"/>
                <a:cs typeface="Arial" panose="020B0604020202020204" pitchFamily="34" charset="0"/>
              </a:rPr>
              <a:t>Physician </a:t>
            </a:r>
            <a:r>
              <a:rPr lang="en-US" sz="2000" u="sng" dirty="0">
                <a:latin typeface="Arial" panose="020B0604020202020204" pitchFamily="34" charset="0"/>
                <a:cs typeface="Arial" panose="020B0604020202020204" pitchFamily="34" charset="0"/>
              </a:rPr>
              <a:t>Ordering</a:t>
            </a:r>
            <a:r>
              <a:rPr lang="en-US" sz="2000" dirty="0">
                <a:latin typeface="Arial" panose="020B0604020202020204" pitchFamily="34" charset="0"/>
                <a:cs typeface="Arial" panose="020B0604020202020204" pitchFamily="34" charset="0"/>
              </a:rPr>
              <a:t> the NBS:</a:t>
            </a:r>
          </a:p>
          <a:p>
            <a:pPr marL="685800" lvl="1" indent="-342900">
              <a:buClr>
                <a:schemeClr val="accent1">
                  <a:lumMod val="75000"/>
                </a:schemeClr>
              </a:buClr>
              <a:buSzPct val="100000"/>
            </a:pPr>
            <a:r>
              <a:rPr lang="en-US" sz="2000" dirty="0">
                <a:latin typeface="Arial" panose="020B0604020202020204" pitchFamily="34" charset="0"/>
                <a:cs typeface="Arial" panose="020B0604020202020204" pitchFamily="34" charset="0"/>
              </a:rPr>
              <a:t>Include first and last name</a:t>
            </a:r>
          </a:p>
          <a:p>
            <a:pPr marL="685800" lvl="1" indent="-342900">
              <a:buClr>
                <a:schemeClr val="accent1">
                  <a:lumMod val="75000"/>
                </a:schemeClr>
              </a:buClr>
              <a:buSzPct val="100000"/>
            </a:pPr>
            <a:r>
              <a:rPr lang="en-US" sz="2000" dirty="0">
                <a:latin typeface="Arial" panose="020B0604020202020204" pitchFamily="34" charset="0"/>
                <a:cs typeface="Arial" panose="020B0604020202020204" pitchFamily="34" charset="0"/>
              </a:rPr>
              <a:t>Enter the NBS Provider ID #, if known</a:t>
            </a:r>
          </a:p>
          <a:p>
            <a:pPr marL="685800" lvl="1" indent="-342900">
              <a:buClr>
                <a:schemeClr val="accent1">
                  <a:lumMod val="75000"/>
                </a:schemeClr>
              </a:buClr>
              <a:buSzPct val="100000"/>
            </a:pPr>
            <a:r>
              <a:rPr lang="en-US" sz="2000" dirty="0">
                <a:latin typeface="Arial" panose="020B0604020202020204" pitchFamily="34" charset="0"/>
                <a:cs typeface="Arial" panose="020B0604020202020204" pitchFamily="34" charset="0"/>
              </a:rPr>
              <a:t>If Provider ID # unknown, document name and phone number</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2200" y="4707949"/>
            <a:ext cx="4755292" cy="859611"/>
          </a:xfrm>
          <a:prstGeom prst="rect">
            <a:avLst/>
          </a:prstGeom>
        </p:spPr>
      </p:pic>
      <p:cxnSp>
        <p:nvCxnSpPr>
          <p:cNvPr id="11" name="Straight Arrow Connector 10"/>
          <p:cNvCxnSpPr/>
          <p:nvPr/>
        </p:nvCxnSpPr>
        <p:spPr>
          <a:xfrm>
            <a:off x="4464356" y="4031448"/>
            <a:ext cx="1678346" cy="886935"/>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92968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08678" y="1838151"/>
            <a:ext cx="4273043" cy="2798608"/>
          </a:xfrm>
        </p:spPr>
      </p:pic>
      <p:sp>
        <p:nvSpPr>
          <p:cNvPr id="4" name="Slide Number Placeholder 3"/>
          <p:cNvSpPr>
            <a:spLocks noGrp="1"/>
          </p:cNvSpPr>
          <p:nvPr>
            <p:ph type="sldNum" sz="quarter" idx="12"/>
          </p:nvPr>
        </p:nvSpPr>
        <p:spPr/>
        <p:txBody>
          <a:bodyPr/>
          <a:lstStyle/>
          <a:p>
            <a:fld id="{DB7DDC46-2E90-8640-BEFE-F54DCCD857ED}" type="slidenum">
              <a:rPr lang="en-US" smtClean="0"/>
              <a:t>26</a:t>
            </a:fld>
            <a:endParaRPr lang="en-US"/>
          </a:p>
        </p:txBody>
      </p:sp>
      <p:sp>
        <p:nvSpPr>
          <p:cNvPr id="6" name="Footer Placeholder 5"/>
          <p:cNvSpPr>
            <a:spLocks noGrp="1"/>
          </p:cNvSpPr>
          <p:nvPr>
            <p:ph type="ftr" sz="quarter" idx="14"/>
          </p:nvPr>
        </p:nvSpPr>
        <p:spPr/>
        <p:txBody>
          <a:bodyPr/>
          <a:lstStyle/>
          <a:p>
            <a:r>
              <a:rPr lang="en-US"/>
              <a:t>Oklahoma State Department of Health | Newborn Screening Program </a:t>
            </a:r>
            <a:endParaRPr lang="en-US" dirty="0"/>
          </a:p>
        </p:txBody>
      </p:sp>
      <p:sp>
        <p:nvSpPr>
          <p:cNvPr id="7" name="Title 1"/>
          <p:cNvSpPr>
            <a:spLocks noGrp="1"/>
          </p:cNvSpPr>
          <p:nvPr>
            <p:ph type="title"/>
          </p:nvPr>
        </p:nvSpPr>
        <p:spPr>
          <a:xfrm>
            <a:off x="457200" y="415230"/>
            <a:ext cx="11099800" cy="1118602"/>
          </a:xfrm>
        </p:spPr>
        <p:txBody>
          <a:bodyPr>
            <a:normAutofit/>
          </a:bodyPr>
          <a:lstStyle/>
          <a:p>
            <a:pPr algn="ctr"/>
            <a:r>
              <a:rPr lang="en-US" sz="3600" b="1" dirty="0">
                <a:solidFill>
                  <a:schemeClr val="accent1"/>
                </a:solidFill>
                <a:latin typeface="Arial" panose="020B0604020202020204" pitchFamily="34" charset="0"/>
                <a:cs typeface="Arial" panose="020B0604020202020204" pitchFamily="34" charset="0"/>
              </a:rPr>
              <a:t>Filling out the Form: Provider’s Information</a:t>
            </a:r>
            <a:br>
              <a:rPr lang="en-US" dirty="0">
                <a:solidFill>
                  <a:schemeClr val="accent1"/>
                </a:solidFill>
                <a:latin typeface="Arial" panose="020B0604020202020204" pitchFamily="34" charset="0"/>
                <a:cs typeface="Arial" panose="020B0604020202020204" pitchFamily="34" charset="0"/>
              </a:rPr>
            </a:br>
            <a:r>
              <a:rPr lang="en-US" sz="2400" dirty="0">
                <a:solidFill>
                  <a:schemeClr val="accent1"/>
                </a:solidFill>
                <a:latin typeface="Arial" panose="020B0604020202020204" pitchFamily="34" charset="0"/>
                <a:cs typeface="Arial" panose="020B0604020202020204" pitchFamily="34" charset="0"/>
              </a:rPr>
              <a:t>Specimen testing will be delayed if the form is incomplete!</a:t>
            </a:r>
          </a:p>
        </p:txBody>
      </p:sp>
      <p:sp>
        <p:nvSpPr>
          <p:cNvPr id="8" name="Content Placeholder 7"/>
          <p:cNvSpPr txBox="1">
            <a:spLocks noGrp="1"/>
          </p:cNvSpPr>
          <p:nvPr>
            <p:ph idx="13"/>
          </p:nvPr>
        </p:nvSpPr>
        <p:spPr>
          <a:xfrm>
            <a:off x="6172200" y="1838151"/>
            <a:ext cx="5384800" cy="3016210"/>
          </a:xfrm>
          <a:prstGeom prst="rect">
            <a:avLst/>
          </a:prstGeom>
          <a:noFill/>
        </p:spPr>
        <p:txBody>
          <a:bodyPr wrap="square" rtlCol="0">
            <a:spAutoFit/>
          </a:bodyPr>
          <a:lstStyle/>
          <a:p>
            <a:pPr>
              <a:buClr>
                <a:schemeClr val="accent1">
                  <a:lumMod val="75000"/>
                </a:schemeClr>
              </a:buClr>
              <a:buSzPct val="100000"/>
            </a:pPr>
            <a:r>
              <a:rPr lang="en-US" sz="2000" dirty="0">
                <a:latin typeface="Arial" panose="020B0604020202020204" pitchFamily="34" charset="0"/>
                <a:cs typeface="Arial" panose="020B0604020202020204" pitchFamily="34" charset="0"/>
              </a:rPr>
              <a:t>Primary Care/Follow-up Physician:</a:t>
            </a:r>
          </a:p>
          <a:p>
            <a:pPr marL="685800" lvl="1" indent="-342900">
              <a:buClr>
                <a:schemeClr val="accent1">
                  <a:lumMod val="75000"/>
                </a:schemeClr>
              </a:buClr>
              <a:buSzPct val="100000"/>
            </a:pPr>
            <a:r>
              <a:rPr lang="en-US" sz="2000" dirty="0">
                <a:latin typeface="Arial" panose="020B0604020202020204" pitchFamily="34" charset="0"/>
                <a:cs typeface="Arial" panose="020B0604020202020204" pitchFamily="34" charset="0"/>
              </a:rPr>
              <a:t>Planned health care provider upon discharge from birthing facility</a:t>
            </a:r>
          </a:p>
          <a:p>
            <a:pPr marL="685800" lvl="1" indent="-342900">
              <a:buClr>
                <a:schemeClr val="accent1">
                  <a:lumMod val="75000"/>
                </a:schemeClr>
              </a:buClr>
              <a:buSzPct val="100000"/>
            </a:pPr>
            <a:r>
              <a:rPr lang="en-US" sz="2000" dirty="0">
                <a:latin typeface="Arial" panose="020B0604020202020204" pitchFamily="34" charset="0"/>
                <a:cs typeface="Arial" panose="020B0604020202020204" pitchFamily="34" charset="0"/>
              </a:rPr>
              <a:t>Include first and last name</a:t>
            </a:r>
          </a:p>
          <a:p>
            <a:pPr marL="685800" lvl="1" indent="-342900">
              <a:buClr>
                <a:schemeClr val="accent1">
                  <a:lumMod val="75000"/>
                </a:schemeClr>
              </a:buClr>
              <a:buSzPct val="100000"/>
            </a:pPr>
            <a:r>
              <a:rPr lang="en-US" sz="2000" dirty="0">
                <a:latin typeface="Arial" panose="020B0604020202020204" pitchFamily="34" charset="0"/>
                <a:cs typeface="Arial" panose="020B0604020202020204" pitchFamily="34" charset="0"/>
              </a:rPr>
              <a:t>Enter the NBS Provider ID #, if known</a:t>
            </a:r>
          </a:p>
          <a:p>
            <a:pPr marL="685800" lvl="1" indent="-342900">
              <a:buClr>
                <a:schemeClr val="accent1">
                  <a:lumMod val="75000"/>
                </a:schemeClr>
              </a:buClr>
              <a:buSzPct val="100000"/>
            </a:pPr>
            <a:r>
              <a:rPr lang="en-US" sz="2000" b="1" u="sng" dirty="0">
                <a:latin typeface="Arial" panose="020B0604020202020204" pitchFamily="34" charset="0"/>
                <a:cs typeface="Arial" panose="020B0604020202020204" pitchFamily="34" charset="0"/>
              </a:rPr>
              <a:t>Extremely important </a:t>
            </a:r>
            <a:r>
              <a:rPr lang="en-US" sz="2000" dirty="0">
                <a:latin typeface="Arial" panose="020B0604020202020204" pitchFamily="34" charset="0"/>
                <a:cs typeface="Arial" panose="020B0604020202020204" pitchFamily="34" charset="0"/>
              </a:rPr>
              <a:t>that this is correct in case newborn screen results are abnormal and require follow up</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2200" y="5158680"/>
            <a:ext cx="4810161" cy="859611"/>
          </a:xfrm>
          <a:prstGeom prst="rect">
            <a:avLst/>
          </a:prstGeom>
        </p:spPr>
      </p:pic>
      <p:cxnSp>
        <p:nvCxnSpPr>
          <p:cNvPr id="11" name="Straight Arrow Connector 10"/>
          <p:cNvCxnSpPr/>
          <p:nvPr/>
        </p:nvCxnSpPr>
        <p:spPr>
          <a:xfrm>
            <a:off x="4328754" y="4636759"/>
            <a:ext cx="1678346" cy="886935"/>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63915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01962" y="1838151"/>
            <a:ext cx="3513933" cy="2263341"/>
          </a:xfrm>
        </p:spPr>
      </p:pic>
      <p:sp>
        <p:nvSpPr>
          <p:cNvPr id="4" name="Slide Number Placeholder 3"/>
          <p:cNvSpPr>
            <a:spLocks noGrp="1"/>
          </p:cNvSpPr>
          <p:nvPr>
            <p:ph type="sldNum" sz="quarter" idx="12"/>
          </p:nvPr>
        </p:nvSpPr>
        <p:spPr/>
        <p:txBody>
          <a:bodyPr/>
          <a:lstStyle/>
          <a:p>
            <a:fld id="{DB7DDC46-2E90-8640-BEFE-F54DCCD857ED}" type="slidenum">
              <a:rPr lang="en-US" smtClean="0"/>
              <a:t>27</a:t>
            </a:fld>
            <a:endParaRPr lang="en-US"/>
          </a:p>
        </p:txBody>
      </p:sp>
      <p:sp>
        <p:nvSpPr>
          <p:cNvPr id="6" name="Footer Placeholder 5"/>
          <p:cNvSpPr>
            <a:spLocks noGrp="1"/>
          </p:cNvSpPr>
          <p:nvPr>
            <p:ph type="ftr" sz="quarter" idx="14"/>
          </p:nvPr>
        </p:nvSpPr>
        <p:spPr/>
        <p:txBody>
          <a:bodyPr/>
          <a:lstStyle/>
          <a:p>
            <a:r>
              <a:rPr lang="en-US"/>
              <a:t>Oklahoma State Department of Health | Newborn Screening Program </a:t>
            </a:r>
            <a:endParaRPr lang="en-US" dirty="0"/>
          </a:p>
        </p:txBody>
      </p:sp>
      <p:sp>
        <p:nvSpPr>
          <p:cNvPr id="7" name="Title 1"/>
          <p:cNvSpPr>
            <a:spLocks noGrp="1"/>
          </p:cNvSpPr>
          <p:nvPr>
            <p:ph type="title"/>
          </p:nvPr>
        </p:nvSpPr>
        <p:spPr>
          <a:xfrm>
            <a:off x="457200" y="415229"/>
            <a:ext cx="11099800" cy="1103855"/>
          </a:xfrm>
        </p:spPr>
        <p:txBody>
          <a:bodyPr>
            <a:normAutofit/>
          </a:bodyPr>
          <a:lstStyle/>
          <a:p>
            <a:pPr algn="ctr"/>
            <a:r>
              <a:rPr lang="en-US" sz="3600" b="1" dirty="0">
                <a:solidFill>
                  <a:schemeClr val="accent1"/>
                </a:solidFill>
                <a:latin typeface="Arial" panose="020B0604020202020204" pitchFamily="34" charset="0"/>
                <a:cs typeface="Arial" panose="020B0604020202020204" pitchFamily="34" charset="0"/>
              </a:rPr>
              <a:t>Filling out the Form: </a:t>
            </a:r>
            <a:r>
              <a:rPr lang="en-US" sz="3600" dirty="0">
                <a:solidFill>
                  <a:schemeClr val="accent1"/>
                </a:solidFill>
                <a:latin typeface="Arial" panose="020B0604020202020204" pitchFamily="34" charset="0"/>
                <a:cs typeface="Arial" panose="020B0604020202020204" pitchFamily="34" charset="0"/>
              </a:rPr>
              <a:t>Medical/Feeding History</a:t>
            </a:r>
            <a:br>
              <a:rPr lang="en-US" dirty="0">
                <a:solidFill>
                  <a:schemeClr val="accent1"/>
                </a:solidFill>
                <a:latin typeface="Arial" panose="020B0604020202020204" pitchFamily="34" charset="0"/>
                <a:cs typeface="Arial" panose="020B0604020202020204" pitchFamily="34" charset="0"/>
              </a:rPr>
            </a:br>
            <a:r>
              <a:rPr lang="en-US" sz="2400" dirty="0">
                <a:solidFill>
                  <a:schemeClr val="accent1"/>
                </a:solidFill>
                <a:latin typeface="Arial" panose="020B0604020202020204" pitchFamily="34" charset="0"/>
                <a:cs typeface="Arial" panose="020B0604020202020204" pitchFamily="34" charset="0"/>
              </a:rPr>
              <a:t>Specimen testing will be delayed if the form is incomplete!</a:t>
            </a:r>
          </a:p>
        </p:txBody>
      </p:sp>
      <p:sp>
        <p:nvSpPr>
          <p:cNvPr id="8" name="Content Placeholder 7"/>
          <p:cNvSpPr txBox="1">
            <a:spLocks noGrp="1"/>
          </p:cNvSpPr>
          <p:nvPr>
            <p:ph idx="13"/>
          </p:nvPr>
        </p:nvSpPr>
        <p:spPr>
          <a:xfrm>
            <a:off x="6172200" y="1838151"/>
            <a:ext cx="5384800" cy="3978012"/>
          </a:xfrm>
          <a:prstGeom prst="rect">
            <a:avLst/>
          </a:prstGeom>
          <a:noFill/>
        </p:spPr>
        <p:txBody>
          <a:bodyPr wrap="square" rtlCol="0">
            <a:spAutoFit/>
          </a:bodyPr>
          <a:lstStyle/>
          <a:p>
            <a:pPr>
              <a:buClr>
                <a:schemeClr val="accent1">
                  <a:lumMod val="75000"/>
                </a:schemeClr>
              </a:buClr>
              <a:buSzPct val="100000"/>
            </a:pPr>
            <a:r>
              <a:rPr lang="en-US" sz="2000" dirty="0">
                <a:latin typeface="Arial" panose="020B0604020202020204" pitchFamily="34" charset="0"/>
                <a:cs typeface="Arial" panose="020B0604020202020204" pitchFamily="34" charset="0"/>
              </a:rPr>
              <a:t>Check all that apply for baby at the time of specimen collection</a:t>
            </a:r>
          </a:p>
          <a:p>
            <a:pPr marL="685800" lvl="1" indent="-342900">
              <a:buClr>
                <a:schemeClr val="accent1">
                  <a:lumMod val="75000"/>
                </a:schemeClr>
              </a:buClr>
              <a:buSzPct val="100000"/>
            </a:pPr>
            <a:r>
              <a:rPr lang="en-US" sz="2000" dirty="0">
                <a:latin typeface="Arial" panose="020B0604020202020204" pitchFamily="34" charset="0"/>
                <a:cs typeface="Arial" panose="020B0604020202020204" pitchFamily="34" charset="0"/>
              </a:rPr>
              <a:t>If transfused enter the </a:t>
            </a:r>
            <a:r>
              <a:rPr lang="en-US" sz="2000" u="sng" dirty="0">
                <a:latin typeface="Arial" panose="020B0604020202020204" pitchFamily="34" charset="0"/>
                <a:cs typeface="Arial" panose="020B0604020202020204" pitchFamily="34" charset="0"/>
              </a:rPr>
              <a:t>date</a:t>
            </a:r>
            <a:r>
              <a:rPr lang="en-US" sz="2000" dirty="0">
                <a:latin typeface="Arial" panose="020B0604020202020204" pitchFamily="34" charset="0"/>
                <a:cs typeface="Arial" panose="020B0604020202020204" pitchFamily="34" charset="0"/>
              </a:rPr>
              <a:t> and </a:t>
            </a:r>
            <a:r>
              <a:rPr lang="en-US" sz="2000" u="sng" dirty="0">
                <a:latin typeface="Arial" panose="020B0604020202020204" pitchFamily="34" charset="0"/>
                <a:cs typeface="Arial" panose="020B0604020202020204" pitchFamily="34" charset="0"/>
              </a:rPr>
              <a:t>time</a:t>
            </a:r>
            <a:r>
              <a:rPr lang="en-US" sz="2000" dirty="0">
                <a:latin typeface="Arial" panose="020B0604020202020204" pitchFamily="34" charset="0"/>
                <a:cs typeface="Arial" panose="020B0604020202020204" pitchFamily="34" charset="0"/>
              </a:rPr>
              <a:t> of transfusion</a:t>
            </a:r>
          </a:p>
          <a:p>
            <a:pPr marL="685800" lvl="1" indent="-342900">
              <a:buClr>
                <a:schemeClr val="accent1">
                  <a:lumMod val="75000"/>
                </a:schemeClr>
              </a:buClr>
              <a:buSzPct val="100000"/>
            </a:pPr>
            <a:r>
              <a:rPr lang="en-US" sz="2000" dirty="0">
                <a:latin typeface="Arial" panose="020B0604020202020204" pitchFamily="34" charset="0"/>
                <a:cs typeface="Arial" panose="020B0604020202020204" pitchFamily="34" charset="0"/>
              </a:rPr>
              <a:t>NICU/Special Care Nursery</a:t>
            </a:r>
          </a:p>
          <a:p>
            <a:pPr marL="685800" lvl="1" indent="-342900">
              <a:buClr>
                <a:schemeClr val="accent1">
                  <a:lumMod val="75000"/>
                </a:schemeClr>
              </a:buClr>
              <a:buSzPct val="100000"/>
            </a:pPr>
            <a:r>
              <a:rPr lang="en-US" sz="2000" dirty="0">
                <a:latin typeface="Arial" panose="020B0604020202020204" pitchFamily="34" charset="0"/>
                <a:cs typeface="Arial" panose="020B0604020202020204" pitchFamily="34" charset="0"/>
              </a:rPr>
              <a:t>TPN/SNAP</a:t>
            </a:r>
          </a:p>
          <a:p>
            <a:pPr marL="685800" lvl="1" indent="-342900">
              <a:buClr>
                <a:schemeClr val="accent1">
                  <a:lumMod val="75000"/>
                </a:schemeClr>
              </a:buClr>
              <a:buSzPct val="100000"/>
            </a:pPr>
            <a:r>
              <a:rPr lang="en-US" sz="2000" dirty="0">
                <a:latin typeface="Arial" panose="020B0604020202020204" pitchFamily="34" charset="0"/>
                <a:cs typeface="Arial" panose="020B0604020202020204" pitchFamily="34" charset="0"/>
              </a:rPr>
              <a:t>Lipids/Carnitine/MCT</a:t>
            </a:r>
          </a:p>
          <a:p>
            <a:pPr marL="685800" lvl="1" indent="-342900">
              <a:buClr>
                <a:schemeClr val="accent1">
                  <a:lumMod val="75000"/>
                </a:schemeClr>
              </a:buClr>
              <a:buSzPct val="100000"/>
            </a:pPr>
            <a:r>
              <a:rPr lang="en-US" sz="2000" dirty="0">
                <a:latin typeface="Arial" panose="020B0604020202020204" pitchFamily="34" charset="0"/>
                <a:cs typeface="Arial" panose="020B0604020202020204" pitchFamily="34" charset="0"/>
              </a:rPr>
              <a:t>Lactose-Free (Soy) Formula</a:t>
            </a:r>
          </a:p>
          <a:p>
            <a:pPr marL="685800" lvl="1" indent="-342900">
              <a:buClr>
                <a:schemeClr val="accent1">
                  <a:lumMod val="75000"/>
                </a:schemeClr>
              </a:buClr>
              <a:buSzPct val="100000"/>
            </a:pPr>
            <a:r>
              <a:rPr lang="en-US" sz="2000" dirty="0">
                <a:latin typeface="Arial" panose="020B0604020202020204" pitchFamily="34" charset="0"/>
                <a:cs typeface="Arial" panose="020B0604020202020204" pitchFamily="34" charset="0"/>
              </a:rPr>
              <a:t>Meconium Ileus</a:t>
            </a:r>
          </a:p>
          <a:p>
            <a:pPr marL="685800" lvl="1" indent="-342900">
              <a:buClr>
                <a:schemeClr val="accent1">
                  <a:lumMod val="75000"/>
                </a:schemeClr>
              </a:buClr>
              <a:buSzPct val="100000"/>
            </a:pPr>
            <a:r>
              <a:rPr lang="en-US" sz="2000" dirty="0">
                <a:latin typeface="Arial" panose="020B0604020202020204" pitchFamily="34" charset="0"/>
                <a:cs typeface="Arial" panose="020B0604020202020204" pitchFamily="34" charset="0"/>
              </a:rPr>
              <a:t>Family History of Cystic Fibrosis (CF)</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2291" y="4573748"/>
            <a:ext cx="4724809" cy="1493649"/>
          </a:xfrm>
          <a:prstGeom prst="rect">
            <a:avLst/>
          </a:prstGeom>
        </p:spPr>
      </p:pic>
      <p:cxnSp>
        <p:nvCxnSpPr>
          <p:cNvPr id="11" name="Straight Arrow Connector 10"/>
          <p:cNvCxnSpPr/>
          <p:nvPr/>
        </p:nvCxnSpPr>
        <p:spPr>
          <a:xfrm flipH="1">
            <a:off x="3758928" y="2478536"/>
            <a:ext cx="1010373" cy="1927784"/>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21628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2718" y="1838151"/>
            <a:ext cx="4864382" cy="3084225"/>
          </a:xfrm>
        </p:spPr>
      </p:pic>
      <p:sp>
        <p:nvSpPr>
          <p:cNvPr id="4" name="Slide Number Placeholder 3"/>
          <p:cNvSpPr>
            <a:spLocks noGrp="1"/>
          </p:cNvSpPr>
          <p:nvPr>
            <p:ph type="sldNum" sz="quarter" idx="12"/>
          </p:nvPr>
        </p:nvSpPr>
        <p:spPr/>
        <p:txBody>
          <a:bodyPr/>
          <a:lstStyle/>
          <a:p>
            <a:fld id="{DB7DDC46-2E90-8640-BEFE-F54DCCD857ED}" type="slidenum">
              <a:rPr lang="en-US" smtClean="0"/>
              <a:t>28</a:t>
            </a:fld>
            <a:endParaRPr lang="en-US"/>
          </a:p>
        </p:txBody>
      </p:sp>
      <p:sp>
        <p:nvSpPr>
          <p:cNvPr id="6" name="Footer Placeholder 5"/>
          <p:cNvSpPr>
            <a:spLocks noGrp="1"/>
          </p:cNvSpPr>
          <p:nvPr>
            <p:ph type="ftr" sz="quarter" idx="14"/>
          </p:nvPr>
        </p:nvSpPr>
        <p:spPr/>
        <p:txBody>
          <a:bodyPr/>
          <a:lstStyle/>
          <a:p>
            <a:r>
              <a:rPr lang="en-US"/>
              <a:t>Oklahoma State Department of Health | Newborn Screening Program </a:t>
            </a:r>
            <a:endParaRPr lang="en-US" dirty="0"/>
          </a:p>
        </p:txBody>
      </p:sp>
      <p:sp>
        <p:nvSpPr>
          <p:cNvPr id="7" name="Title 1"/>
          <p:cNvSpPr>
            <a:spLocks noGrp="1"/>
          </p:cNvSpPr>
          <p:nvPr>
            <p:ph type="title"/>
          </p:nvPr>
        </p:nvSpPr>
        <p:spPr>
          <a:xfrm>
            <a:off x="457200" y="415229"/>
            <a:ext cx="11099800" cy="1113767"/>
          </a:xfrm>
        </p:spPr>
        <p:txBody>
          <a:bodyPr>
            <a:normAutofit/>
          </a:bodyPr>
          <a:lstStyle/>
          <a:p>
            <a:pPr algn="ctr"/>
            <a:r>
              <a:rPr lang="en-US" sz="3600" b="1" dirty="0">
                <a:solidFill>
                  <a:schemeClr val="accent1"/>
                </a:solidFill>
                <a:latin typeface="Arial" panose="020B0604020202020204" pitchFamily="34" charset="0"/>
                <a:cs typeface="Arial" panose="020B0604020202020204" pitchFamily="34" charset="0"/>
              </a:rPr>
              <a:t>Filling out the Form: Submitter ID</a:t>
            </a:r>
            <a:br>
              <a:rPr lang="en-US" dirty="0">
                <a:solidFill>
                  <a:schemeClr val="accent1"/>
                </a:solidFill>
                <a:latin typeface="Arial" panose="020B0604020202020204" pitchFamily="34" charset="0"/>
                <a:cs typeface="Arial" panose="020B0604020202020204" pitchFamily="34" charset="0"/>
              </a:rPr>
            </a:br>
            <a:r>
              <a:rPr lang="en-US" sz="2400" dirty="0">
                <a:solidFill>
                  <a:schemeClr val="accent1"/>
                </a:solidFill>
                <a:latin typeface="Arial" panose="020B0604020202020204" pitchFamily="34" charset="0"/>
                <a:cs typeface="Arial" panose="020B0604020202020204" pitchFamily="34" charset="0"/>
              </a:rPr>
              <a:t>Specimen testing will be delayed if the form is incomplete!</a:t>
            </a:r>
          </a:p>
        </p:txBody>
      </p:sp>
      <p:sp>
        <p:nvSpPr>
          <p:cNvPr id="8" name="Content Placeholder 7"/>
          <p:cNvSpPr txBox="1">
            <a:spLocks noGrp="1"/>
          </p:cNvSpPr>
          <p:nvPr>
            <p:ph idx="13"/>
          </p:nvPr>
        </p:nvSpPr>
        <p:spPr>
          <a:xfrm>
            <a:off x="6172200" y="1838151"/>
            <a:ext cx="5384800" cy="2208297"/>
          </a:xfrm>
          <a:prstGeom prst="rect">
            <a:avLst/>
          </a:prstGeom>
          <a:noFill/>
        </p:spPr>
        <p:txBody>
          <a:bodyPr wrap="square" rtlCol="0">
            <a:spAutoFit/>
          </a:bodyPr>
          <a:lstStyle/>
          <a:p>
            <a:pPr>
              <a:buClr>
                <a:schemeClr val="accent1">
                  <a:lumMod val="75000"/>
                </a:schemeClr>
              </a:buClr>
              <a:buSzPct val="100000"/>
            </a:pPr>
            <a:r>
              <a:rPr lang="en-US" sz="2000" dirty="0">
                <a:latin typeface="Arial" panose="020B0604020202020204" pitchFamily="34" charset="0"/>
                <a:cs typeface="Arial" panose="020B0604020202020204" pitchFamily="34" charset="0"/>
              </a:rPr>
              <a:t>Submitting Health Provider ID #</a:t>
            </a:r>
          </a:p>
          <a:p>
            <a:pPr marL="685800" lvl="1" indent="-342900">
              <a:buClr>
                <a:schemeClr val="accent1">
                  <a:lumMod val="75000"/>
                </a:schemeClr>
              </a:buClr>
              <a:buSzPct val="100000"/>
            </a:pPr>
            <a:r>
              <a:rPr lang="en-US" sz="2000" dirty="0">
                <a:latin typeface="Arial" panose="020B0604020202020204" pitchFamily="34" charset="0"/>
                <a:cs typeface="Arial" panose="020B0604020202020204" pitchFamily="34" charset="0"/>
              </a:rPr>
              <a:t>This is the ID of the provider/facility who collected the specimen</a:t>
            </a:r>
          </a:p>
          <a:p>
            <a:pPr marL="685800" lvl="1" indent="-342900">
              <a:buClr>
                <a:schemeClr val="accent1">
                  <a:lumMod val="75000"/>
                </a:schemeClr>
              </a:buClr>
              <a:buSzPct val="100000"/>
            </a:pPr>
            <a:r>
              <a:rPr lang="en-US" sz="2000" dirty="0">
                <a:latin typeface="Arial" panose="020B0604020202020204" pitchFamily="34" charset="0"/>
                <a:cs typeface="Arial" panose="020B0604020202020204" pitchFamily="34" charset="0"/>
              </a:rPr>
              <a:t>Write or stamp in facility name and address</a:t>
            </a:r>
          </a:p>
          <a:p>
            <a:pPr algn="l">
              <a:buClr>
                <a:schemeClr val="accent1">
                  <a:lumMod val="75000"/>
                </a:schemeClr>
              </a:buClr>
            </a:pPr>
            <a:endParaRPr lang="en-US" b="1" dirty="0">
              <a:solidFill>
                <a:srgbClr val="182367"/>
              </a:solidFill>
            </a:endParaRPr>
          </a:p>
        </p:txBody>
      </p:sp>
      <p:pic>
        <p:nvPicPr>
          <p:cNvPr id="10" name="Picture 9"/>
          <p:cNvPicPr>
            <a:picLocks noChangeAspect="1"/>
          </p:cNvPicPr>
          <p:nvPr/>
        </p:nvPicPr>
        <p:blipFill>
          <a:blip r:embed="rId3"/>
          <a:stretch>
            <a:fillRect/>
          </a:stretch>
        </p:blipFill>
        <p:spPr>
          <a:xfrm>
            <a:off x="7326151" y="4355603"/>
            <a:ext cx="3076897" cy="1646789"/>
          </a:xfrm>
          <a:prstGeom prst="rect">
            <a:avLst/>
          </a:prstGeom>
        </p:spPr>
      </p:pic>
      <p:cxnSp>
        <p:nvCxnSpPr>
          <p:cNvPr id="11" name="Straight Arrow Connector 10"/>
          <p:cNvCxnSpPr/>
          <p:nvPr/>
        </p:nvCxnSpPr>
        <p:spPr>
          <a:xfrm>
            <a:off x="5985643" y="4330184"/>
            <a:ext cx="1340508" cy="361737"/>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82312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31703" y="2108171"/>
            <a:ext cx="4453642" cy="1640459"/>
          </a:xfrm>
        </p:spPr>
      </p:pic>
      <p:sp>
        <p:nvSpPr>
          <p:cNvPr id="4" name="Slide Number Placeholder 3"/>
          <p:cNvSpPr>
            <a:spLocks noGrp="1"/>
          </p:cNvSpPr>
          <p:nvPr>
            <p:ph type="sldNum" sz="quarter" idx="12"/>
          </p:nvPr>
        </p:nvSpPr>
        <p:spPr/>
        <p:txBody>
          <a:bodyPr/>
          <a:lstStyle/>
          <a:p>
            <a:fld id="{DB7DDC46-2E90-8640-BEFE-F54DCCD857ED}" type="slidenum">
              <a:rPr lang="en-US" smtClean="0"/>
              <a:t>29</a:t>
            </a:fld>
            <a:endParaRPr lang="en-US"/>
          </a:p>
        </p:txBody>
      </p:sp>
      <p:sp>
        <p:nvSpPr>
          <p:cNvPr id="6" name="Footer Placeholder 5"/>
          <p:cNvSpPr>
            <a:spLocks noGrp="1"/>
          </p:cNvSpPr>
          <p:nvPr>
            <p:ph type="ftr" sz="quarter" idx="14"/>
          </p:nvPr>
        </p:nvSpPr>
        <p:spPr/>
        <p:txBody>
          <a:bodyPr/>
          <a:lstStyle/>
          <a:p>
            <a:r>
              <a:rPr lang="en-US"/>
              <a:t>Oklahoma State Department of Health | Newborn Screening Program </a:t>
            </a:r>
            <a:endParaRPr lang="en-US" dirty="0"/>
          </a:p>
        </p:txBody>
      </p:sp>
      <p:sp>
        <p:nvSpPr>
          <p:cNvPr id="7" name="Title 1"/>
          <p:cNvSpPr>
            <a:spLocks noGrp="1"/>
          </p:cNvSpPr>
          <p:nvPr>
            <p:ph type="title"/>
          </p:nvPr>
        </p:nvSpPr>
        <p:spPr>
          <a:xfrm>
            <a:off x="457200" y="415229"/>
            <a:ext cx="11099800" cy="1233835"/>
          </a:xfrm>
        </p:spPr>
        <p:txBody>
          <a:bodyPr>
            <a:normAutofit/>
          </a:bodyPr>
          <a:lstStyle/>
          <a:p>
            <a:pPr algn="ctr"/>
            <a:r>
              <a:rPr lang="en-US" sz="3600" b="1" dirty="0">
                <a:solidFill>
                  <a:schemeClr val="accent1"/>
                </a:solidFill>
                <a:latin typeface="Arial" panose="020B0604020202020204" pitchFamily="34" charset="0"/>
                <a:cs typeface="Arial" panose="020B0604020202020204" pitchFamily="34" charset="0"/>
              </a:rPr>
              <a:t>Filling out the Form</a:t>
            </a:r>
            <a:br>
              <a:rPr lang="en-US" dirty="0">
                <a:solidFill>
                  <a:schemeClr val="accent1"/>
                </a:solidFill>
                <a:latin typeface="Arial" panose="020B0604020202020204" pitchFamily="34" charset="0"/>
                <a:cs typeface="Arial" panose="020B0604020202020204" pitchFamily="34" charset="0"/>
              </a:rPr>
            </a:br>
            <a:r>
              <a:rPr lang="en-US" sz="2400" dirty="0">
                <a:solidFill>
                  <a:schemeClr val="accent1"/>
                </a:solidFill>
                <a:latin typeface="Arial" panose="020B0604020202020204" pitchFamily="34" charset="0"/>
                <a:cs typeface="Arial" panose="020B0604020202020204" pitchFamily="34" charset="0"/>
              </a:rPr>
              <a:t>Specimen testing will be delayed if the form is incomplete!</a:t>
            </a:r>
          </a:p>
        </p:txBody>
      </p:sp>
      <p:sp>
        <p:nvSpPr>
          <p:cNvPr id="8" name="Content Placeholder 7"/>
          <p:cNvSpPr txBox="1">
            <a:spLocks noGrp="1"/>
          </p:cNvSpPr>
          <p:nvPr>
            <p:ph idx="13"/>
          </p:nvPr>
        </p:nvSpPr>
        <p:spPr>
          <a:xfrm>
            <a:off x="6172200" y="1838151"/>
            <a:ext cx="5384800" cy="2423740"/>
          </a:xfrm>
          <a:prstGeom prst="rect">
            <a:avLst/>
          </a:prstGeom>
          <a:noFill/>
        </p:spPr>
        <p:txBody>
          <a:bodyPr wrap="square" rtlCol="0">
            <a:spAutoFit/>
          </a:bodyPr>
          <a:lstStyle/>
          <a:p>
            <a:pPr>
              <a:buClr>
                <a:schemeClr val="accent1">
                  <a:lumMod val="75000"/>
                </a:schemeClr>
              </a:buClr>
              <a:buSzPct val="100000"/>
            </a:pPr>
            <a:r>
              <a:rPr lang="en-US" sz="1800" b="1" dirty="0">
                <a:latin typeface="Arial" panose="020B0604020202020204" pitchFamily="34" charset="0"/>
                <a:cs typeface="Arial" panose="020B0604020202020204" pitchFamily="34" charset="0"/>
              </a:rPr>
              <a:t>Unsatisfactory Specimen Follow-up</a:t>
            </a:r>
          </a:p>
          <a:p>
            <a:pPr marL="857250" lvl="1" indent="-514350">
              <a:buClr>
                <a:schemeClr val="accent1">
                  <a:lumMod val="75000"/>
                </a:schemeClr>
              </a:buClr>
              <a:buSzPct val="100000"/>
            </a:pPr>
            <a:r>
              <a:rPr lang="en-US" sz="1800" dirty="0">
                <a:latin typeface="Arial" panose="020B0604020202020204" pitchFamily="34" charset="0"/>
                <a:cs typeface="Arial" panose="020B0604020202020204" pitchFamily="34" charset="0"/>
              </a:rPr>
              <a:t>Specimen collectors can place their initials and unit in the area below for identification purposes, in the event of an unsatisfactory specimen. This allows for easier identification of the individual who collected the specimen so that further education and/or training can be provided.  </a:t>
            </a:r>
          </a:p>
        </p:txBody>
      </p:sp>
      <p:sp>
        <p:nvSpPr>
          <p:cNvPr id="10" name="TextBox 9"/>
          <p:cNvSpPr txBox="1"/>
          <p:nvPr/>
        </p:nvSpPr>
        <p:spPr>
          <a:xfrm>
            <a:off x="1749076" y="4044248"/>
            <a:ext cx="3818895" cy="553998"/>
          </a:xfrm>
          <a:prstGeom prst="rect">
            <a:avLst/>
          </a:prstGeom>
          <a:noFill/>
        </p:spPr>
        <p:txBody>
          <a:bodyPr wrap="square" rtlCol="0">
            <a:spAutoFit/>
          </a:bodyPr>
          <a:lstStyle/>
          <a:p>
            <a:pPr algn="l"/>
            <a:r>
              <a:rPr lang="en-US" sz="1500" b="1" dirty="0">
                <a:solidFill>
                  <a:srgbClr val="C00000"/>
                </a:solidFill>
                <a:latin typeface="Arial" panose="020B0604020202020204" pitchFamily="34" charset="0"/>
                <a:cs typeface="Arial" panose="020B0604020202020204" pitchFamily="34" charset="0"/>
              </a:rPr>
              <a:t>Note:</a:t>
            </a:r>
            <a:r>
              <a:rPr lang="en-US" sz="1500" dirty="0">
                <a:solidFill>
                  <a:srgbClr val="C00000"/>
                </a:solidFill>
                <a:latin typeface="Arial" panose="020B0604020202020204" pitchFamily="34" charset="0"/>
                <a:cs typeface="Arial" panose="020B0604020202020204" pitchFamily="34" charset="0"/>
              </a:rPr>
              <a:t> Do not touch the filter paper in any other area when writing initials and unit.</a:t>
            </a:r>
            <a:endParaRPr lang="en-US" sz="15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371846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dirty="0">
                <a:solidFill>
                  <a:schemeClr val="accent1"/>
                </a:solidFill>
                <a:latin typeface="Arial" panose="020B0604020202020204" pitchFamily="34" charset="0"/>
                <a:cs typeface="Arial" panose="020B0604020202020204" pitchFamily="34" charset="0"/>
              </a:rPr>
              <a:t>Screening vs. Diagnostic</a:t>
            </a:r>
            <a:endParaRPr lang="en-US" sz="3600" dirty="0">
              <a:solidFill>
                <a:schemeClr val="accent1"/>
              </a:solidFill>
            </a:endParaRPr>
          </a:p>
        </p:txBody>
      </p:sp>
      <p:sp>
        <p:nvSpPr>
          <p:cNvPr id="3" name="Content Placeholder 2"/>
          <p:cNvSpPr>
            <a:spLocks noGrp="1"/>
          </p:cNvSpPr>
          <p:nvPr>
            <p:ph idx="1"/>
          </p:nvPr>
        </p:nvSpPr>
        <p:spPr/>
        <p:txBody>
          <a:bodyPr/>
          <a:lstStyle/>
          <a:p>
            <a:pPr>
              <a:buClr>
                <a:schemeClr val="accent1">
                  <a:lumMod val="75000"/>
                </a:schemeClr>
              </a:buClr>
            </a:pPr>
            <a:r>
              <a:rPr lang="en-US" sz="2400" dirty="0">
                <a:latin typeface="Arial" panose="020B0604020202020204" pitchFamily="34" charset="0"/>
                <a:cs typeface="Arial" panose="020B0604020202020204" pitchFamily="34" charset="0"/>
              </a:rPr>
              <a:t>The newborn screen is just that… a </a:t>
            </a:r>
            <a:r>
              <a:rPr lang="en-US" sz="2400" i="1" dirty="0">
                <a:latin typeface="Arial" panose="020B0604020202020204" pitchFamily="34" charset="0"/>
                <a:cs typeface="Arial" panose="020B0604020202020204" pitchFamily="34" charset="0"/>
              </a:rPr>
              <a:t>screen</a:t>
            </a:r>
            <a:r>
              <a:rPr lang="en-US" sz="2400" dirty="0">
                <a:latin typeface="Arial" panose="020B0604020202020204" pitchFamily="34" charset="0"/>
                <a:cs typeface="Arial" panose="020B0604020202020204" pitchFamily="34" charset="0"/>
              </a:rPr>
              <a:t>.</a:t>
            </a:r>
          </a:p>
          <a:p>
            <a:pPr lvl="1">
              <a:buClr>
                <a:schemeClr val="accent1">
                  <a:lumMod val="75000"/>
                </a:schemeClr>
              </a:buClr>
            </a:pPr>
            <a:r>
              <a:rPr lang="en-US" sz="2400" dirty="0">
                <a:latin typeface="Arial" panose="020B0604020202020204" pitchFamily="34" charset="0"/>
                <a:cs typeface="Arial" panose="020B0604020202020204" pitchFamily="34" charset="0"/>
              </a:rPr>
              <a:t>Screening results, by themselves, </a:t>
            </a:r>
            <a:r>
              <a:rPr lang="en-US" sz="2400" b="1" dirty="0">
                <a:latin typeface="Arial" panose="020B0604020202020204" pitchFamily="34" charset="0"/>
                <a:cs typeface="Arial" panose="020B0604020202020204" pitchFamily="34" charset="0"/>
              </a:rPr>
              <a:t>cannot</a:t>
            </a:r>
            <a:r>
              <a:rPr lang="en-US" sz="2400" dirty="0">
                <a:latin typeface="Arial" panose="020B0604020202020204" pitchFamily="34" charset="0"/>
                <a:cs typeface="Arial" panose="020B0604020202020204" pitchFamily="34" charset="0"/>
              </a:rPr>
              <a:t> determine the presence or absence of a disorder.</a:t>
            </a:r>
          </a:p>
          <a:p>
            <a:pPr marL="452628" indent="-342900">
              <a:buClr>
                <a:schemeClr val="accent1">
                  <a:lumMod val="75000"/>
                </a:schemeClr>
              </a:buClr>
            </a:pPr>
            <a:endParaRPr lang="en-US" sz="2400" dirty="0">
              <a:latin typeface="Arial" panose="020B0604020202020204" pitchFamily="34" charset="0"/>
              <a:cs typeface="Arial" panose="020B0604020202020204" pitchFamily="34" charset="0"/>
            </a:endParaRPr>
          </a:p>
          <a:p>
            <a:pPr>
              <a:buClr>
                <a:schemeClr val="accent1">
                  <a:lumMod val="75000"/>
                </a:schemeClr>
              </a:buClr>
            </a:pPr>
            <a:r>
              <a:rPr lang="en-US" sz="2400" dirty="0">
                <a:latin typeface="Arial" panose="020B0604020202020204" pitchFamily="34" charset="0"/>
                <a:cs typeface="Arial" panose="020B0604020202020204" pitchFamily="34" charset="0"/>
              </a:rPr>
              <a:t>Diagnostic results refer to the combination of signs, symptoms, and test results that allows the doctor to </a:t>
            </a:r>
            <a:r>
              <a:rPr lang="en-US" sz="2400" b="1" dirty="0">
                <a:latin typeface="Arial" panose="020B0604020202020204" pitchFamily="34" charset="0"/>
                <a:cs typeface="Arial" panose="020B0604020202020204" pitchFamily="34" charset="0"/>
              </a:rPr>
              <a:t>confirm</a:t>
            </a:r>
            <a:r>
              <a:rPr lang="en-US" sz="2400" dirty="0">
                <a:latin typeface="Arial" panose="020B0604020202020204" pitchFamily="34" charset="0"/>
                <a:cs typeface="Arial" panose="020B0604020202020204" pitchFamily="34" charset="0"/>
              </a:rPr>
              <a:t> the diagnosis of a respective disease.</a:t>
            </a:r>
          </a:p>
          <a:p>
            <a:pPr>
              <a:buClr>
                <a:schemeClr val="accent1">
                  <a:lumMod val="75000"/>
                </a:schemeClr>
              </a:buClr>
            </a:pPr>
            <a:endParaRPr lang="en-US" dirty="0"/>
          </a:p>
        </p:txBody>
      </p:sp>
      <p:sp>
        <p:nvSpPr>
          <p:cNvPr id="4" name="Slide Number Placeholder 3"/>
          <p:cNvSpPr>
            <a:spLocks noGrp="1"/>
          </p:cNvSpPr>
          <p:nvPr>
            <p:ph type="sldNum" sz="quarter" idx="12"/>
          </p:nvPr>
        </p:nvSpPr>
        <p:spPr/>
        <p:txBody>
          <a:bodyPr/>
          <a:lstStyle/>
          <a:p>
            <a:fld id="{DB7DDC46-2E90-8640-BEFE-F54DCCD857ED}" type="slidenum">
              <a:rPr lang="en-US" smtClean="0"/>
              <a:t>3</a:t>
            </a:fld>
            <a:endParaRPr lang="en-US"/>
          </a:p>
        </p:txBody>
      </p:sp>
      <p:sp>
        <p:nvSpPr>
          <p:cNvPr id="5" name="Footer Placeholder 4"/>
          <p:cNvSpPr>
            <a:spLocks noGrp="1"/>
          </p:cNvSpPr>
          <p:nvPr>
            <p:ph type="ftr" sz="quarter" idx="13"/>
          </p:nvPr>
        </p:nvSpPr>
        <p:spPr/>
        <p:txBody>
          <a:bodyPr/>
          <a:lstStyle/>
          <a:p>
            <a:r>
              <a:rPr lang="en-US"/>
              <a:t>Oklahoma State Department of Health | Newborn Screening Program </a:t>
            </a:r>
            <a:endParaRPr lang="en-US" dirty="0"/>
          </a:p>
        </p:txBody>
      </p:sp>
      <p:pic>
        <p:nvPicPr>
          <p:cNvPr id="6" name="Picture 2" descr="S:\NEWBORN\LOGO &amp; CLIPART\NMDSP logo.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65225" y="4586604"/>
            <a:ext cx="1902325" cy="1602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12311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B7DDC46-2E90-8640-BEFE-F54DCCD857ED}" type="slidenum">
              <a:rPr lang="en-US" smtClean="0"/>
              <a:t>30</a:t>
            </a:fld>
            <a:endParaRPr lang="en-US"/>
          </a:p>
        </p:txBody>
      </p:sp>
      <p:sp>
        <p:nvSpPr>
          <p:cNvPr id="5" name="Footer Placeholder 4"/>
          <p:cNvSpPr>
            <a:spLocks noGrp="1"/>
          </p:cNvSpPr>
          <p:nvPr>
            <p:ph type="ftr" sz="quarter" idx="13"/>
          </p:nvPr>
        </p:nvSpPr>
        <p:spPr/>
        <p:txBody>
          <a:bodyPr/>
          <a:lstStyle/>
          <a:p>
            <a:r>
              <a:rPr lang="en-US"/>
              <a:t>Oklahoma State Department of Health | Newborn Screening Program </a:t>
            </a:r>
            <a:endParaRPr lang="en-US" dirty="0"/>
          </a:p>
        </p:txBody>
      </p:sp>
      <p:sp>
        <p:nvSpPr>
          <p:cNvPr id="6" name="Content Placeholder 2"/>
          <p:cNvSpPr>
            <a:spLocks noGrp="1"/>
          </p:cNvSpPr>
          <p:nvPr>
            <p:ph type="title"/>
          </p:nvPr>
        </p:nvSpPr>
        <p:spPr>
          <a:xfrm>
            <a:off x="457199" y="415229"/>
            <a:ext cx="11394141" cy="1878265"/>
          </a:xfrm>
        </p:spPr>
        <p:txBody>
          <a:bodyPr>
            <a:normAutofit/>
          </a:bodyPr>
          <a:lstStyle/>
          <a:p>
            <a:pPr marL="0" indent="0" algn="ctr">
              <a:buNone/>
            </a:pPr>
            <a:endParaRPr lang="en-US" sz="2800" dirty="0"/>
          </a:p>
          <a:p>
            <a:pPr marL="0" indent="0" algn="ctr">
              <a:buNone/>
            </a:pPr>
            <a:r>
              <a:rPr lang="en-US" sz="6400" b="1" dirty="0">
                <a:solidFill>
                  <a:schemeClr val="bg2">
                    <a:lumMod val="25000"/>
                  </a:schemeClr>
                </a:solidFill>
                <a:latin typeface="Arial" panose="020B0604020202020204" pitchFamily="34" charset="0"/>
                <a:cs typeface="Arial" panose="020B0604020202020204" pitchFamily="34" charset="0"/>
              </a:rPr>
              <a:t>Collecting the Specimen</a:t>
            </a:r>
          </a:p>
        </p:txBody>
      </p:sp>
      <p:sp>
        <p:nvSpPr>
          <p:cNvPr id="7" name="Rounded Rectangle 6"/>
          <p:cNvSpPr/>
          <p:nvPr/>
        </p:nvSpPr>
        <p:spPr>
          <a:xfrm>
            <a:off x="4665064" y="2698230"/>
            <a:ext cx="2979920" cy="2427157"/>
          </a:xfrm>
          <a:prstGeom prst="roundRect">
            <a:avLst>
              <a:gd name="adj" fmla="val 10000"/>
            </a:avLst>
          </a:prstGeom>
          <a:blipFill rotWithShape="0">
            <a:blip r:embed="rId2"/>
            <a:stretch>
              <a:fillRect/>
            </a:stretch>
          </a:blipFill>
        </p:spPr>
        <p:style>
          <a:lnRef idx="1">
            <a:schemeClr val="lt1">
              <a:hueOff val="0"/>
              <a:satOff val="0"/>
              <a:lumOff val="0"/>
              <a:alphaOff val="0"/>
            </a:schemeClr>
          </a:lnRef>
          <a:fillRef idx="1">
            <a:scrgbClr r="0" g="0" b="0"/>
          </a:fillRef>
          <a:effectRef idx="1">
            <a:schemeClr val="accent3">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16460899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B7DDC46-2E90-8640-BEFE-F54DCCD857ED}" type="slidenum">
              <a:rPr lang="en-US" smtClean="0"/>
              <a:t>31</a:t>
            </a:fld>
            <a:endParaRPr lang="en-US"/>
          </a:p>
        </p:txBody>
      </p:sp>
      <p:sp>
        <p:nvSpPr>
          <p:cNvPr id="5" name="Footer Placeholder 4"/>
          <p:cNvSpPr>
            <a:spLocks noGrp="1"/>
          </p:cNvSpPr>
          <p:nvPr>
            <p:ph type="ftr" sz="quarter" idx="13"/>
          </p:nvPr>
        </p:nvSpPr>
        <p:spPr/>
        <p:txBody>
          <a:bodyPr/>
          <a:lstStyle/>
          <a:p>
            <a:r>
              <a:rPr lang="en-US"/>
              <a:t>Oklahoma State Department of Health | Newborn Screening Program </a:t>
            </a:r>
            <a:endParaRPr lang="en-US" dirty="0"/>
          </a:p>
        </p:txBody>
      </p:sp>
      <p:sp>
        <p:nvSpPr>
          <p:cNvPr id="6" name="Rectangle 2"/>
          <p:cNvSpPr>
            <a:spLocks noGrp="1" noChangeArrowheads="1"/>
          </p:cNvSpPr>
          <p:nvPr>
            <p:ph type="title"/>
          </p:nvPr>
        </p:nvSpPr>
        <p:spPr/>
        <p:txBody>
          <a:bodyPr>
            <a:normAutofit/>
          </a:bodyPr>
          <a:lstStyle/>
          <a:p>
            <a:pPr algn="ctr" eaLnBrk="1" hangingPunct="1"/>
            <a:r>
              <a:rPr lang="en-US" sz="3600" dirty="0">
                <a:solidFill>
                  <a:schemeClr val="accent1"/>
                </a:solidFill>
                <a:latin typeface="Arial" panose="020B0604020202020204" pitchFamily="34" charset="0"/>
                <a:cs typeface="Arial" panose="020B0604020202020204" pitchFamily="34" charset="0"/>
              </a:rPr>
              <a:t>Time of Screening: Healthy Newborn</a:t>
            </a:r>
          </a:p>
        </p:txBody>
      </p:sp>
      <p:sp>
        <p:nvSpPr>
          <p:cNvPr id="7" name="Content Placeholder 6"/>
          <p:cNvSpPr>
            <a:spLocks noGrp="1"/>
          </p:cNvSpPr>
          <p:nvPr>
            <p:ph idx="1"/>
          </p:nvPr>
        </p:nvSpPr>
        <p:spPr>
          <a:xfrm>
            <a:off x="1319134" y="1858779"/>
            <a:ext cx="9677766" cy="3806053"/>
          </a:xfrm>
          <a:prstGeom prst="star8">
            <a:avLst/>
          </a:prstGeom>
          <a:ln>
            <a:solidFill>
              <a:srgbClr val="FFFFFF"/>
            </a:solidFill>
          </a:ln>
        </p:spPr>
        <p:style>
          <a:lnRef idx="1">
            <a:schemeClr val="accent1"/>
          </a:lnRef>
          <a:fillRef idx="2">
            <a:schemeClr val="accent1"/>
          </a:fillRef>
          <a:effectRef idx="1">
            <a:schemeClr val="accent1"/>
          </a:effectRef>
          <a:fontRef idx="minor">
            <a:schemeClr val="dk1"/>
          </a:fontRef>
        </p:style>
        <p:txBody>
          <a:bodyPr rtlCol="0" anchor="ctr"/>
          <a:lstStyle/>
          <a:p>
            <a:pPr algn="ctr">
              <a:defRPr/>
            </a:pPr>
            <a:endParaRPr lang="en-US" sz="2000" dirty="0">
              <a:solidFill>
                <a:schemeClr val="tx1"/>
              </a:solidFill>
              <a:latin typeface="Arial" panose="020B0604020202020204" pitchFamily="34" charset="0"/>
              <a:cs typeface="Arial" panose="020B0604020202020204" pitchFamily="34" charset="0"/>
            </a:endParaRPr>
          </a:p>
          <a:p>
            <a:pPr marL="0" indent="0" algn="ctr">
              <a:buNone/>
              <a:defRPr/>
            </a:pPr>
            <a:r>
              <a:rPr lang="en-US" sz="2000" dirty="0">
                <a:solidFill>
                  <a:schemeClr val="tx1"/>
                </a:solidFill>
                <a:latin typeface="Arial" panose="020B0604020202020204" pitchFamily="34" charset="0"/>
                <a:cs typeface="Arial" panose="020B0604020202020204" pitchFamily="34" charset="0"/>
              </a:rPr>
              <a:t>“</a:t>
            </a:r>
            <a:r>
              <a:rPr lang="en-US" sz="2000" b="1" dirty="0">
                <a:solidFill>
                  <a:schemeClr val="tx1"/>
                </a:solidFill>
                <a:latin typeface="Arial" panose="020B0604020202020204" pitchFamily="34" charset="0"/>
                <a:cs typeface="Arial" panose="020B0604020202020204" pitchFamily="34" charset="0"/>
              </a:rPr>
              <a:t>24 hours</a:t>
            </a:r>
            <a:r>
              <a:rPr lang="en-US" sz="2000" dirty="0">
                <a:solidFill>
                  <a:schemeClr val="tx1"/>
                </a:solidFill>
                <a:latin typeface="Arial" panose="020B0604020202020204" pitchFamily="34" charset="0"/>
                <a:cs typeface="Arial" panose="020B0604020202020204" pitchFamily="34" charset="0"/>
              </a:rPr>
              <a:t> plus one minute” </a:t>
            </a:r>
            <a:r>
              <a:rPr lang="en-US" sz="2000">
                <a:solidFill>
                  <a:schemeClr val="tx1"/>
                </a:solidFill>
                <a:latin typeface="Arial" panose="020B0604020202020204" pitchFamily="34" charset="0"/>
                <a:cs typeface="Arial" panose="020B0604020202020204" pitchFamily="34" charset="0"/>
              </a:rPr>
              <a:t>of age</a:t>
            </a:r>
            <a:endParaRPr lang="en-US" sz="2000" dirty="0">
              <a:solidFill>
                <a:schemeClr val="tx1"/>
              </a:solidFill>
              <a:latin typeface="Arial" panose="020B0604020202020204" pitchFamily="34" charset="0"/>
              <a:cs typeface="Arial" panose="020B0604020202020204" pitchFamily="34" charset="0"/>
            </a:endParaRPr>
          </a:p>
          <a:p>
            <a:pPr marL="0" indent="0" algn="ctr">
              <a:buNone/>
              <a:defRPr/>
            </a:pPr>
            <a:r>
              <a:rPr lang="en-US" sz="2000" dirty="0">
                <a:solidFill>
                  <a:schemeClr val="tx1"/>
                </a:solidFill>
                <a:latin typeface="Arial" panose="020B0604020202020204" pitchFamily="34" charset="0"/>
                <a:cs typeface="Arial" panose="020B0604020202020204" pitchFamily="34" charset="0"/>
              </a:rPr>
              <a:t>Or </a:t>
            </a:r>
          </a:p>
          <a:p>
            <a:pPr algn="ctr">
              <a:buNone/>
              <a:defRPr/>
            </a:pPr>
            <a:r>
              <a:rPr lang="en-US" sz="2000" dirty="0">
                <a:solidFill>
                  <a:schemeClr val="tx1"/>
                </a:solidFill>
                <a:latin typeface="Arial" panose="020B0604020202020204" pitchFamily="34" charset="0"/>
                <a:cs typeface="Arial" panose="020B0604020202020204" pitchFamily="34" charset="0"/>
              </a:rPr>
              <a:t>Prior to discharge</a:t>
            </a:r>
          </a:p>
          <a:p>
            <a:pPr algn="ctr">
              <a:buNone/>
              <a:defRPr/>
            </a:pPr>
            <a:endParaRPr lang="en-US" sz="2000" dirty="0">
              <a:solidFill>
                <a:schemeClr val="tx1"/>
              </a:solidFill>
              <a:latin typeface="Arial" panose="020B0604020202020204" pitchFamily="34" charset="0"/>
              <a:cs typeface="Arial" panose="020B0604020202020204" pitchFamily="34" charset="0"/>
            </a:endParaRPr>
          </a:p>
          <a:p>
            <a:pPr algn="ctr">
              <a:buNone/>
              <a:defRPr/>
            </a:pPr>
            <a:r>
              <a:rPr lang="en-US" dirty="0">
                <a:solidFill>
                  <a:schemeClr val="tx1"/>
                </a:solidFill>
                <a:latin typeface="Arial" panose="020B0604020202020204" pitchFamily="34" charset="0"/>
                <a:cs typeface="Arial" panose="020B0604020202020204" pitchFamily="34" charset="0"/>
              </a:rPr>
              <a:t>**WHICHEVER COMES FIRST**</a:t>
            </a:r>
          </a:p>
          <a:p>
            <a:pPr algn="ctr"/>
            <a:endParaRPr lang="en-US" dirty="0">
              <a:ln>
                <a:solidFill>
                  <a:schemeClr val="tx1"/>
                </a:solidFill>
              </a:ln>
              <a:solidFill>
                <a:schemeClr val="tx1"/>
              </a:solidFill>
            </a:endParaRPr>
          </a:p>
        </p:txBody>
      </p:sp>
      <p:pic>
        <p:nvPicPr>
          <p:cNvPr id="8" name="Picture 4" descr="C:\Program Files\Microsoft Office\Clipart\standard\stddir1\bd05032_.wmf"/>
          <p:cNvPicPr>
            <a:picLocks noChangeAspect="1" noChangeArrowheads="1"/>
          </p:cNvPicPr>
          <p:nvPr/>
        </p:nvPicPr>
        <p:blipFill>
          <a:blip r:embed="rId2" cstate="print"/>
          <a:srcRect/>
          <a:stretch>
            <a:fillRect/>
          </a:stretch>
        </p:blipFill>
        <p:spPr bwMode="auto">
          <a:xfrm>
            <a:off x="9108141" y="4648200"/>
            <a:ext cx="1524000" cy="1600200"/>
          </a:xfrm>
          <a:prstGeom prst="rect">
            <a:avLst/>
          </a:prstGeom>
          <a:noFill/>
          <a:ln w="9525">
            <a:noFill/>
            <a:miter lim="800000"/>
            <a:headEnd/>
            <a:tailEnd/>
          </a:ln>
        </p:spPr>
      </p:pic>
    </p:spTree>
    <p:extLst>
      <p:ext uri="{BB962C8B-B14F-4D97-AF65-F5344CB8AC3E}">
        <p14:creationId xmlns:p14="http://schemas.microsoft.com/office/powerpoint/2010/main" val="7992420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71133" y="2073637"/>
            <a:ext cx="8565622" cy="3804234"/>
          </a:xfrm>
        </p:spPr>
      </p:pic>
      <p:sp>
        <p:nvSpPr>
          <p:cNvPr id="4" name="Slide Number Placeholder 3"/>
          <p:cNvSpPr>
            <a:spLocks noGrp="1"/>
          </p:cNvSpPr>
          <p:nvPr>
            <p:ph type="sldNum" sz="quarter" idx="12"/>
          </p:nvPr>
        </p:nvSpPr>
        <p:spPr/>
        <p:txBody>
          <a:bodyPr/>
          <a:lstStyle/>
          <a:p>
            <a:fld id="{DB7DDC46-2E90-8640-BEFE-F54DCCD857ED}" type="slidenum">
              <a:rPr lang="en-US" smtClean="0"/>
              <a:t>32</a:t>
            </a:fld>
            <a:endParaRPr lang="en-US"/>
          </a:p>
        </p:txBody>
      </p:sp>
      <p:sp>
        <p:nvSpPr>
          <p:cNvPr id="5" name="Footer Placeholder 4"/>
          <p:cNvSpPr>
            <a:spLocks noGrp="1"/>
          </p:cNvSpPr>
          <p:nvPr>
            <p:ph type="ftr" sz="quarter" idx="13"/>
          </p:nvPr>
        </p:nvSpPr>
        <p:spPr/>
        <p:txBody>
          <a:bodyPr/>
          <a:lstStyle/>
          <a:p>
            <a:r>
              <a:rPr lang="en-US"/>
              <a:t>Oklahoma State Department of Health | Newborn Screening Program </a:t>
            </a:r>
            <a:endParaRPr lang="en-US" dirty="0"/>
          </a:p>
        </p:txBody>
      </p:sp>
      <p:sp>
        <p:nvSpPr>
          <p:cNvPr id="6" name="Rectangle 2"/>
          <p:cNvSpPr>
            <a:spLocks noGrp="1" noChangeArrowheads="1"/>
          </p:cNvSpPr>
          <p:nvPr>
            <p:ph type="title"/>
          </p:nvPr>
        </p:nvSpPr>
        <p:spPr>
          <a:xfrm>
            <a:off x="457200" y="415229"/>
            <a:ext cx="11394140" cy="1233835"/>
          </a:xfrm>
        </p:spPr>
        <p:txBody>
          <a:bodyPr>
            <a:noAutofit/>
          </a:bodyPr>
          <a:lstStyle/>
          <a:p>
            <a:pPr algn="ctr" eaLnBrk="1" hangingPunct="1">
              <a:defRPr/>
            </a:pPr>
            <a:r>
              <a:rPr lang="en-US" sz="3600" dirty="0">
                <a:solidFill>
                  <a:schemeClr val="accent1"/>
                </a:solidFill>
                <a:latin typeface="Arial" panose="020B0604020202020204" pitchFamily="34" charset="0"/>
                <a:cs typeface="Arial" panose="020B0604020202020204" pitchFamily="34" charset="0"/>
              </a:rPr>
              <a:t>Time of Screening: </a:t>
            </a:r>
            <a:br>
              <a:rPr lang="en-US" sz="3600" dirty="0">
                <a:solidFill>
                  <a:schemeClr val="accent1"/>
                </a:solidFill>
                <a:latin typeface="Arial" panose="020B0604020202020204" pitchFamily="34" charset="0"/>
                <a:cs typeface="Arial" panose="020B0604020202020204" pitchFamily="34" charset="0"/>
              </a:rPr>
            </a:br>
            <a:r>
              <a:rPr lang="en-US" sz="3200" dirty="0">
                <a:solidFill>
                  <a:schemeClr val="accent1"/>
                </a:solidFill>
                <a:latin typeface="Arial" panose="020B0604020202020204" pitchFamily="34" charset="0"/>
                <a:cs typeface="Arial" panose="020B0604020202020204" pitchFamily="34" charset="0"/>
              </a:rPr>
              <a:t>Premature or Sick Newborns</a:t>
            </a:r>
          </a:p>
        </p:txBody>
      </p:sp>
    </p:spTree>
    <p:extLst>
      <p:ext uri="{BB962C8B-B14F-4D97-AF65-F5344CB8AC3E}">
        <p14:creationId xmlns:p14="http://schemas.microsoft.com/office/powerpoint/2010/main" val="1515777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Clr>
                <a:schemeClr val="accent1">
                  <a:lumMod val="75000"/>
                </a:schemeClr>
              </a:buClr>
            </a:pPr>
            <a:r>
              <a:rPr lang="en-US" sz="2000" b="1" dirty="0">
                <a:latin typeface="Arial" panose="020B0604020202020204" pitchFamily="34" charset="0"/>
                <a:cs typeface="Arial" panose="020B0604020202020204" pitchFamily="34" charset="0"/>
              </a:rPr>
              <a:t>Heel Stick / Direct Application</a:t>
            </a:r>
          </a:p>
          <a:p>
            <a:pPr lvl="1">
              <a:buClr>
                <a:schemeClr val="accent1">
                  <a:lumMod val="75000"/>
                </a:schemeClr>
              </a:buClr>
            </a:pPr>
            <a:r>
              <a:rPr lang="en-US" sz="2000" dirty="0">
                <a:latin typeface="Arial" panose="020B0604020202020204" pitchFamily="34" charset="0"/>
                <a:cs typeface="Arial" panose="020B0604020202020204" pitchFamily="34" charset="0"/>
              </a:rPr>
              <a:t>Preferred, recommended method</a:t>
            </a:r>
          </a:p>
          <a:p>
            <a:pPr>
              <a:buClr>
                <a:schemeClr val="accent1">
                  <a:lumMod val="75000"/>
                </a:schemeClr>
              </a:buClr>
            </a:pPr>
            <a:endParaRPr lang="en-US" dirty="0"/>
          </a:p>
          <a:p>
            <a:pPr>
              <a:buClr>
                <a:schemeClr val="accent1">
                  <a:lumMod val="75000"/>
                </a:schemeClr>
              </a:buClr>
            </a:pPr>
            <a:endParaRPr lang="en-US" dirty="0"/>
          </a:p>
          <a:p>
            <a:pPr>
              <a:buClr>
                <a:schemeClr val="accent1">
                  <a:lumMod val="75000"/>
                </a:schemeClr>
              </a:buClr>
              <a:buFont typeface="Wingdings" panose="05000000000000000000" pitchFamily="2" charset="2"/>
              <a:buChar char="v"/>
            </a:pPr>
            <a:r>
              <a:rPr lang="en-US" sz="2000" b="1" dirty="0">
                <a:solidFill>
                  <a:srgbClr val="00B050"/>
                </a:solidFill>
              </a:rPr>
              <a:t>Start with clean, dry hands before handling</a:t>
            </a:r>
          </a:p>
          <a:p>
            <a:pPr marL="0" indent="0">
              <a:buClr>
                <a:schemeClr val="accent1">
                  <a:lumMod val="75000"/>
                </a:schemeClr>
              </a:buClr>
              <a:buNone/>
            </a:pPr>
            <a:r>
              <a:rPr lang="en-US" sz="2000" b="1" dirty="0">
                <a:solidFill>
                  <a:srgbClr val="00B050"/>
                </a:solidFill>
              </a:rPr>
              <a:t>    the filter paper.</a:t>
            </a:r>
          </a:p>
        </p:txBody>
      </p:sp>
      <p:sp>
        <p:nvSpPr>
          <p:cNvPr id="4" name="Slide Number Placeholder 3"/>
          <p:cNvSpPr>
            <a:spLocks noGrp="1"/>
          </p:cNvSpPr>
          <p:nvPr>
            <p:ph type="sldNum" sz="quarter" idx="12"/>
          </p:nvPr>
        </p:nvSpPr>
        <p:spPr/>
        <p:txBody>
          <a:bodyPr/>
          <a:lstStyle/>
          <a:p>
            <a:fld id="{DB7DDC46-2E90-8640-BEFE-F54DCCD857ED}" type="slidenum">
              <a:rPr lang="en-US" smtClean="0"/>
              <a:t>33</a:t>
            </a:fld>
            <a:endParaRPr lang="en-US"/>
          </a:p>
        </p:txBody>
      </p:sp>
      <p:sp>
        <p:nvSpPr>
          <p:cNvPr id="5" name="Footer Placeholder 4"/>
          <p:cNvSpPr>
            <a:spLocks noGrp="1"/>
          </p:cNvSpPr>
          <p:nvPr>
            <p:ph type="ftr" sz="quarter" idx="13"/>
          </p:nvPr>
        </p:nvSpPr>
        <p:spPr/>
        <p:txBody>
          <a:bodyPr/>
          <a:lstStyle/>
          <a:p>
            <a:r>
              <a:rPr lang="en-US"/>
              <a:t>Oklahoma State Department of Health | Newborn Screening Program </a:t>
            </a:r>
            <a:endParaRPr lang="en-US" dirty="0"/>
          </a:p>
        </p:txBody>
      </p:sp>
      <p:sp>
        <p:nvSpPr>
          <p:cNvPr id="6" name="Title 2"/>
          <p:cNvSpPr>
            <a:spLocks noGrp="1"/>
          </p:cNvSpPr>
          <p:nvPr>
            <p:ph type="title"/>
          </p:nvPr>
        </p:nvSpPr>
        <p:spPr/>
        <p:txBody>
          <a:bodyPr>
            <a:normAutofit/>
          </a:bodyPr>
          <a:lstStyle/>
          <a:p>
            <a:pPr algn="ctr"/>
            <a:r>
              <a:rPr lang="en-US" sz="3600" dirty="0">
                <a:solidFill>
                  <a:schemeClr val="accent1"/>
                </a:solidFill>
                <a:latin typeface="Arial" panose="020B0604020202020204" pitchFamily="34" charset="0"/>
                <a:cs typeface="Arial" panose="020B0604020202020204" pitchFamily="34" charset="0"/>
              </a:rPr>
              <a:t>Specimen Collection</a:t>
            </a:r>
          </a:p>
        </p:txBody>
      </p:sp>
      <p:pic>
        <p:nvPicPr>
          <p:cNvPr id="7" name="Picture 7" descr="F:\FHS SCREENING &amp; SPECIAL SERVICES\NEWBORN\Presentations\foot6.gif"/>
          <p:cNvPicPr>
            <a:picLocks noChangeAspect="1" noChangeArrowheads="1"/>
          </p:cNvPicPr>
          <p:nvPr/>
        </p:nvPicPr>
        <p:blipFill>
          <a:blip r:embed="rId2" cstate="print"/>
          <a:stretch>
            <a:fillRect/>
          </a:stretch>
        </p:blipFill>
        <p:spPr>
          <a:xfrm>
            <a:off x="6544012" y="1836681"/>
            <a:ext cx="3739239" cy="3739239"/>
          </a:xfrm>
          <a:prstGeom prst="rect">
            <a:avLst/>
          </a:prstGeom>
          <a:noFill/>
        </p:spPr>
      </p:pic>
    </p:spTree>
    <p:extLst>
      <p:ext uri="{BB962C8B-B14F-4D97-AF65-F5344CB8AC3E}">
        <p14:creationId xmlns:p14="http://schemas.microsoft.com/office/powerpoint/2010/main" val="39746498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B7DDC46-2E90-8640-BEFE-F54DCCD857ED}" type="slidenum">
              <a:rPr lang="en-US" smtClean="0"/>
              <a:t>34</a:t>
            </a:fld>
            <a:endParaRPr lang="en-US"/>
          </a:p>
        </p:txBody>
      </p:sp>
      <p:sp>
        <p:nvSpPr>
          <p:cNvPr id="6" name="Footer Placeholder 5"/>
          <p:cNvSpPr>
            <a:spLocks noGrp="1"/>
          </p:cNvSpPr>
          <p:nvPr>
            <p:ph type="ftr" sz="quarter" idx="14"/>
          </p:nvPr>
        </p:nvSpPr>
        <p:spPr/>
        <p:txBody>
          <a:bodyPr/>
          <a:lstStyle/>
          <a:p>
            <a:r>
              <a:rPr lang="en-US" dirty="0"/>
              <a:t>Oklahoma State Department of Health | Newborn Screening Program </a:t>
            </a:r>
          </a:p>
        </p:txBody>
      </p:sp>
      <p:sp>
        <p:nvSpPr>
          <p:cNvPr id="7" name="Title 1"/>
          <p:cNvSpPr>
            <a:spLocks noGrp="1"/>
          </p:cNvSpPr>
          <p:nvPr>
            <p:ph type="title"/>
          </p:nvPr>
        </p:nvSpPr>
        <p:spPr/>
        <p:txBody>
          <a:bodyPr>
            <a:normAutofit/>
          </a:bodyPr>
          <a:lstStyle/>
          <a:p>
            <a:pPr algn="ctr"/>
            <a:r>
              <a:rPr lang="en-US" sz="3600" dirty="0">
                <a:solidFill>
                  <a:schemeClr val="accent1"/>
                </a:solidFill>
                <a:latin typeface="Arial" panose="020B0604020202020204" pitchFamily="34" charset="0"/>
                <a:cs typeface="Arial" panose="020B0604020202020204" pitchFamily="34" charset="0"/>
              </a:rPr>
              <a:t>Direct Application</a:t>
            </a:r>
            <a:endParaRPr lang="en-US" sz="3100" dirty="0">
              <a:solidFill>
                <a:schemeClr val="accent1"/>
              </a:solidFill>
              <a:latin typeface="Arial" panose="020B0604020202020204" pitchFamily="34" charset="0"/>
              <a:cs typeface="Arial" panose="020B0604020202020204" pitchFamily="34" charset="0"/>
            </a:endParaRPr>
          </a:p>
        </p:txBody>
      </p:sp>
      <p:sp>
        <p:nvSpPr>
          <p:cNvPr id="8" name="Content Placeholder 3"/>
          <p:cNvSpPr>
            <a:spLocks noGrp="1"/>
          </p:cNvSpPr>
          <p:nvPr>
            <p:ph idx="13"/>
          </p:nvPr>
        </p:nvSpPr>
        <p:spPr/>
        <p:txBody>
          <a:bodyPr>
            <a:normAutofit/>
          </a:bodyPr>
          <a:lstStyle/>
          <a:p>
            <a:pPr>
              <a:buClr>
                <a:schemeClr val="accent1">
                  <a:lumMod val="75000"/>
                </a:schemeClr>
              </a:buClr>
              <a:defRPr/>
            </a:pPr>
            <a:endParaRPr lang="en-US" sz="2400" dirty="0">
              <a:latin typeface="Arial" panose="020B0604020202020204" pitchFamily="34" charset="0"/>
              <a:cs typeface="Arial" panose="020B0604020202020204" pitchFamily="34" charset="0"/>
            </a:endParaRPr>
          </a:p>
          <a:p>
            <a:pPr>
              <a:buClr>
                <a:schemeClr val="accent1">
                  <a:lumMod val="75000"/>
                </a:schemeClr>
              </a:buClr>
              <a:defRPr/>
            </a:pPr>
            <a:r>
              <a:rPr lang="en-US" sz="2000" dirty="0">
                <a:latin typeface="Arial" panose="020B0604020202020204" pitchFamily="34" charset="0"/>
                <a:cs typeface="Arial" panose="020B0604020202020204" pitchFamily="34" charset="0"/>
              </a:rPr>
              <a:t>Warm the heel with a heel warmer or a soft cloth, moistened with warm water up to 41  C for 3 to 5 minutes.</a:t>
            </a:r>
          </a:p>
          <a:p>
            <a:pPr lvl="1">
              <a:buClr>
                <a:schemeClr val="accent1">
                  <a:lumMod val="75000"/>
                </a:schemeClr>
              </a:buClr>
              <a:defRPr/>
            </a:pPr>
            <a:r>
              <a:rPr lang="en-US" sz="1800" dirty="0">
                <a:latin typeface="Arial" panose="020B0604020202020204" pitchFamily="34" charset="0"/>
                <a:cs typeface="Arial" panose="020B0604020202020204" pitchFamily="34" charset="0"/>
              </a:rPr>
              <a:t>Warmth leads to vasodilation, which increases </a:t>
            </a:r>
            <a:r>
              <a:rPr lang="en-US" sz="1800" dirty="0" err="1">
                <a:latin typeface="Arial" panose="020B0604020202020204" pitchFamily="34" charset="0"/>
                <a:cs typeface="Arial" panose="020B0604020202020204" pitchFamily="34" charset="0"/>
              </a:rPr>
              <a:t>bloodflow</a:t>
            </a:r>
            <a:r>
              <a:rPr lang="en-US" sz="1800" dirty="0">
                <a:latin typeface="Arial" panose="020B0604020202020204" pitchFamily="34" charset="0"/>
                <a:cs typeface="Arial" panose="020B0604020202020204" pitchFamily="34" charset="0"/>
              </a:rPr>
              <a:t> and chance of collection success.</a:t>
            </a:r>
          </a:p>
          <a:p>
            <a:pPr marL="736092" lvl="1" indent="-342900">
              <a:buClr>
                <a:schemeClr val="accent1">
                  <a:lumMod val="75000"/>
                </a:schemeClr>
              </a:buClr>
              <a:defRPr/>
            </a:pPr>
            <a:endParaRPr lang="en-US" sz="2000" b="1" dirty="0">
              <a:latin typeface="Arial" panose="020B0604020202020204" pitchFamily="34" charset="0"/>
              <a:cs typeface="Arial" panose="020B0604020202020204" pitchFamily="34" charset="0"/>
            </a:endParaRPr>
          </a:p>
          <a:p>
            <a:pPr marL="678942" lvl="1" indent="-285750">
              <a:buClr>
                <a:schemeClr val="accent1">
                  <a:lumMod val="75000"/>
                </a:schemeClr>
              </a:buClr>
              <a:buFont typeface="Wingdings" panose="05000000000000000000" pitchFamily="2" charset="2"/>
              <a:buChar char="v"/>
              <a:defRPr/>
            </a:pPr>
            <a:r>
              <a:rPr lang="en-US" sz="1800" b="1" dirty="0">
                <a:latin typeface="Arial" panose="020B0604020202020204" pitchFamily="34" charset="0"/>
                <a:cs typeface="Arial" panose="020B0604020202020204" pitchFamily="34" charset="0"/>
              </a:rPr>
              <a:t>*Follow your hospital protocol regarding which warming device to use*</a:t>
            </a:r>
          </a:p>
        </p:txBody>
      </p:sp>
      <p:sp>
        <p:nvSpPr>
          <p:cNvPr id="9" name="TextBox 8"/>
          <p:cNvSpPr txBox="1"/>
          <p:nvPr/>
        </p:nvSpPr>
        <p:spPr>
          <a:xfrm>
            <a:off x="7493000" y="1838151"/>
            <a:ext cx="2743200" cy="461665"/>
          </a:xfrm>
          <a:prstGeom prst="rect">
            <a:avLst/>
          </a:prstGeom>
          <a:noFill/>
        </p:spPr>
        <p:txBody>
          <a:bodyPr wrap="square" rtlCol="0">
            <a:spAutoFit/>
          </a:bodyPr>
          <a:lstStyle/>
          <a:p>
            <a:r>
              <a:rPr lang="en-US" sz="2400" b="1" dirty="0">
                <a:solidFill>
                  <a:schemeClr val="accent1">
                    <a:lumMod val="50000"/>
                  </a:schemeClr>
                </a:solidFill>
                <a:latin typeface="Arial" panose="020B0604020202020204" pitchFamily="34" charset="0"/>
                <a:cs typeface="Arial" panose="020B0604020202020204" pitchFamily="34" charset="0"/>
              </a:rPr>
              <a:t>Prepare the Site</a:t>
            </a:r>
          </a:p>
        </p:txBody>
      </p:sp>
      <p:pic>
        <p:nvPicPr>
          <p:cNvPr id="10" name="Picture 10" descr="F:\FHS SCREENING &amp; SPECIAL SERVICES\NEWBORN\Presentations\foot2.bmp"/>
          <p:cNvPicPr>
            <a:picLocks noGrp="1" noChangeAspect="1" noChangeArrowheads="1"/>
          </p:cNvPicPr>
          <p:nvPr>
            <p:ph idx="1"/>
          </p:nvPr>
        </p:nvPicPr>
        <p:blipFill>
          <a:blip r:embed="rId2" cstate="print"/>
          <a:stretch>
            <a:fillRect/>
          </a:stretch>
        </p:blipFill>
        <p:spPr>
          <a:xfrm>
            <a:off x="2056954" y="2065503"/>
            <a:ext cx="3183764" cy="3493822"/>
          </a:xfrm>
          <a:noFill/>
        </p:spPr>
      </p:pic>
    </p:spTree>
    <p:extLst>
      <p:ext uri="{BB962C8B-B14F-4D97-AF65-F5344CB8AC3E}">
        <p14:creationId xmlns:p14="http://schemas.microsoft.com/office/powerpoint/2010/main" val="20322620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B7DDC46-2E90-8640-BEFE-F54DCCD857ED}" type="slidenum">
              <a:rPr lang="en-US" smtClean="0"/>
              <a:t>35</a:t>
            </a:fld>
            <a:endParaRPr lang="en-US"/>
          </a:p>
        </p:txBody>
      </p:sp>
      <p:sp>
        <p:nvSpPr>
          <p:cNvPr id="5" name="Content Placeholder 4"/>
          <p:cNvSpPr>
            <a:spLocks noGrp="1"/>
          </p:cNvSpPr>
          <p:nvPr>
            <p:ph idx="13"/>
          </p:nvPr>
        </p:nvSpPr>
        <p:spPr/>
        <p:txBody>
          <a:bodyPr/>
          <a:lstStyle/>
          <a:p>
            <a:pPr>
              <a:buClr>
                <a:schemeClr val="accent1">
                  <a:lumMod val="75000"/>
                </a:schemeClr>
              </a:buClr>
              <a:defRPr/>
            </a:pPr>
            <a:r>
              <a:rPr lang="en-US" sz="1800" dirty="0">
                <a:latin typeface="Arial" panose="020B0604020202020204" pitchFamily="34" charset="0"/>
                <a:cs typeface="Arial" panose="020B0604020202020204" pitchFamily="34" charset="0"/>
              </a:rPr>
              <a:t>Encourage skin-to-skin contact between newborn and parent during specimen collection.</a:t>
            </a:r>
          </a:p>
          <a:p>
            <a:pPr lvl="1">
              <a:buClr>
                <a:schemeClr val="accent1">
                  <a:lumMod val="75000"/>
                </a:schemeClr>
              </a:buClr>
              <a:defRPr/>
            </a:pPr>
            <a:r>
              <a:rPr lang="en-US" sz="1600" dirty="0">
                <a:latin typeface="Arial" panose="020B0604020202020204" pitchFamily="34" charset="0"/>
                <a:cs typeface="Arial" panose="020B0604020202020204" pitchFamily="34" charset="0"/>
              </a:rPr>
              <a:t>Decreases stress response in newborn</a:t>
            </a:r>
          </a:p>
          <a:p>
            <a:pPr lvl="1">
              <a:buClr>
                <a:schemeClr val="accent1">
                  <a:lumMod val="75000"/>
                </a:schemeClr>
              </a:buClr>
              <a:defRPr/>
            </a:pPr>
            <a:r>
              <a:rPr lang="en-US" sz="1600" dirty="0">
                <a:latin typeface="Arial" panose="020B0604020202020204" pitchFamily="34" charset="0"/>
                <a:cs typeface="Arial" panose="020B0604020202020204" pitchFamily="34" charset="0"/>
              </a:rPr>
              <a:t>Encourages bonding</a:t>
            </a:r>
          </a:p>
          <a:p>
            <a:pPr>
              <a:buClr>
                <a:schemeClr val="accent1">
                  <a:lumMod val="75000"/>
                </a:schemeClr>
              </a:buClr>
              <a:defRPr/>
            </a:pPr>
            <a:r>
              <a:rPr lang="en-US" sz="1800" dirty="0">
                <a:latin typeface="Arial" panose="020B0604020202020204" pitchFamily="34" charset="0"/>
                <a:cs typeface="Arial" panose="020B0604020202020204" pitchFamily="34" charset="0"/>
              </a:rPr>
              <a:t>Position the infant’s leg lower than the heart.</a:t>
            </a:r>
          </a:p>
          <a:p>
            <a:pPr lvl="1">
              <a:buClr>
                <a:schemeClr val="accent1">
                  <a:lumMod val="75000"/>
                </a:schemeClr>
              </a:buClr>
              <a:defRPr/>
            </a:pPr>
            <a:r>
              <a:rPr lang="en-US" sz="1600" dirty="0">
                <a:latin typeface="Arial" panose="020B0604020202020204" pitchFamily="34" charset="0"/>
                <a:cs typeface="Arial" panose="020B0604020202020204" pitchFamily="34" charset="0"/>
              </a:rPr>
              <a:t>This increases venous pressure, which results in increased blood flow and a greater chance of collection success.</a:t>
            </a:r>
          </a:p>
          <a:p>
            <a:pPr>
              <a:buClr>
                <a:schemeClr val="accent1">
                  <a:lumMod val="75000"/>
                </a:schemeClr>
              </a:buClr>
              <a:defRPr/>
            </a:pPr>
            <a:r>
              <a:rPr lang="en-US" sz="1800" dirty="0">
                <a:latin typeface="Arial" panose="020B0604020202020204" pitchFamily="34" charset="0"/>
                <a:cs typeface="Arial" panose="020B0604020202020204" pitchFamily="34" charset="0"/>
              </a:rPr>
              <a:t>Wearing gloves, wipe the infant’s heel with 70% isopropyl alcohol.</a:t>
            </a:r>
          </a:p>
          <a:p>
            <a:pPr>
              <a:buClr>
                <a:schemeClr val="accent1">
                  <a:lumMod val="75000"/>
                </a:schemeClr>
              </a:buClr>
              <a:defRPr/>
            </a:pPr>
            <a:r>
              <a:rPr lang="en-US" sz="1800" dirty="0">
                <a:latin typeface="Arial" panose="020B0604020202020204" pitchFamily="34" charset="0"/>
                <a:cs typeface="Arial" panose="020B0604020202020204" pitchFamily="34" charset="0"/>
              </a:rPr>
              <a:t>Allow the heel to air dry!</a:t>
            </a:r>
          </a:p>
          <a:p>
            <a:pPr lvl="1">
              <a:buClr>
                <a:schemeClr val="accent1">
                  <a:lumMod val="75000"/>
                </a:schemeClr>
              </a:buClr>
              <a:defRPr/>
            </a:pPr>
            <a:r>
              <a:rPr lang="en-US" sz="1600" dirty="0">
                <a:latin typeface="Arial" panose="020B0604020202020204" pitchFamily="34" charset="0"/>
                <a:cs typeface="Arial" panose="020B0604020202020204" pitchFamily="34" charset="0"/>
              </a:rPr>
              <a:t>Residual alcohol can affect NBS results and/or lead to </a:t>
            </a:r>
            <a:r>
              <a:rPr lang="en-US" sz="1600" dirty="0" err="1">
                <a:latin typeface="Arial" panose="020B0604020202020204" pitchFamily="34" charset="0"/>
                <a:cs typeface="Arial" panose="020B0604020202020204" pitchFamily="34" charset="0"/>
              </a:rPr>
              <a:t>unsat</a:t>
            </a:r>
            <a:r>
              <a:rPr lang="en-US" sz="1600" dirty="0">
                <a:latin typeface="Arial" panose="020B0604020202020204" pitchFamily="34" charset="0"/>
                <a:cs typeface="Arial" panose="020B0604020202020204" pitchFamily="34" charset="0"/>
              </a:rPr>
              <a:t> specimens.</a:t>
            </a:r>
          </a:p>
          <a:p>
            <a:pPr>
              <a:buClr>
                <a:schemeClr val="accent1">
                  <a:lumMod val="75000"/>
                </a:schemeClr>
              </a:buClr>
            </a:pPr>
            <a:endParaRPr lang="en-US" dirty="0"/>
          </a:p>
        </p:txBody>
      </p:sp>
      <p:sp>
        <p:nvSpPr>
          <p:cNvPr id="6" name="Footer Placeholder 5"/>
          <p:cNvSpPr>
            <a:spLocks noGrp="1"/>
          </p:cNvSpPr>
          <p:nvPr>
            <p:ph type="ftr" sz="quarter" idx="14"/>
          </p:nvPr>
        </p:nvSpPr>
        <p:spPr/>
        <p:txBody>
          <a:bodyPr/>
          <a:lstStyle/>
          <a:p>
            <a:r>
              <a:rPr lang="en-US" dirty="0"/>
              <a:t>Oklahoma State Department of Health | Newborn Screening Program </a:t>
            </a:r>
          </a:p>
        </p:txBody>
      </p:sp>
      <p:sp>
        <p:nvSpPr>
          <p:cNvPr id="7" name="Title 1"/>
          <p:cNvSpPr>
            <a:spLocks noGrp="1"/>
          </p:cNvSpPr>
          <p:nvPr>
            <p:ph type="title"/>
          </p:nvPr>
        </p:nvSpPr>
        <p:spPr/>
        <p:txBody>
          <a:bodyPr>
            <a:normAutofit/>
          </a:bodyPr>
          <a:lstStyle/>
          <a:p>
            <a:pPr algn="ctr"/>
            <a:r>
              <a:rPr lang="en-US" sz="3600" dirty="0">
                <a:solidFill>
                  <a:schemeClr val="accent1"/>
                </a:solidFill>
                <a:latin typeface="Arial" panose="020B0604020202020204" pitchFamily="34" charset="0"/>
                <a:cs typeface="Arial" panose="020B0604020202020204" pitchFamily="34" charset="0"/>
              </a:rPr>
              <a:t>Direct Application</a:t>
            </a:r>
            <a:endParaRPr lang="en-US" sz="3100" dirty="0">
              <a:solidFill>
                <a:schemeClr val="accent1"/>
              </a:solidFill>
              <a:latin typeface="Arial" panose="020B0604020202020204" pitchFamily="34" charset="0"/>
              <a:cs typeface="Arial" panose="020B0604020202020204" pitchFamily="34" charset="0"/>
            </a:endParaRPr>
          </a:p>
        </p:txBody>
      </p:sp>
      <p:sp>
        <p:nvSpPr>
          <p:cNvPr id="9" name="TextBox 8"/>
          <p:cNvSpPr txBox="1"/>
          <p:nvPr/>
        </p:nvSpPr>
        <p:spPr>
          <a:xfrm>
            <a:off x="7493000" y="1314545"/>
            <a:ext cx="2743200" cy="461665"/>
          </a:xfrm>
          <a:prstGeom prst="rect">
            <a:avLst/>
          </a:prstGeom>
          <a:noFill/>
        </p:spPr>
        <p:txBody>
          <a:bodyPr wrap="square" rtlCol="0">
            <a:spAutoFit/>
          </a:bodyPr>
          <a:lstStyle/>
          <a:p>
            <a:r>
              <a:rPr lang="en-US" sz="2400" b="1" dirty="0">
                <a:solidFill>
                  <a:schemeClr val="accent1">
                    <a:lumMod val="50000"/>
                  </a:schemeClr>
                </a:solidFill>
                <a:latin typeface="Arial" panose="020B0604020202020204" pitchFamily="34" charset="0"/>
                <a:cs typeface="Arial" panose="020B0604020202020204" pitchFamily="34" charset="0"/>
              </a:rPr>
              <a:t>Prepare the Site</a:t>
            </a:r>
          </a:p>
        </p:txBody>
      </p:sp>
      <p:pic>
        <p:nvPicPr>
          <p:cNvPr id="10" name="Picture 6" descr="F:\FHS SCREENING &amp; SPECIAL SERVICES\NEWBORN\Presentations\foot3.bmp"/>
          <p:cNvPicPr>
            <a:picLocks noGrp="1" noChangeAspect="1" noChangeArrowheads="1"/>
          </p:cNvPicPr>
          <p:nvPr>
            <p:ph idx="1"/>
          </p:nvPr>
        </p:nvPicPr>
        <p:blipFill>
          <a:blip r:embed="rId2" cstate="print"/>
          <a:stretch>
            <a:fillRect/>
          </a:stretch>
        </p:blipFill>
        <p:spPr>
          <a:xfrm>
            <a:off x="1543715" y="2212583"/>
            <a:ext cx="3632969" cy="2986352"/>
          </a:xfrm>
          <a:noFill/>
        </p:spPr>
      </p:pic>
    </p:spTree>
    <p:extLst>
      <p:ext uri="{BB962C8B-B14F-4D97-AF65-F5344CB8AC3E}">
        <p14:creationId xmlns:p14="http://schemas.microsoft.com/office/powerpoint/2010/main" val="37122652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B7DDC46-2E90-8640-BEFE-F54DCCD857ED}" type="slidenum">
              <a:rPr lang="en-US" smtClean="0"/>
              <a:t>36</a:t>
            </a:fld>
            <a:endParaRPr lang="en-US"/>
          </a:p>
        </p:txBody>
      </p:sp>
      <p:sp>
        <p:nvSpPr>
          <p:cNvPr id="6" name="Footer Placeholder 5"/>
          <p:cNvSpPr>
            <a:spLocks noGrp="1"/>
          </p:cNvSpPr>
          <p:nvPr>
            <p:ph type="ftr" sz="quarter" idx="14"/>
          </p:nvPr>
        </p:nvSpPr>
        <p:spPr/>
        <p:txBody>
          <a:bodyPr/>
          <a:lstStyle/>
          <a:p>
            <a:r>
              <a:rPr lang="en-US"/>
              <a:t>Oklahoma State Department of Health | Newborn Screening Program </a:t>
            </a:r>
            <a:endParaRPr lang="en-US" dirty="0"/>
          </a:p>
        </p:txBody>
      </p:sp>
      <p:sp>
        <p:nvSpPr>
          <p:cNvPr id="7" name="Title 1"/>
          <p:cNvSpPr>
            <a:spLocks noGrp="1"/>
          </p:cNvSpPr>
          <p:nvPr>
            <p:ph type="title"/>
          </p:nvPr>
        </p:nvSpPr>
        <p:spPr/>
        <p:txBody>
          <a:bodyPr>
            <a:normAutofit/>
          </a:bodyPr>
          <a:lstStyle/>
          <a:p>
            <a:pPr algn="ctr"/>
            <a:r>
              <a:rPr lang="en-US" sz="3600" dirty="0">
                <a:solidFill>
                  <a:schemeClr val="accent1"/>
                </a:solidFill>
                <a:latin typeface="Arial" panose="020B0604020202020204" pitchFamily="34" charset="0"/>
                <a:cs typeface="Arial" panose="020B0604020202020204" pitchFamily="34" charset="0"/>
              </a:rPr>
              <a:t>Direct Application</a:t>
            </a:r>
            <a:endParaRPr lang="en-US" sz="3100" dirty="0">
              <a:solidFill>
                <a:schemeClr val="accent1"/>
              </a:solidFill>
              <a:latin typeface="Arial" panose="020B0604020202020204" pitchFamily="34" charset="0"/>
              <a:cs typeface="Arial" panose="020B0604020202020204" pitchFamily="34" charset="0"/>
            </a:endParaRPr>
          </a:p>
        </p:txBody>
      </p:sp>
      <p:pic>
        <p:nvPicPr>
          <p:cNvPr id="8" name="Picture 5" descr="F:\FHS SCREENING &amp; SPECIAL SERVICES\NEWBORN\Presentations\foot1.bmp"/>
          <p:cNvPicPr>
            <a:picLocks noGrp="1" noChangeAspect="1" noChangeArrowheads="1"/>
          </p:cNvPicPr>
          <p:nvPr>
            <p:ph idx="1"/>
          </p:nvPr>
        </p:nvPicPr>
        <p:blipFill>
          <a:blip r:embed="rId2" cstate="print"/>
          <a:stretch>
            <a:fillRect/>
          </a:stretch>
        </p:blipFill>
        <p:spPr>
          <a:xfrm>
            <a:off x="2375067" y="1942672"/>
            <a:ext cx="2757372" cy="3583313"/>
          </a:xfrm>
          <a:noFill/>
        </p:spPr>
      </p:pic>
      <p:sp>
        <p:nvSpPr>
          <p:cNvPr id="9" name="Content Placeholder 3"/>
          <p:cNvSpPr>
            <a:spLocks noGrp="1"/>
          </p:cNvSpPr>
          <p:nvPr>
            <p:ph idx="13"/>
          </p:nvPr>
        </p:nvSpPr>
        <p:spPr>
          <a:xfrm>
            <a:off x="6422510" y="2550343"/>
            <a:ext cx="4985771" cy="3019323"/>
          </a:xfrm>
        </p:spPr>
        <p:txBody>
          <a:bodyPr>
            <a:normAutofit/>
          </a:bodyPr>
          <a:lstStyle/>
          <a:p>
            <a:pPr>
              <a:buClr>
                <a:schemeClr val="accent1">
                  <a:lumMod val="75000"/>
                </a:schemeClr>
              </a:buClr>
              <a:defRPr/>
            </a:pPr>
            <a:r>
              <a:rPr lang="en-US" sz="2000" dirty="0">
                <a:latin typeface="Arial" panose="020B0604020202020204" pitchFamily="34" charset="0"/>
                <a:cs typeface="Arial" panose="020B0604020202020204" pitchFamily="34" charset="0"/>
              </a:rPr>
              <a:t>Hatched areas are safe for puncture</a:t>
            </a:r>
          </a:p>
          <a:p>
            <a:pPr lvl="1">
              <a:buClr>
                <a:schemeClr val="accent1">
                  <a:lumMod val="75000"/>
                </a:schemeClr>
              </a:buClr>
              <a:defRPr/>
            </a:pPr>
            <a:r>
              <a:rPr lang="en-US" sz="1800" dirty="0">
                <a:latin typeface="Arial" panose="020B0604020202020204" pitchFamily="34" charset="0"/>
                <a:cs typeface="Arial" panose="020B0604020202020204" pitchFamily="34" charset="0"/>
              </a:rPr>
              <a:t>Damage to nerves and/or the heel bone may occur for punctures outside of the hatched region.</a:t>
            </a:r>
          </a:p>
        </p:txBody>
      </p:sp>
      <p:sp>
        <p:nvSpPr>
          <p:cNvPr id="11" name="TextBox 10"/>
          <p:cNvSpPr txBox="1"/>
          <p:nvPr/>
        </p:nvSpPr>
        <p:spPr>
          <a:xfrm>
            <a:off x="7381871" y="1784103"/>
            <a:ext cx="3067050" cy="461665"/>
          </a:xfrm>
          <a:prstGeom prst="rect">
            <a:avLst/>
          </a:prstGeom>
          <a:noFill/>
        </p:spPr>
        <p:txBody>
          <a:bodyPr wrap="square" rtlCol="0">
            <a:spAutoFit/>
          </a:bodyPr>
          <a:lstStyle/>
          <a:p>
            <a:r>
              <a:rPr lang="en-US" sz="2400" b="1" dirty="0">
                <a:solidFill>
                  <a:srgbClr val="DEF5FA">
                    <a:lumMod val="25000"/>
                  </a:srgbClr>
                </a:solidFill>
                <a:cs typeface="Arial" panose="020B0604020202020204" pitchFamily="34" charset="0"/>
              </a:rPr>
              <a:t>Lancet Placement</a:t>
            </a:r>
            <a:endParaRPr lang="en-US" sz="2400" b="1" dirty="0">
              <a:solidFill>
                <a:prstClr val="black"/>
              </a:solidFill>
              <a:latin typeface="Lucida Sans Unicode"/>
            </a:endParaRPr>
          </a:p>
        </p:txBody>
      </p:sp>
    </p:spTree>
    <p:extLst>
      <p:ext uri="{BB962C8B-B14F-4D97-AF65-F5344CB8AC3E}">
        <p14:creationId xmlns:p14="http://schemas.microsoft.com/office/powerpoint/2010/main" val="24876394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B7DDC46-2E90-8640-BEFE-F54DCCD857ED}" type="slidenum">
              <a:rPr lang="en-US" smtClean="0"/>
              <a:t>37</a:t>
            </a:fld>
            <a:endParaRPr lang="en-US"/>
          </a:p>
        </p:txBody>
      </p:sp>
      <p:sp>
        <p:nvSpPr>
          <p:cNvPr id="6" name="Footer Placeholder 5"/>
          <p:cNvSpPr>
            <a:spLocks noGrp="1"/>
          </p:cNvSpPr>
          <p:nvPr>
            <p:ph type="ftr" sz="quarter" idx="14"/>
          </p:nvPr>
        </p:nvSpPr>
        <p:spPr/>
        <p:txBody>
          <a:bodyPr/>
          <a:lstStyle/>
          <a:p>
            <a:r>
              <a:rPr lang="en-US"/>
              <a:t>Oklahoma State Department of Health | Newborn Screening Program </a:t>
            </a:r>
            <a:endParaRPr lang="en-US" dirty="0"/>
          </a:p>
        </p:txBody>
      </p:sp>
      <p:sp>
        <p:nvSpPr>
          <p:cNvPr id="7" name="Title 1"/>
          <p:cNvSpPr>
            <a:spLocks noGrp="1"/>
          </p:cNvSpPr>
          <p:nvPr>
            <p:ph type="title"/>
          </p:nvPr>
        </p:nvSpPr>
        <p:spPr/>
        <p:txBody>
          <a:bodyPr>
            <a:normAutofit/>
          </a:bodyPr>
          <a:lstStyle/>
          <a:p>
            <a:pPr algn="ctr"/>
            <a:r>
              <a:rPr lang="en-US" sz="3600" dirty="0">
                <a:solidFill>
                  <a:schemeClr val="accent1"/>
                </a:solidFill>
                <a:latin typeface="Arial" panose="020B0604020202020204" pitchFamily="34" charset="0"/>
                <a:cs typeface="Arial" panose="020B0604020202020204" pitchFamily="34" charset="0"/>
              </a:rPr>
              <a:t>Direct Application</a:t>
            </a:r>
            <a:endParaRPr lang="en-US" sz="3100" dirty="0">
              <a:solidFill>
                <a:schemeClr val="accent1"/>
              </a:solidFill>
              <a:latin typeface="Arial" panose="020B0604020202020204" pitchFamily="34" charset="0"/>
              <a:cs typeface="Arial" panose="020B0604020202020204" pitchFamily="34" charset="0"/>
            </a:endParaRPr>
          </a:p>
        </p:txBody>
      </p:sp>
      <p:pic>
        <p:nvPicPr>
          <p:cNvPr id="8" name="Picture 8" descr="F:\FHS SCREENING &amp; SPECIAL SERVICES\NEWBORN\Presentations\foot4.bmp"/>
          <p:cNvPicPr>
            <a:picLocks noGrp="1" noChangeAspect="1" noChangeArrowheads="1"/>
          </p:cNvPicPr>
          <p:nvPr>
            <p:ph idx="1"/>
          </p:nvPr>
        </p:nvPicPr>
        <p:blipFill>
          <a:blip r:embed="rId2" cstate="print"/>
          <a:stretch>
            <a:fillRect/>
          </a:stretch>
        </p:blipFill>
        <p:spPr>
          <a:xfrm>
            <a:off x="1757978" y="1838151"/>
            <a:ext cx="3625183" cy="3980304"/>
          </a:xfrm>
          <a:noFill/>
        </p:spPr>
      </p:pic>
      <p:sp>
        <p:nvSpPr>
          <p:cNvPr id="9" name="Content Placeholder 3"/>
          <p:cNvSpPr>
            <a:spLocks noGrp="1"/>
          </p:cNvSpPr>
          <p:nvPr>
            <p:ph idx="13"/>
          </p:nvPr>
        </p:nvSpPr>
        <p:spPr/>
        <p:txBody>
          <a:bodyPr>
            <a:noAutofit/>
          </a:bodyPr>
          <a:lstStyle/>
          <a:p>
            <a:pPr>
              <a:buClr>
                <a:schemeClr val="accent1">
                  <a:lumMod val="75000"/>
                </a:schemeClr>
              </a:buClr>
              <a:defRPr/>
            </a:pPr>
            <a:r>
              <a:rPr lang="en-US" sz="2000" dirty="0">
                <a:latin typeface="Arial" panose="020B0604020202020204" pitchFamily="34" charset="0"/>
                <a:cs typeface="Arial" panose="020B0604020202020204" pitchFamily="34" charset="0"/>
              </a:rPr>
              <a:t>Using a sterile lancet, perform the puncture.</a:t>
            </a:r>
          </a:p>
          <a:p>
            <a:pPr>
              <a:buClr>
                <a:schemeClr val="accent1">
                  <a:lumMod val="75000"/>
                </a:schemeClr>
              </a:buClr>
              <a:defRPr/>
            </a:pPr>
            <a:r>
              <a:rPr lang="en-US" sz="2000" dirty="0">
                <a:latin typeface="Arial" panose="020B0604020202020204" pitchFamily="34" charset="0"/>
                <a:cs typeface="Arial" panose="020B0604020202020204" pitchFamily="34" charset="0"/>
              </a:rPr>
              <a:t>Gently wipe off the first drop of blood with a sterile gauze or cotton ball.</a:t>
            </a:r>
          </a:p>
          <a:p>
            <a:pPr>
              <a:buClr>
                <a:schemeClr val="accent1">
                  <a:lumMod val="75000"/>
                </a:schemeClr>
              </a:buClr>
              <a:defRPr/>
            </a:pPr>
            <a:r>
              <a:rPr lang="en-US" sz="2000" dirty="0">
                <a:latin typeface="Arial" panose="020B0604020202020204" pitchFamily="34" charset="0"/>
                <a:cs typeface="Arial" panose="020B0604020202020204" pitchFamily="34" charset="0"/>
              </a:rPr>
              <a:t>Apply gentle pressure with thumb and around heel but not near the puncture site; ease intermittently as drops of blood form.</a:t>
            </a:r>
          </a:p>
          <a:p>
            <a:pPr>
              <a:buClr>
                <a:schemeClr val="accent1">
                  <a:lumMod val="75000"/>
                </a:schemeClr>
              </a:buClr>
              <a:defRPr/>
            </a:pPr>
            <a:endParaRPr lang="en-US" sz="2000" dirty="0">
              <a:latin typeface="Arial" panose="020B0604020202020204" pitchFamily="34" charset="0"/>
              <a:cs typeface="Arial" panose="020B0604020202020204" pitchFamily="34" charset="0"/>
            </a:endParaRPr>
          </a:p>
          <a:p>
            <a:pPr>
              <a:buClr>
                <a:schemeClr val="accent1">
                  <a:lumMod val="75000"/>
                </a:schemeClr>
              </a:buClr>
              <a:defRPr/>
            </a:pPr>
            <a:r>
              <a:rPr lang="en-US" sz="2000" dirty="0">
                <a:latin typeface="Arial" panose="020B0604020202020204" pitchFamily="34" charset="0"/>
                <a:cs typeface="Arial" panose="020B0604020202020204" pitchFamily="34" charset="0"/>
              </a:rPr>
              <a:t>Avoid “milking” the puncture site.</a:t>
            </a:r>
          </a:p>
        </p:txBody>
      </p:sp>
      <p:sp>
        <p:nvSpPr>
          <p:cNvPr id="10" name="TextBox 9"/>
          <p:cNvSpPr txBox="1"/>
          <p:nvPr/>
        </p:nvSpPr>
        <p:spPr>
          <a:xfrm>
            <a:off x="7150100" y="1376486"/>
            <a:ext cx="3429000" cy="461665"/>
          </a:xfrm>
          <a:prstGeom prst="rect">
            <a:avLst/>
          </a:prstGeom>
          <a:noFill/>
        </p:spPr>
        <p:txBody>
          <a:bodyPr wrap="square" rtlCol="0">
            <a:spAutoFit/>
          </a:bodyPr>
          <a:lstStyle/>
          <a:p>
            <a:r>
              <a:rPr lang="en-US" sz="2400" b="1" dirty="0">
                <a:solidFill>
                  <a:srgbClr val="DEF5FA">
                    <a:lumMod val="25000"/>
                  </a:srgbClr>
                </a:solidFill>
                <a:cs typeface="Arial" panose="020B0604020202020204" pitchFamily="34" charset="0"/>
              </a:rPr>
              <a:t>Perform the Puncture</a:t>
            </a:r>
            <a:endParaRPr lang="en-US" sz="2400" b="1" dirty="0">
              <a:solidFill>
                <a:prstClr val="black"/>
              </a:solidFill>
              <a:latin typeface="Lucida Sans Unicode"/>
            </a:endParaRPr>
          </a:p>
        </p:txBody>
      </p:sp>
    </p:spTree>
    <p:extLst>
      <p:ext uri="{BB962C8B-B14F-4D97-AF65-F5344CB8AC3E}">
        <p14:creationId xmlns:p14="http://schemas.microsoft.com/office/powerpoint/2010/main" val="24447598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B7DDC46-2E90-8640-BEFE-F54DCCD857ED}" type="slidenum">
              <a:rPr lang="en-US" smtClean="0"/>
              <a:t>38</a:t>
            </a:fld>
            <a:endParaRPr lang="en-US"/>
          </a:p>
        </p:txBody>
      </p:sp>
      <p:sp>
        <p:nvSpPr>
          <p:cNvPr id="6" name="Footer Placeholder 5"/>
          <p:cNvSpPr>
            <a:spLocks noGrp="1"/>
          </p:cNvSpPr>
          <p:nvPr>
            <p:ph type="ftr" sz="quarter" idx="14"/>
          </p:nvPr>
        </p:nvSpPr>
        <p:spPr/>
        <p:txBody>
          <a:bodyPr/>
          <a:lstStyle/>
          <a:p>
            <a:r>
              <a:rPr lang="en-US"/>
              <a:t>Oklahoma State Department of Health | Newborn Screening Program </a:t>
            </a:r>
            <a:endParaRPr lang="en-US" dirty="0"/>
          </a:p>
        </p:txBody>
      </p:sp>
      <p:sp>
        <p:nvSpPr>
          <p:cNvPr id="7" name="Title 1"/>
          <p:cNvSpPr>
            <a:spLocks noGrp="1"/>
          </p:cNvSpPr>
          <p:nvPr>
            <p:ph type="title"/>
          </p:nvPr>
        </p:nvSpPr>
        <p:spPr/>
        <p:txBody>
          <a:bodyPr>
            <a:normAutofit/>
          </a:bodyPr>
          <a:lstStyle/>
          <a:p>
            <a:pPr algn="ctr"/>
            <a:r>
              <a:rPr lang="en-US" sz="3600" dirty="0">
                <a:solidFill>
                  <a:schemeClr val="accent1"/>
                </a:solidFill>
                <a:latin typeface="Arial" panose="020B0604020202020204" pitchFamily="34" charset="0"/>
                <a:cs typeface="Arial" panose="020B0604020202020204" pitchFamily="34" charset="0"/>
              </a:rPr>
              <a:t>Direct Application</a:t>
            </a:r>
            <a:endParaRPr lang="en-US" sz="3100" dirty="0">
              <a:solidFill>
                <a:schemeClr val="accent1"/>
              </a:solidFill>
              <a:latin typeface="Arial" panose="020B0604020202020204" pitchFamily="34" charset="0"/>
              <a:cs typeface="Arial" panose="020B0604020202020204" pitchFamily="34" charset="0"/>
            </a:endParaRPr>
          </a:p>
        </p:txBody>
      </p:sp>
      <p:pic>
        <p:nvPicPr>
          <p:cNvPr id="8" name="Content Placeholder 7" descr="F:\FHS SCREENING &amp; SPECIAL SERVICES\NEWBORN\Presentations\foot6.gif"/>
          <p:cNvPicPr>
            <a:picLocks noGrp="1" noChangeAspect="1" noChangeArrowheads="1"/>
          </p:cNvPicPr>
          <p:nvPr>
            <p:ph idx="1"/>
          </p:nvPr>
        </p:nvPicPr>
        <p:blipFill>
          <a:blip r:embed="rId2" cstate="print"/>
          <a:stretch>
            <a:fillRect/>
          </a:stretch>
        </p:blipFill>
        <p:spPr>
          <a:xfrm>
            <a:off x="1044575" y="1908969"/>
            <a:ext cx="4210050" cy="4210050"/>
          </a:xfrm>
          <a:noFill/>
        </p:spPr>
      </p:pic>
      <p:sp>
        <p:nvSpPr>
          <p:cNvPr id="9" name="Content Placeholder 3"/>
          <p:cNvSpPr>
            <a:spLocks noGrp="1"/>
          </p:cNvSpPr>
          <p:nvPr>
            <p:ph idx="13"/>
          </p:nvPr>
        </p:nvSpPr>
        <p:spPr>
          <a:xfrm>
            <a:off x="6172200" y="2295351"/>
            <a:ext cx="5384800" cy="3309036"/>
          </a:xfrm>
        </p:spPr>
        <p:txBody>
          <a:bodyPr>
            <a:noAutofit/>
          </a:bodyPr>
          <a:lstStyle/>
          <a:p>
            <a:pPr>
              <a:buClr>
                <a:schemeClr val="accent1">
                  <a:lumMod val="75000"/>
                </a:schemeClr>
              </a:buClr>
              <a:defRPr/>
            </a:pPr>
            <a:r>
              <a:rPr lang="en-US" sz="2000" dirty="0">
                <a:latin typeface="Arial" panose="020B0604020202020204" pitchFamily="34" charset="0"/>
                <a:cs typeface="Arial" panose="020B0604020202020204" pitchFamily="34" charset="0"/>
              </a:rPr>
              <a:t>Gently touch the filter paper card to the blood drop and fill each printed circle with </a:t>
            </a:r>
            <a:r>
              <a:rPr lang="en-US" sz="2000" b="1" dirty="0">
                <a:latin typeface="Arial" panose="020B0604020202020204" pitchFamily="34" charset="0"/>
                <a:cs typeface="Arial" panose="020B0604020202020204" pitchFamily="34" charset="0"/>
              </a:rPr>
              <a:t>one</a:t>
            </a:r>
            <a:r>
              <a:rPr lang="en-US" sz="2000" dirty="0">
                <a:latin typeface="Arial" panose="020B0604020202020204" pitchFamily="34" charset="0"/>
                <a:cs typeface="Arial" panose="020B0604020202020204" pitchFamily="34" charset="0"/>
              </a:rPr>
              <a:t> large drop of  blood.</a:t>
            </a:r>
          </a:p>
          <a:p>
            <a:pPr marL="452628" indent="-342900">
              <a:buClr>
                <a:schemeClr val="accent1">
                  <a:lumMod val="75000"/>
                </a:schemeClr>
              </a:buClr>
              <a:defRPr/>
            </a:pPr>
            <a:endParaRPr lang="en-US" sz="2000" dirty="0">
              <a:latin typeface="Arial" panose="020B0604020202020204" pitchFamily="34" charset="0"/>
              <a:cs typeface="Arial" panose="020B0604020202020204" pitchFamily="34" charset="0"/>
            </a:endParaRPr>
          </a:p>
          <a:p>
            <a:pPr>
              <a:buClr>
                <a:schemeClr val="accent1">
                  <a:lumMod val="75000"/>
                </a:schemeClr>
              </a:buClr>
              <a:defRPr/>
            </a:pPr>
            <a:r>
              <a:rPr lang="en-US" sz="2000" dirty="0">
                <a:latin typeface="Arial" panose="020B0604020202020204" pitchFamily="34" charset="0"/>
                <a:cs typeface="Arial" panose="020B0604020202020204" pitchFamily="34" charset="0"/>
              </a:rPr>
              <a:t>Apply blood to </a:t>
            </a:r>
            <a:r>
              <a:rPr lang="en-US" sz="2000" b="1" dirty="0">
                <a:latin typeface="Arial" panose="020B0604020202020204" pitchFamily="34" charset="0"/>
                <a:cs typeface="Arial" panose="020B0604020202020204" pitchFamily="34" charset="0"/>
              </a:rPr>
              <a:t>one</a:t>
            </a:r>
            <a:r>
              <a:rPr lang="en-US" sz="2000" dirty="0">
                <a:latin typeface="Arial" panose="020B0604020202020204" pitchFamily="34" charset="0"/>
                <a:cs typeface="Arial" panose="020B0604020202020204" pitchFamily="34" charset="0"/>
              </a:rPr>
              <a:t> side only.</a:t>
            </a:r>
          </a:p>
          <a:p>
            <a:pPr marL="452628" indent="-342900">
              <a:buClr>
                <a:schemeClr val="accent1">
                  <a:lumMod val="75000"/>
                </a:schemeClr>
              </a:buClr>
              <a:defRPr/>
            </a:pPr>
            <a:endParaRPr lang="en-US" sz="2000" dirty="0">
              <a:latin typeface="Arial" panose="020B0604020202020204" pitchFamily="34" charset="0"/>
              <a:cs typeface="Arial" panose="020B0604020202020204" pitchFamily="34" charset="0"/>
            </a:endParaRPr>
          </a:p>
          <a:p>
            <a:pPr>
              <a:buClr>
                <a:schemeClr val="accent1">
                  <a:lumMod val="75000"/>
                </a:schemeClr>
              </a:buClr>
              <a:defRPr/>
            </a:pPr>
            <a:r>
              <a:rPr lang="en-US" sz="2000" dirty="0">
                <a:latin typeface="Arial" panose="020B0604020202020204" pitchFamily="34" charset="0"/>
                <a:cs typeface="Arial" panose="020B0604020202020204" pitchFamily="34" charset="0"/>
              </a:rPr>
              <a:t>Observe the saturation of each printed circle as the blood flows through the filter paper.</a:t>
            </a:r>
          </a:p>
        </p:txBody>
      </p:sp>
      <p:sp>
        <p:nvSpPr>
          <p:cNvPr id="10" name="TextBox 9"/>
          <p:cNvSpPr txBox="1"/>
          <p:nvPr/>
        </p:nvSpPr>
        <p:spPr>
          <a:xfrm>
            <a:off x="7933403" y="1833686"/>
            <a:ext cx="1862394" cy="461665"/>
          </a:xfrm>
          <a:prstGeom prst="rect">
            <a:avLst/>
          </a:prstGeom>
          <a:noFill/>
        </p:spPr>
        <p:txBody>
          <a:bodyPr wrap="square" rtlCol="0">
            <a:spAutoFit/>
          </a:bodyPr>
          <a:lstStyle/>
          <a:p>
            <a:r>
              <a:rPr lang="en-US" sz="2400" b="1" dirty="0">
                <a:solidFill>
                  <a:srgbClr val="2DA2BF">
                    <a:lumMod val="50000"/>
                  </a:srgbClr>
                </a:solidFill>
                <a:cs typeface="Arial" panose="020B0604020202020204" pitchFamily="34" charset="0"/>
              </a:rPr>
              <a:t>Application</a:t>
            </a:r>
            <a:endParaRPr lang="en-US" b="1" dirty="0">
              <a:solidFill>
                <a:srgbClr val="2DA2BF">
                  <a:lumMod val="50000"/>
                </a:srgbClr>
              </a:solidFill>
              <a:cs typeface="Arial" panose="020B0604020202020204" pitchFamily="34" charset="0"/>
            </a:endParaRPr>
          </a:p>
        </p:txBody>
      </p:sp>
    </p:spTree>
    <p:extLst>
      <p:ext uri="{BB962C8B-B14F-4D97-AF65-F5344CB8AC3E}">
        <p14:creationId xmlns:p14="http://schemas.microsoft.com/office/powerpoint/2010/main" val="21146343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B7DDC46-2E90-8640-BEFE-F54DCCD857ED}" type="slidenum">
              <a:rPr lang="en-US" smtClean="0"/>
              <a:t>39</a:t>
            </a:fld>
            <a:endParaRPr lang="en-US"/>
          </a:p>
        </p:txBody>
      </p:sp>
      <p:sp>
        <p:nvSpPr>
          <p:cNvPr id="6" name="Footer Placeholder 5"/>
          <p:cNvSpPr>
            <a:spLocks noGrp="1"/>
          </p:cNvSpPr>
          <p:nvPr>
            <p:ph type="ftr" sz="quarter" idx="14"/>
          </p:nvPr>
        </p:nvSpPr>
        <p:spPr/>
        <p:txBody>
          <a:bodyPr/>
          <a:lstStyle/>
          <a:p>
            <a:r>
              <a:rPr lang="en-US"/>
              <a:t>Oklahoma State Department of Health | Newborn Screening Program </a:t>
            </a:r>
            <a:endParaRPr lang="en-US" dirty="0"/>
          </a:p>
        </p:txBody>
      </p:sp>
      <p:sp>
        <p:nvSpPr>
          <p:cNvPr id="7" name="Title 3"/>
          <p:cNvSpPr>
            <a:spLocks noGrp="1"/>
          </p:cNvSpPr>
          <p:nvPr>
            <p:ph type="title"/>
          </p:nvPr>
        </p:nvSpPr>
        <p:spPr/>
        <p:txBody>
          <a:bodyPr>
            <a:normAutofit/>
          </a:bodyPr>
          <a:lstStyle/>
          <a:p>
            <a:pPr algn="ctr"/>
            <a:r>
              <a:rPr lang="en-US" sz="3600" dirty="0">
                <a:solidFill>
                  <a:schemeClr val="accent1"/>
                </a:solidFill>
                <a:latin typeface="Arial" panose="020B0604020202020204" pitchFamily="34" charset="0"/>
                <a:cs typeface="Arial" panose="020B0604020202020204" pitchFamily="34" charset="0"/>
              </a:rPr>
              <a:t>Alternative Specimen Collection</a:t>
            </a:r>
          </a:p>
        </p:txBody>
      </p:sp>
      <p:sp>
        <p:nvSpPr>
          <p:cNvPr id="8" name="Content Placeholder 1"/>
          <p:cNvSpPr>
            <a:spLocks noGrp="1"/>
          </p:cNvSpPr>
          <p:nvPr>
            <p:ph idx="1"/>
          </p:nvPr>
        </p:nvSpPr>
        <p:spPr/>
        <p:txBody>
          <a:bodyPr>
            <a:normAutofit fontScale="92500" lnSpcReduction="20000"/>
          </a:bodyPr>
          <a:lstStyle/>
          <a:p>
            <a:pPr marL="393192" lvl="1" indent="0">
              <a:buClr>
                <a:schemeClr val="accent1">
                  <a:lumMod val="75000"/>
                </a:schemeClr>
              </a:buClr>
              <a:buNone/>
            </a:pPr>
            <a:r>
              <a:rPr lang="en-US" sz="2600" b="1" dirty="0">
                <a:solidFill>
                  <a:schemeClr val="accent1">
                    <a:lumMod val="50000"/>
                  </a:schemeClr>
                </a:solidFill>
                <a:latin typeface="Arial" panose="020B0604020202020204" pitchFamily="34" charset="0"/>
                <a:cs typeface="Arial" panose="020B0604020202020204" pitchFamily="34" charset="0"/>
              </a:rPr>
              <a:t>What about capillary tubes?</a:t>
            </a:r>
            <a:endParaRPr lang="en-US" sz="2800" b="1" dirty="0">
              <a:solidFill>
                <a:schemeClr val="accent1">
                  <a:lumMod val="50000"/>
                </a:schemeClr>
              </a:solidFill>
              <a:latin typeface="Arial" panose="020B0604020202020204" pitchFamily="34" charset="0"/>
              <a:cs typeface="Arial" panose="020B0604020202020204" pitchFamily="34" charset="0"/>
            </a:endParaRPr>
          </a:p>
          <a:p>
            <a:pPr lvl="1">
              <a:buClr>
                <a:schemeClr val="accent1">
                  <a:lumMod val="75000"/>
                </a:schemeClr>
              </a:buClr>
            </a:pPr>
            <a:r>
              <a:rPr lang="en-US" sz="2200" b="1" dirty="0">
                <a:latin typeface="Arial" panose="020B0604020202020204" pitchFamily="34" charset="0"/>
                <a:cs typeface="Arial" panose="020B0604020202020204" pitchFamily="34" charset="0"/>
              </a:rPr>
              <a:t>Not preferred</a:t>
            </a:r>
          </a:p>
          <a:p>
            <a:pPr lvl="2">
              <a:buClr>
                <a:schemeClr val="accent1">
                  <a:lumMod val="75000"/>
                </a:schemeClr>
              </a:buClr>
            </a:pPr>
            <a:r>
              <a:rPr lang="en-US" sz="1900" dirty="0">
                <a:latin typeface="Arial" panose="020B0604020202020204" pitchFamily="34" charset="0"/>
                <a:cs typeface="Arial" panose="020B0604020202020204" pitchFamily="34" charset="0"/>
              </a:rPr>
              <a:t>Higher risk for collection error</a:t>
            </a:r>
          </a:p>
          <a:p>
            <a:pPr lvl="2">
              <a:buClr>
                <a:schemeClr val="accent1">
                  <a:lumMod val="75000"/>
                </a:schemeClr>
              </a:buClr>
            </a:pPr>
            <a:endParaRPr lang="en-US" sz="1800" dirty="0">
              <a:latin typeface="Arial" panose="020B0604020202020204" pitchFamily="34" charset="0"/>
              <a:cs typeface="Arial" panose="020B0604020202020204" pitchFamily="34" charset="0"/>
            </a:endParaRPr>
          </a:p>
          <a:p>
            <a:pPr lvl="1">
              <a:buClr>
                <a:schemeClr val="accent1">
                  <a:lumMod val="75000"/>
                </a:schemeClr>
              </a:buClr>
            </a:pPr>
            <a:r>
              <a:rPr lang="en-US" sz="2200" dirty="0">
                <a:latin typeface="Arial" panose="020B0604020202020204" pitchFamily="34" charset="0"/>
                <a:cs typeface="Arial" panose="020B0604020202020204" pitchFamily="34" charset="0"/>
              </a:rPr>
              <a:t>If used, must be sterile/clean &amp; plain. </a:t>
            </a:r>
          </a:p>
          <a:p>
            <a:pPr lvl="2">
              <a:buClr>
                <a:schemeClr val="accent1">
                  <a:lumMod val="75000"/>
                </a:schemeClr>
              </a:buClr>
            </a:pPr>
            <a:r>
              <a:rPr lang="en-US" sz="1900" dirty="0">
                <a:latin typeface="Arial" panose="020B0604020202020204" pitchFamily="34" charset="0"/>
                <a:cs typeface="Arial" panose="020B0604020202020204" pitchFamily="34" charset="0"/>
              </a:rPr>
              <a:t>No additives! Must be anti-coagulant free.</a:t>
            </a:r>
          </a:p>
          <a:p>
            <a:pPr lvl="2">
              <a:buClr>
                <a:schemeClr val="accent1">
                  <a:lumMod val="75000"/>
                </a:schemeClr>
              </a:buClr>
            </a:pPr>
            <a:r>
              <a:rPr lang="en-US" sz="1900" dirty="0">
                <a:latin typeface="Arial" panose="020B0604020202020204" pitchFamily="34" charset="0"/>
                <a:cs typeface="Arial" panose="020B0604020202020204" pitchFamily="34" charset="0"/>
              </a:rPr>
              <a:t>However… no anti-coagulants = risk for clotting</a:t>
            </a:r>
          </a:p>
          <a:p>
            <a:pPr lvl="2">
              <a:buClr>
                <a:schemeClr val="accent1">
                  <a:lumMod val="75000"/>
                </a:schemeClr>
              </a:buClr>
            </a:pPr>
            <a:endParaRPr lang="en-US" sz="1800" dirty="0">
              <a:latin typeface="Arial" panose="020B0604020202020204" pitchFamily="34" charset="0"/>
              <a:cs typeface="Arial" panose="020B0604020202020204" pitchFamily="34" charset="0"/>
            </a:endParaRPr>
          </a:p>
          <a:p>
            <a:pPr lvl="1">
              <a:buClr>
                <a:schemeClr val="accent1">
                  <a:lumMod val="75000"/>
                </a:schemeClr>
              </a:buClr>
            </a:pPr>
            <a:r>
              <a:rPr lang="en-US" sz="2200" dirty="0">
                <a:latin typeface="Arial" panose="020B0604020202020204" pitchFamily="34" charset="0"/>
                <a:cs typeface="Arial" panose="020B0604020202020204" pitchFamily="34" charset="0"/>
              </a:rPr>
              <a:t>Risk of scratching the filter paper.</a:t>
            </a:r>
          </a:p>
          <a:p>
            <a:pPr lvl="2">
              <a:buClr>
                <a:schemeClr val="accent1">
                  <a:lumMod val="75000"/>
                </a:schemeClr>
              </a:buClr>
            </a:pPr>
            <a:r>
              <a:rPr lang="en-US" sz="1900" dirty="0">
                <a:latin typeface="Arial" panose="020B0604020202020204" pitchFamily="34" charset="0"/>
                <a:cs typeface="Arial" panose="020B0604020202020204" pitchFamily="34" charset="0"/>
              </a:rPr>
              <a:t>Avoid touching the capillary tip to the paper.</a:t>
            </a:r>
          </a:p>
          <a:p>
            <a:pPr lvl="1">
              <a:buClr>
                <a:schemeClr val="accent1">
                  <a:lumMod val="75000"/>
                </a:schemeClr>
              </a:buClr>
            </a:pPr>
            <a:r>
              <a:rPr lang="en-US" sz="2200" dirty="0">
                <a:latin typeface="Arial" panose="020B0604020202020204" pitchFamily="34" charset="0"/>
                <a:cs typeface="Arial" panose="020B0604020202020204" pitchFamily="34" charset="0"/>
              </a:rPr>
              <a:t>Use a new tube for </a:t>
            </a:r>
            <a:r>
              <a:rPr lang="en-US" sz="2200" u="sng" dirty="0">
                <a:latin typeface="Arial" panose="020B0604020202020204" pitchFamily="34" charset="0"/>
                <a:cs typeface="Arial" panose="020B0604020202020204" pitchFamily="34" charset="0"/>
              </a:rPr>
              <a:t>each</a:t>
            </a:r>
            <a:r>
              <a:rPr lang="en-US" sz="2200" dirty="0">
                <a:latin typeface="Arial" panose="020B0604020202020204" pitchFamily="34" charset="0"/>
                <a:cs typeface="Arial" panose="020B0604020202020204" pitchFamily="34" charset="0"/>
              </a:rPr>
              <a:t> pre-printed circle.</a:t>
            </a:r>
          </a:p>
          <a:p>
            <a:pPr marL="678942" lvl="1" indent="-285750">
              <a:buClr>
                <a:schemeClr val="accent1">
                  <a:lumMod val="75000"/>
                </a:schemeClr>
              </a:buClr>
            </a:pPr>
            <a:endParaRPr lang="en-US" dirty="0">
              <a:latin typeface="Arial" panose="020B0604020202020204" pitchFamily="34" charset="0"/>
              <a:cs typeface="Arial" panose="020B0604020202020204" pitchFamily="34" charset="0"/>
            </a:endParaRPr>
          </a:p>
          <a:p>
            <a:pPr marL="678942" lvl="1" indent="-285750">
              <a:buClr>
                <a:schemeClr val="accent1">
                  <a:lumMod val="75000"/>
                </a:schemeClr>
              </a:buClr>
            </a:pPr>
            <a:endParaRPr lang="en-US" dirty="0"/>
          </a:p>
        </p:txBody>
      </p:sp>
      <p:sp>
        <p:nvSpPr>
          <p:cNvPr id="11" name="7-Point Star 10"/>
          <p:cNvSpPr/>
          <p:nvPr/>
        </p:nvSpPr>
        <p:spPr>
          <a:xfrm>
            <a:off x="6865157" y="1989308"/>
            <a:ext cx="4161503" cy="3652564"/>
          </a:xfrm>
          <a:prstGeom prst="star7">
            <a:avLst/>
          </a:prstGeom>
          <a:solidFill>
            <a:schemeClr val="accent3">
              <a:lumMod val="20000"/>
              <a:lumOff val="80000"/>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9"/>
          <p:cNvSpPr txBox="1">
            <a:spLocks noGrp="1"/>
          </p:cNvSpPr>
          <p:nvPr>
            <p:ph idx="13"/>
          </p:nvPr>
        </p:nvSpPr>
        <p:spPr>
          <a:xfrm>
            <a:off x="7337321" y="3111551"/>
            <a:ext cx="3067664" cy="1408078"/>
          </a:xfrm>
          <a:prstGeom prst="rect">
            <a:avLst/>
          </a:prstGeom>
          <a:noFill/>
        </p:spPr>
        <p:txBody>
          <a:bodyPr wrap="square" rtlCol="0">
            <a:spAutoFit/>
          </a:bodyPr>
          <a:lstStyle/>
          <a:p>
            <a:pPr marL="261400" lvl="1" indent="0" algn="ctr">
              <a:buClr>
                <a:schemeClr val="accent1">
                  <a:lumMod val="75000"/>
                </a:schemeClr>
              </a:buClr>
              <a:buNone/>
            </a:pPr>
            <a:r>
              <a:rPr lang="en-US" sz="1600" b="1" dirty="0">
                <a:latin typeface="Arial" panose="020B0604020202020204" pitchFamily="34" charset="0"/>
                <a:cs typeface="Arial" panose="020B0604020202020204" pitchFamily="34" charset="0"/>
              </a:rPr>
              <a:t>Anti-coagulants </a:t>
            </a:r>
          </a:p>
          <a:p>
            <a:pPr marL="261400" lvl="1" indent="0" algn="ctr">
              <a:buClr>
                <a:schemeClr val="accent1">
                  <a:lumMod val="75000"/>
                </a:schemeClr>
              </a:buClr>
              <a:buNone/>
            </a:pPr>
            <a:r>
              <a:rPr lang="en-US" sz="1600" b="1" dirty="0">
                <a:latin typeface="Arial" panose="020B0604020202020204" pitchFamily="34" charset="0"/>
                <a:cs typeface="Arial" panose="020B0604020202020204" pitchFamily="34" charset="0"/>
              </a:rPr>
              <a:t>- EDTA, citrate, &amp; heparin - </a:t>
            </a:r>
          </a:p>
          <a:p>
            <a:pPr marL="261400" lvl="1" indent="0" algn="ctr">
              <a:buClr>
                <a:schemeClr val="accent1">
                  <a:lumMod val="75000"/>
                </a:schemeClr>
              </a:buClr>
              <a:buNone/>
            </a:pPr>
            <a:r>
              <a:rPr lang="en-US" sz="1600" b="1" dirty="0">
                <a:latin typeface="Arial" panose="020B0604020202020204" pitchFamily="34" charset="0"/>
                <a:cs typeface="Arial" panose="020B0604020202020204" pitchFamily="34" charset="0"/>
              </a:rPr>
              <a:t>interfere with test results!</a:t>
            </a:r>
          </a:p>
          <a:p>
            <a:endParaRPr lang="en-US" dirty="0"/>
          </a:p>
        </p:txBody>
      </p:sp>
    </p:spTree>
    <p:extLst>
      <p:ext uri="{BB962C8B-B14F-4D97-AF65-F5344CB8AC3E}">
        <p14:creationId xmlns:p14="http://schemas.microsoft.com/office/powerpoint/2010/main" val="32442537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70226"/>
            <a:ext cx="11394141" cy="5109348"/>
          </a:xfrm>
        </p:spPr>
        <p:txBody>
          <a:bodyPr/>
          <a:lstStyle/>
          <a:p>
            <a:pPr marL="512064" lvl="0" indent="-342900">
              <a:buClr>
                <a:schemeClr val="accent1">
                  <a:lumMod val="75000"/>
                </a:schemeClr>
              </a:buClr>
              <a:defRPr/>
            </a:pPr>
            <a:r>
              <a:rPr lang="en-US" altLang="en-US" sz="2400" dirty="0">
                <a:latin typeface="Arial" panose="020B0604020202020204" pitchFamily="34" charset="0"/>
                <a:cs typeface="Arial" panose="020B0604020202020204" pitchFamily="34" charset="0"/>
              </a:rPr>
              <a:t>In 2022 the Oklahoma legislature passed statute stating that the Oklahoma NBS panel will match the national recommended uniform screening panel (RUSP) to the extent practicable.</a:t>
            </a:r>
          </a:p>
          <a:p>
            <a:pPr marL="512064" lvl="0" indent="-342900">
              <a:spcBef>
                <a:spcPts val="600"/>
              </a:spcBef>
              <a:buClr>
                <a:schemeClr val="accent1">
                  <a:lumMod val="75000"/>
                </a:schemeClr>
              </a:buClr>
              <a:defRPr/>
            </a:pPr>
            <a:r>
              <a:rPr lang="en-US" altLang="en-US" sz="2400" dirty="0">
                <a:latin typeface="Arial" panose="020B0604020202020204" pitchFamily="34" charset="0"/>
                <a:cs typeface="Arial" panose="020B0604020202020204" pitchFamily="34" charset="0"/>
              </a:rPr>
              <a:t>Once a condition is added to the RUSP the NBS Program (lab and follow up) will determine practicability and readiness.</a:t>
            </a:r>
          </a:p>
          <a:p>
            <a:pPr marL="512064" lvl="0" indent="-342900">
              <a:spcBef>
                <a:spcPts val="600"/>
              </a:spcBef>
              <a:buClr>
                <a:schemeClr val="accent1">
                  <a:lumMod val="75000"/>
                </a:schemeClr>
              </a:buClr>
              <a:defRPr/>
            </a:pPr>
            <a:r>
              <a:rPr lang="en-US" altLang="en-US" sz="2400" dirty="0">
                <a:latin typeface="Arial" panose="020B0604020202020204" pitchFamily="34" charset="0"/>
                <a:cs typeface="Arial" panose="020B0604020202020204" pitchFamily="34" charset="0"/>
              </a:rPr>
              <a:t>Then the Infant and Children's Health Advisory Committee will</a:t>
            </a:r>
          </a:p>
          <a:p>
            <a:pPr marL="379764" lvl="1" indent="0">
              <a:spcBef>
                <a:spcPts val="0"/>
              </a:spcBef>
              <a:buClr>
                <a:schemeClr val="accent1">
                  <a:lumMod val="75000"/>
                </a:schemeClr>
              </a:buClr>
              <a:buNone/>
              <a:defRPr/>
            </a:pPr>
            <a:r>
              <a:rPr lang="en-US" altLang="en-US" sz="2400" dirty="0">
                <a:latin typeface="Arial" panose="020B0604020202020204" pitchFamily="34" charset="0"/>
                <a:cs typeface="Arial" panose="020B0604020202020204" pitchFamily="34" charset="0"/>
              </a:rPr>
              <a:t>  provide recommendations to the Commissioner of Health to add</a:t>
            </a:r>
          </a:p>
          <a:p>
            <a:pPr marL="379764" lvl="1" indent="0">
              <a:spcBef>
                <a:spcPts val="0"/>
              </a:spcBef>
              <a:buClr>
                <a:schemeClr val="accent1">
                  <a:lumMod val="75000"/>
                </a:schemeClr>
              </a:buClr>
              <a:buNone/>
              <a:defRPr/>
            </a:pPr>
            <a:r>
              <a:rPr lang="en-US" altLang="en-US" sz="2400" dirty="0">
                <a:latin typeface="Arial" panose="020B0604020202020204" pitchFamily="34" charset="0"/>
                <a:cs typeface="Arial" panose="020B0604020202020204" pitchFamily="34" charset="0"/>
              </a:rPr>
              <a:t>  the disorder.</a:t>
            </a:r>
          </a:p>
          <a:p>
            <a:pPr marL="512064" lvl="0" indent="-342900">
              <a:spcBef>
                <a:spcPts val="600"/>
              </a:spcBef>
              <a:buClr>
                <a:schemeClr val="accent1">
                  <a:lumMod val="75000"/>
                </a:schemeClr>
              </a:buClr>
              <a:defRPr/>
            </a:pPr>
            <a:r>
              <a:rPr lang="en-US" altLang="en-US" sz="2400" dirty="0">
                <a:latin typeface="Arial" panose="020B0604020202020204" pitchFamily="34" charset="0"/>
                <a:cs typeface="Arial" panose="020B0604020202020204" pitchFamily="34" charset="0"/>
              </a:rPr>
              <a:t>The Commissioner of Health will give final approval.</a:t>
            </a:r>
          </a:p>
          <a:p>
            <a:pPr marL="512064" lvl="0" indent="-342900">
              <a:spcBef>
                <a:spcPts val="600"/>
              </a:spcBef>
              <a:buClr>
                <a:schemeClr val="accent1">
                  <a:lumMod val="75000"/>
                </a:schemeClr>
              </a:buClr>
              <a:defRPr/>
            </a:pPr>
            <a:r>
              <a:rPr lang="en-US" altLang="en-US" sz="2400" dirty="0">
                <a:latin typeface="Arial" panose="020B0604020202020204" pitchFamily="34" charset="0"/>
                <a:cs typeface="Arial" panose="020B0604020202020204" pitchFamily="34" charset="0"/>
              </a:rPr>
              <a:t>Oklahoma currently screens for </a:t>
            </a:r>
          </a:p>
          <a:p>
            <a:pPr marL="169164" lvl="0" indent="0">
              <a:spcBef>
                <a:spcPts val="0"/>
              </a:spcBef>
              <a:buClr>
                <a:schemeClr val="accent1">
                  <a:lumMod val="75000"/>
                </a:schemeClr>
              </a:buClr>
              <a:buNone/>
              <a:defRPr/>
            </a:pPr>
            <a:r>
              <a:rPr lang="en-US" altLang="en-US" sz="2400" dirty="0">
                <a:latin typeface="Arial" panose="020B0604020202020204" pitchFamily="34" charset="0"/>
                <a:cs typeface="Arial" panose="020B0604020202020204" pitchFamily="34" charset="0"/>
              </a:rPr>
              <a:t>     over 50 possible hidden disorders. </a:t>
            </a:r>
          </a:p>
          <a:p>
            <a:pPr marL="512064" lvl="0" indent="-342900">
              <a:buClr>
                <a:schemeClr val="accent1">
                  <a:lumMod val="75000"/>
                </a:schemeClr>
              </a:buClr>
              <a:defRPr/>
            </a:pPr>
            <a:r>
              <a:rPr lang="en-US" altLang="en-US" sz="2400" dirty="0">
                <a:latin typeface="Arial" panose="020B0604020202020204" pitchFamily="34" charset="0"/>
                <a:cs typeface="Arial" panose="020B0604020202020204" pitchFamily="34" charset="0"/>
              </a:rPr>
              <a:t>Oklahoma will continue to expand.</a:t>
            </a:r>
          </a:p>
          <a:p>
            <a:pPr>
              <a:buClr>
                <a:schemeClr val="accent1">
                  <a:lumMod val="75000"/>
                </a:schemeClr>
              </a:buClr>
            </a:pPr>
            <a:endParaRPr lang="en-US" dirty="0"/>
          </a:p>
        </p:txBody>
      </p:sp>
      <p:sp>
        <p:nvSpPr>
          <p:cNvPr id="4" name="Slide Number Placeholder 3"/>
          <p:cNvSpPr>
            <a:spLocks noGrp="1"/>
          </p:cNvSpPr>
          <p:nvPr>
            <p:ph type="sldNum" sz="quarter" idx="12"/>
          </p:nvPr>
        </p:nvSpPr>
        <p:spPr/>
        <p:txBody>
          <a:bodyPr/>
          <a:lstStyle/>
          <a:p>
            <a:fld id="{DB7DDC46-2E90-8640-BEFE-F54DCCD857ED}" type="slidenum">
              <a:rPr lang="en-US" smtClean="0"/>
              <a:t>4</a:t>
            </a:fld>
            <a:endParaRPr lang="en-US"/>
          </a:p>
        </p:txBody>
      </p:sp>
      <p:sp>
        <p:nvSpPr>
          <p:cNvPr id="5" name="Footer Placeholder 4"/>
          <p:cNvSpPr>
            <a:spLocks noGrp="1"/>
          </p:cNvSpPr>
          <p:nvPr>
            <p:ph type="ftr" sz="quarter" idx="13"/>
          </p:nvPr>
        </p:nvSpPr>
        <p:spPr/>
        <p:txBody>
          <a:bodyPr/>
          <a:lstStyle/>
          <a:p>
            <a:r>
              <a:rPr lang="en-US" dirty="0"/>
              <a:t>Oklahoma State Department of Health | Newborn Screening Program </a:t>
            </a:r>
          </a:p>
        </p:txBody>
      </p:sp>
      <p:sp>
        <p:nvSpPr>
          <p:cNvPr id="6" name="Title 1"/>
          <p:cNvSpPr>
            <a:spLocks noGrp="1"/>
          </p:cNvSpPr>
          <p:nvPr>
            <p:ph type="title"/>
          </p:nvPr>
        </p:nvSpPr>
        <p:spPr/>
        <p:txBody>
          <a:bodyPr/>
          <a:lstStyle/>
          <a:p>
            <a:pPr algn="ctr"/>
            <a:r>
              <a:rPr lang="en-US" sz="3600" dirty="0">
                <a:solidFill>
                  <a:schemeClr val="accent1"/>
                </a:solidFill>
                <a:latin typeface="Arial" panose="020B0604020202020204" pitchFamily="34" charset="0"/>
                <a:cs typeface="Arial" panose="020B0604020202020204" pitchFamily="34" charset="0"/>
              </a:rPr>
              <a:t>Who Decides?</a:t>
            </a:r>
          </a:p>
        </p:txBody>
      </p:sp>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56482" y="3805568"/>
            <a:ext cx="2894858" cy="2764995"/>
          </a:xfrm>
          <a:prstGeom prst="rect">
            <a:avLst/>
          </a:prstGeom>
        </p:spPr>
      </p:pic>
    </p:spTree>
    <p:extLst>
      <p:ext uri="{BB962C8B-B14F-4D97-AF65-F5344CB8AC3E}">
        <p14:creationId xmlns:p14="http://schemas.microsoft.com/office/powerpoint/2010/main" val="33171076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B7DDC46-2E90-8640-BEFE-F54DCCD857ED}" type="slidenum">
              <a:rPr lang="en-US" smtClean="0"/>
              <a:t>40</a:t>
            </a:fld>
            <a:endParaRPr lang="en-US"/>
          </a:p>
        </p:txBody>
      </p:sp>
      <p:sp>
        <p:nvSpPr>
          <p:cNvPr id="5" name="Footer Placeholder 4"/>
          <p:cNvSpPr>
            <a:spLocks noGrp="1"/>
          </p:cNvSpPr>
          <p:nvPr>
            <p:ph type="ftr" sz="quarter" idx="13"/>
          </p:nvPr>
        </p:nvSpPr>
        <p:spPr/>
        <p:txBody>
          <a:bodyPr/>
          <a:lstStyle/>
          <a:p>
            <a:r>
              <a:rPr lang="en-US"/>
              <a:t>Oklahoma State Department of Health | Newborn Screening Program </a:t>
            </a:r>
            <a:endParaRPr lang="en-US" dirty="0"/>
          </a:p>
        </p:txBody>
      </p:sp>
      <p:sp>
        <p:nvSpPr>
          <p:cNvPr id="6" name="Title 3"/>
          <p:cNvSpPr>
            <a:spLocks noGrp="1"/>
          </p:cNvSpPr>
          <p:nvPr>
            <p:ph type="title"/>
          </p:nvPr>
        </p:nvSpPr>
        <p:spPr/>
        <p:txBody>
          <a:bodyPr>
            <a:normAutofit/>
          </a:bodyPr>
          <a:lstStyle/>
          <a:p>
            <a:pPr algn="ctr"/>
            <a:r>
              <a:rPr lang="en-US" sz="3600" dirty="0">
                <a:solidFill>
                  <a:schemeClr val="accent1"/>
                </a:solidFill>
                <a:latin typeface="Arial" panose="020B0604020202020204" pitchFamily="34" charset="0"/>
                <a:cs typeface="Arial" panose="020B0604020202020204" pitchFamily="34" charset="0"/>
              </a:rPr>
              <a:t>Alternative Specimen Collection</a:t>
            </a:r>
          </a:p>
        </p:txBody>
      </p:sp>
      <p:sp>
        <p:nvSpPr>
          <p:cNvPr id="7" name="Content Placeholder 1"/>
          <p:cNvSpPr>
            <a:spLocks noGrp="1"/>
          </p:cNvSpPr>
          <p:nvPr>
            <p:ph idx="1"/>
          </p:nvPr>
        </p:nvSpPr>
        <p:spPr/>
        <p:txBody>
          <a:bodyPr>
            <a:normAutofit/>
          </a:bodyPr>
          <a:lstStyle/>
          <a:p>
            <a:pPr marL="0" indent="0">
              <a:buClr>
                <a:schemeClr val="accent1">
                  <a:lumMod val="75000"/>
                </a:schemeClr>
              </a:buClr>
              <a:buNone/>
            </a:pPr>
            <a:r>
              <a:rPr lang="en-US" sz="2400" b="1" dirty="0">
                <a:solidFill>
                  <a:schemeClr val="accent1">
                    <a:lumMod val="50000"/>
                  </a:schemeClr>
                </a:solidFill>
                <a:latin typeface="Arial" panose="020B0604020202020204" pitchFamily="34" charset="0"/>
                <a:cs typeface="Arial" panose="020B0604020202020204" pitchFamily="34" charset="0"/>
              </a:rPr>
              <a:t>What about venous samples?</a:t>
            </a:r>
          </a:p>
          <a:p>
            <a:pPr lvl="1">
              <a:buClr>
                <a:schemeClr val="accent1">
                  <a:lumMod val="75000"/>
                </a:schemeClr>
              </a:buClr>
            </a:pPr>
            <a:r>
              <a:rPr lang="en-US" sz="2000" b="1" dirty="0">
                <a:latin typeface="Arial" panose="020B0604020202020204" pitchFamily="34" charset="0"/>
                <a:cs typeface="Arial" panose="020B0604020202020204" pitchFamily="34" charset="0"/>
              </a:rPr>
              <a:t>Discouraged</a:t>
            </a:r>
          </a:p>
          <a:p>
            <a:pPr lvl="1">
              <a:buClr>
                <a:schemeClr val="accent1">
                  <a:lumMod val="75000"/>
                </a:schemeClr>
              </a:buClr>
            </a:pPr>
            <a:r>
              <a:rPr lang="en-US" sz="2000" dirty="0">
                <a:latin typeface="Arial" panose="020B0604020202020204" pitchFamily="34" charset="0"/>
                <a:cs typeface="Arial" panose="020B0604020202020204" pitchFamily="34" charset="0"/>
              </a:rPr>
              <a:t>May be appropriate under certain circumstances (e.g. NICU).</a:t>
            </a:r>
          </a:p>
          <a:p>
            <a:pPr lvl="1">
              <a:buClr>
                <a:schemeClr val="accent1">
                  <a:lumMod val="75000"/>
                </a:schemeClr>
              </a:buClr>
            </a:pPr>
            <a:r>
              <a:rPr lang="en-US" sz="2000" dirty="0">
                <a:latin typeface="Arial" panose="020B0604020202020204" pitchFamily="34" charset="0"/>
                <a:cs typeface="Arial" panose="020B0604020202020204" pitchFamily="34" charset="0"/>
              </a:rPr>
              <a:t>More invasive than a heel stick.</a:t>
            </a:r>
          </a:p>
          <a:p>
            <a:pPr lvl="1">
              <a:buClr>
                <a:schemeClr val="accent1">
                  <a:lumMod val="75000"/>
                </a:schemeClr>
              </a:buClr>
            </a:pPr>
            <a:r>
              <a:rPr lang="en-US" sz="2000" dirty="0">
                <a:latin typeface="Arial" panose="020B0604020202020204" pitchFamily="34" charset="0"/>
                <a:cs typeface="Arial" panose="020B0604020202020204" pitchFamily="34" charset="0"/>
              </a:rPr>
              <a:t>Do not draw blood from extremity with infusing IV fluids. </a:t>
            </a:r>
          </a:p>
          <a:p>
            <a:pPr lvl="1">
              <a:buClr>
                <a:schemeClr val="accent1">
                  <a:lumMod val="75000"/>
                </a:schemeClr>
              </a:buClr>
            </a:pPr>
            <a:endParaRPr lang="en-US" sz="2000" dirty="0">
              <a:latin typeface="Arial" panose="020B0604020202020204" pitchFamily="34" charset="0"/>
              <a:cs typeface="Arial" panose="020B0604020202020204" pitchFamily="34" charset="0"/>
            </a:endParaRPr>
          </a:p>
          <a:p>
            <a:pPr lvl="1">
              <a:buClr>
                <a:schemeClr val="accent1">
                  <a:lumMod val="75000"/>
                </a:schemeClr>
              </a:buClr>
            </a:pPr>
            <a:r>
              <a:rPr lang="en-US" sz="2000" dirty="0">
                <a:latin typeface="Arial" panose="020B0604020202020204" pitchFamily="34" charset="0"/>
                <a:cs typeface="Arial" panose="020B0604020202020204" pitchFamily="34" charset="0"/>
              </a:rPr>
              <a:t>Please refer to current CLSI guidelines for more information.</a:t>
            </a:r>
          </a:p>
          <a:p>
            <a:pPr marL="678942" lvl="1" indent="-285750">
              <a:buClr>
                <a:schemeClr val="accent1">
                  <a:lumMod val="75000"/>
                </a:schemeClr>
              </a:buClr>
            </a:pPr>
            <a:endParaRPr lang="en-US" dirty="0"/>
          </a:p>
        </p:txBody>
      </p:sp>
    </p:spTree>
    <p:extLst>
      <p:ext uri="{BB962C8B-B14F-4D97-AF65-F5344CB8AC3E}">
        <p14:creationId xmlns:p14="http://schemas.microsoft.com/office/powerpoint/2010/main" val="17620012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B7DDC46-2E90-8640-BEFE-F54DCCD857ED}" type="slidenum">
              <a:rPr lang="en-US" smtClean="0"/>
              <a:t>41</a:t>
            </a:fld>
            <a:endParaRPr lang="en-US"/>
          </a:p>
        </p:txBody>
      </p:sp>
      <p:sp>
        <p:nvSpPr>
          <p:cNvPr id="5" name="Footer Placeholder 4"/>
          <p:cNvSpPr>
            <a:spLocks noGrp="1"/>
          </p:cNvSpPr>
          <p:nvPr>
            <p:ph type="ftr" sz="quarter" idx="13"/>
          </p:nvPr>
        </p:nvSpPr>
        <p:spPr/>
        <p:txBody>
          <a:bodyPr/>
          <a:lstStyle/>
          <a:p>
            <a:r>
              <a:rPr lang="en-US"/>
              <a:t>Oklahoma State Department of Health | Newborn Screening Program </a:t>
            </a:r>
            <a:endParaRPr lang="en-US" dirty="0"/>
          </a:p>
        </p:txBody>
      </p:sp>
      <p:sp>
        <p:nvSpPr>
          <p:cNvPr id="6" name="Title 3"/>
          <p:cNvSpPr>
            <a:spLocks noGrp="1"/>
          </p:cNvSpPr>
          <p:nvPr>
            <p:ph type="title"/>
          </p:nvPr>
        </p:nvSpPr>
        <p:spPr/>
        <p:txBody>
          <a:bodyPr>
            <a:normAutofit/>
          </a:bodyPr>
          <a:lstStyle/>
          <a:p>
            <a:pPr algn="ctr"/>
            <a:r>
              <a:rPr lang="en-US" sz="3600" dirty="0">
                <a:solidFill>
                  <a:schemeClr val="accent1"/>
                </a:solidFill>
                <a:latin typeface="Arial" panose="020B0604020202020204" pitchFamily="34" charset="0"/>
                <a:cs typeface="Arial" panose="020B0604020202020204" pitchFamily="34" charset="0"/>
              </a:rPr>
              <a:t>Alternative Specimen Collection</a:t>
            </a:r>
          </a:p>
        </p:txBody>
      </p:sp>
      <p:sp>
        <p:nvSpPr>
          <p:cNvPr id="7" name="Content Placeholder 1"/>
          <p:cNvSpPr>
            <a:spLocks noGrp="1"/>
          </p:cNvSpPr>
          <p:nvPr>
            <p:ph idx="1"/>
          </p:nvPr>
        </p:nvSpPr>
        <p:spPr/>
        <p:txBody>
          <a:bodyPr>
            <a:normAutofit/>
          </a:bodyPr>
          <a:lstStyle/>
          <a:p>
            <a:pPr marL="0" indent="0">
              <a:buClr>
                <a:schemeClr val="accent1">
                  <a:lumMod val="75000"/>
                </a:schemeClr>
              </a:buClr>
              <a:buNone/>
            </a:pPr>
            <a:r>
              <a:rPr lang="en-US" sz="2400" b="1" dirty="0">
                <a:solidFill>
                  <a:schemeClr val="accent1">
                    <a:lumMod val="50000"/>
                  </a:schemeClr>
                </a:solidFill>
                <a:latin typeface="Arial" panose="020B0604020202020204" pitchFamily="34" charset="0"/>
                <a:cs typeface="Arial" panose="020B0604020202020204" pitchFamily="34" charset="0"/>
              </a:rPr>
              <a:t>What about umbilical catheters?</a:t>
            </a:r>
          </a:p>
          <a:p>
            <a:pPr lvl="1">
              <a:buClr>
                <a:schemeClr val="accent1">
                  <a:lumMod val="75000"/>
                </a:schemeClr>
              </a:buClr>
            </a:pPr>
            <a:r>
              <a:rPr lang="en-US" sz="2000" b="1" dirty="0">
                <a:latin typeface="Arial" panose="020B0604020202020204" pitchFamily="34" charset="0"/>
                <a:cs typeface="Arial" panose="020B0604020202020204" pitchFamily="34" charset="0"/>
              </a:rPr>
              <a:t>Discouraged</a:t>
            </a:r>
          </a:p>
          <a:p>
            <a:pPr lvl="1">
              <a:buClr>
                <a:schemeClr val="accent1">
                  <a:lumMod val="75000"/>
                </a:schemeClr>
              </a:buClr>
            </a:pPr>
            <a:r>
              <a:rPr lang="en-US" sz="2000" dirty="0">
                <a:latin typeface="Arial" panose="020B0604020202020204" pitchFamily="34" charset="0"/>
                <a:cs typeface="Arial" panose="020B0604020202020204" pitchFamily="34" charset="0"/>
              </a:rPr>
              <a:t>May be appropriate under certain circumstances (e.g. NICU).</a:t>
            </a:r>
          </a:p>
          <a:p>
            <a:pPr lvl="1">
              <a:buClr>
                <a:schemeClr val="accent1">
                  <a:lumMod val="75000"/>
                </a:schemeClr>
              </a:buClr>
            </a:pPr>
            <a:r>
              <a:rPr lang="en-US" sz="2000" dirty="0">
                <a:latin typeface="Arial" panose="020B0604020202020204" pitchFamily="34" charset="0"/>
                <a:cs typeface="Arial" panose="020B0604020202020204" pitchFamily="34" charset="0"/>
              </a:rPr>
              <a:t>Ensure the line is cleared by withdrawing 2 – 2.5 cc (mL) of blood prior to collection a specimen for NBS.</a:t>
            </a:r>
          </a:p>
          <a:p>
            <a:pPr lvl="1">
              <a:buClr>
                <a:schemeClr val="accent1">
                  <a:lumMod val="75000"/>
                </a:schemeClr>
              </a:buClr>
            </a:pPr>
            <a:endParaRPr lang="en-US" sz="2000" dirty="0">
              <a:latin typeface="Arial" panose="020B0604020202020204" pitchFamily="34" charset="0"/>
              <a:cs typeface="Arial" panose="020B0604020202020204" pitchFamily="34" charset="0"/>
            </a:endParaRPr>
          </a:p>
          <a:p>
            <a:pPr lvl="1">
              <a:buClr>
                <a:schemeClr val="accent1">
                  <a:lumMod val="75000"/>
                </a:schemeClr>
              </a:buClr>
            </a:pPr>
            <a:r>
              <a:rPr lang="en-US" sz="2000" dirty="0">
                <a:latin typeface="Arial" panose="020B0604020202020204" pitchFamily="34" charset="0"/>
                <a:cs typeface="Arial" panose="020B0604020202020204" pitchFamily="34" charset="0"/>
              </a:rPr>
              <a:t>Please refer to current CLSI guidelines for more information.</a:t>
            </a:r>
          </a:p>
          <a:p>
            <a:pPr marL="678942" lvl="1" indent="-285750">
              <a:buClr>
                <a:schemeClr val="accent1">
                  <a:lumMod val="75000"/>
                </a:schemeClr>
              </a:buClr>
            </a:pPr>
            <a:endParaRPr lang="en-US" dirty="0"/>
          </a:p>
        </p:txBody>
      </p:sp>
    </p:spTree>
    <p:extLst>
      <p:ext uri="{BB962C8B-B14F-4D97-AF65-F5344CB8AC3E}">
        <p14:creationId xmlns:p14="http://schemas.microsoft.com/office/powerpoint/2010/main" val="17531649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B7DDC46-2E90-8640-BEFE-F54DCCD857ED}" type="slidenum">
              <a:rPr lang="en-US" smtClean="0"/>
              <a:t>42</a:t>
            </a:fld>
            <a:endParaRPr lang="en-US"/>
          </a:p>
        </p:txBody>
      </p:sp>
      <p:sp>
        <p:nvSpPr>
          <p:cNvPr id="5" name="Footer Placeholder 4"/>
          <p:cNvSpPr>
            <a:spLocks noGrp="1"/>
          </p:cNvSpPr>
          <p:nvPr>
            <p:ph type="ftr" sz="quarter" idx="13"/>
          </p:nvPr>
        </p:nvSpPr>
        <p:spPr/>
        <p:txBody>
          <a:bodyPr/>
          <a:lstStyle/>
          <a:p>
            <a:r>
              <a:rPr lang="en-US"/>
              <a:t>Oklahoma State Department of Health | Newborn Screening Program </a:t>
            </a:r>
            <a:endParaRPr lang="en-US" dirty="0"/>
          </a:p>
        </p:txBody>
      </p:sp>
      <p:sp>
        <p:nvSpPr>
          <p:cNvPr id="6" name="Title 3"/>
          <p:cNvSpPr>
            <a:spLocks noGrp="1"/>
          </p:cNvSpPr>
          <p:nvPr>
            <p:ph type="title"/>
          </p:nvPr>
        </p:nvSpPr>
        <p:spPr/>
        <p:txBody>
          <a:bodyPr>
            <a:normAutofit/>
          </a:bodyPr>
          <a:lstStyle/>
          <a:p>
            <a:pPr algn="ctr"/>
            <a:r>
              <a:rPr lang="en-US" sz="3600" dirty="0">
                <a:solidFill>
                  <a:schemeClr val="accent1"/>
                </a:solidFill>
                <a:latin typeface="Arial" panose="020B0604020202020204" pitchFamily="34" charset="0"/>
                <a:cs typeface="Arial" panose="020B0604020202020204" pitchFamily="34" charset="0"/>
              </a:rPr>
              <a:t>Alternative Specimen Collection</a:t>
            </a:r>
          </a:p>
        </p:txBody>
      </p:sp>
      <p:sp>
        <p:nvSpPr>
          <p:cNvPr id="7" name="Content Placeholder 1"/>
          <p:cNvSpPr>
            <a:spLocks noGrp="1"/>
          </p:cNvSpPr>
          <p:nvPr>
            <p:ph idx="1"/>
          </p:nvPr>
        </p:nvSpPr>
        <p:spPr/>
        <p:txBody>
          <a:bodyPr>
            <a:normAutofit/>
          </a:bodyPr>
          <a:lstStyle/>
          <a:p>
            <a:pPr marL="0" indent="0">
              <a:buClr>
                <a:schemeClr val="accent1">
                  <a:lumMod val="75000"/>
                </a:schemeClr>
              </a:buClr>
              <a:buNone/>
            </a:pPr>
            <a:r>
              <a:rPr lang="en-US" sz="2400" b="1" dirty="0">
                <a:solidFill>
                  <a:schemeClr val="accent1">
                    <a:lumMod val="50000"/>
                  </a:schemeClr>
                </a:solidFill>
                <a:latin typeface="Arial" panose="020B0604020202020204" pitchFamily="34" charset="0"/>
                <a:cs typeface="Arial" panose="020B0604020202020204" pitchFamily="34" charset="0"/>
              </a:rPr>
              <a:t>What about umbilical cord blood?</a:t>
            </a:r>
          </a:p>
          <a:p>
            <a:pPr lvl="1">
              <a:buClr>
                <a:schemeClr val="accent1">
                  <a:lumMod val="75000"/>
                </a:schemeClr>
              </a:buClr>
            </a:pPr>
            <a:r>
              <a:rPr lang="en-US" sz="2000" b="1" dirty="0">
                <a:latin typeface="Arial" panose="020B0604020202020204" pitchFamily="34" charset="0"/>
                <a:cs typeface="Arial" panose="020B0604020202020204" pitchFamily="34" charset="0"/>
              </a:rPr>
              <a:t>Discouraged</a:t>
            </a:r>
          </a:p>
          <a:p>
            <a:pPr lvl="1">
              <a:buClr>
                <a:schemeClr val="accent1">
                  <a:lumMod val="75000"/>
                </a:schemeClr>
              </a:buClr>
            </a:pPr>
            <a:r>
              <a:rPr lang="en-US" sz="2000" dirty="0">
                <a:latin typeface="Arial" panose="020B0604020202020204" pitchFamily="34" charset="0"/>
                <a:cs typeface="Arial" panose="020B0604020202020204" pitchFamily="34" charset="0"/>
              </a:rPr>
              <a:t>May be appropriate under certain circumstances </a:t>
            </a:r>
            <a:r>
              <a:rPr lang="en-US" sz="1800" dirty="0">
                <a:latin typeface="Arial" panose="020B0604020202020204" pitchFamily="34" charset="0"/>
                <a:cs typeface="Arial" panose="020B0604020202020204" pitchFamily="34" charset="0"/>
              </a:rPr>
              <a:t>(e.g. NICU).</a:t>
            </a:r>
          </a:p>
          <a:p>
            <a:pPr lvl="1">
              <a:buClr>
                <a:schemeClr val="accent1">
                  <a:lumMod val="75000"/>
                </a:schemeClr>
              </a:buClr>
            </a:pPr>
            <a:r>
              <a:rPr lang="en-US" sz="2000" dirty="0">
                <a:latin typeface="Arial" panose="020B0604020202020204" pitchFamily="34" charset="0"/>
                <a:cs typeface="Arial" panose="020B0604020202020204" pitchFamily="34" charset="0"/>
              </a:rPr>
              <a:t>Risk for maternal blood contamination.</a:t>
            </a:r>
          </a:p>
          <a:p>
            <a:pPr lvl="1">
              <a:buClr>
                <a:schemeClr val="accent1">
                  <a:lumMod val="75000"/>
                </a:schemeClr>
              </a:buClr>
            </a:pPr>
            <a:r>
              <a:rPr lang="en-US" sz="2000" dirty="0">
                <a:latin typeface="Arial" panose="020B0604020202020204" pitchFamily="34" charset="0"/>
                <a:cs typeface="Arial" panose="020B0604020202020204" pitchFamily="34" charset="0"/>
              </a:rPr>
              <a:t>Repeat the newborn screen using the heel stick method when indicated.</a:t>
            </a:r>
          </a:p>
          <a:p>
            <a:pPr lvl="1">
              <a:buClr>
                <a:schemeClr val="accent1">
                  <a:lumMod val="75000"/>
                </a:schemeClr>
              </a:buClr>
            </a:pPr>
            <a:endParaRPr lang="en-US" sz="2000" dirty="0">
              <a:latin typeface="Arial" panose="020B0604020202020204" pitchFamily="34" charset="0"/>
              <a:cs typeface="Arial" panose="020B0604020202020204" pitchFamily="34" charset="0"/>
            </a:endParaRPr>
          </a:p>
          <a:p>
            <a:pPr lvl="1">
              <a:buClr>
                <a:schemeClr val="accent1">
                  <a:lumMod val="75000"/>
                </a:schemeClr>
              </a:buClr>
            </a:pPr>
            <a:r>
              <a:rPr lang="en-US" sz="2000" dirty="0">
                <a:latin typeface="Arial" panose="020B0604020202020204" pitchFamily="34" charset="0"/>
                <a:cs typeface="Arial" panose="020B0604020202020204" pitchFamily="34" charset="0"/>
              </a:rPr>
              <a:t>Please refer to current CLSI guidelines for more information.</a:t>
            </a:r>
          </a:p>
          <a:p>
            <a:pPr lvl="1">
              <a:buClr>
                <a:schemeClr val="accent1">
                  <a:lumMod val="75000"/>
                </a:schemeClr>
              </a:buClr>
            </a:pPr>
            <a:endParaRPr lang="en-US" dirty="0"/>
          </a:p>
          <a:p>
            <a:pPr marL="678942" lvl="1" indent="-285750">
              <a:buClr>
                <a:schemeClr val="accent1">
                  <a:lumMod val="75000"/>
                </a:schemeClr>
              </a:buClr>
            </a:pPr>
            <a:endParaRPr lang="en-US" dirty="0"/>
          </a:p>
        </p:txBody>
      </p:sp>
    </p:spTree>
    <p:extLst>
      <p:ext uri="{BB962C8B-B14F-4D97-AF65-F5344CB8AC3E}">
        <p14:creationId xmlns:p14="http://schemas.microsoft.com/office/powerpoint/2010/main" val="25962075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B7DDC46-2E90-8640-BEFE-F54DCCD857ED}" type="slidenum">
              <a:rPr lang="en-US" smtClean="0"/>
              <a:t>43</a:t>
            </a:fld>
            <a:endParaRPr lang="en-US"/>
          </a:p>
        </p:txBody>
      </p:sp>
      <p:sp>
        <p:nvSpPr>
          <p:cNvPr id="5" name="Footer Placeholder 4"/>
          <p:cNvSpPr>
            <a:spLocks noGrp="1"/>
          </p:cNvSpPr>
          <p:nvPr>
            <p:ph type="ftr" sz="quarter" idx="13"/>
          </p:nvPr>
        </p:nvSpPr>
        <p:spPr/>
        <p:txBody>
          <a:bodyPr/>
          <a:lstStyle/>
          <a:p>
            <a:r>
              <a:rPr lang="en-US"/>
              <a:t>Oklahoma State Department of Health | Newborn Screening Program </a:t>
            </a:r>
            <a:endParaRPr lang="en-US" dirty="0"/>
          </a:p>
        </p:txBody>
      </p:sp>
      <p:sp>
        <p:nvSpPr>
          <p:cNvPr id="6" name="Title 3"/>
          <p:cNvSpPr>
            <a:spLocks noGrp="1"/>
          </p:cNvSpPr>
          <p:nvPr>
            <p:ph type="title"/>
          </p:nvPr>
        </p:nvSpPr>
        <p:spPr/>
        <p:txBody>
          <a:bodyPr>
            <a:normAutofit/>
          </a:bodyPr>
          <a:lstStyle/>
          <a:p>
            <a:pPr algn="ctr"/>
            <a:r>
              <a:rPr lang="en-US" sz="3600" dirty="0">
                <a:solidFill>
                  <a:schemeClr val="accent1"/>
                </a:solidFill>
                <a:latin typeface="Arial" panose="020B0604020202020204" pitchFamily="34" charset="0"/>
                <a:cs typeface="Arial" panose="020B0604020202020204" pitchFamily="34" charset="0"/>
              </a:rPr>
              <a:t>Specimen Collection: What NOT to Do</a:t>
            </a:r>
          </a:p>
        </p:txBody>
      </p:sp>
      <p:sp>
        <p:nvSpPr>
          <p:cNvPr id="7" name="Content Placeholder 1"/>
          <p:cNvSpPr>
            <a:spLocks noGrp="1"/>
          </p:cNvSpPr>
          <p:nvPr>
            <p:ph idx="1"/>
          </p:nvPr>
        </p:nvSpPr>
        <p:spPr>
          <a:xfrm>
            <a:off x="457199" y="1646427"/>
            <a:ext cx="11394141" cy="4351338"/>
          </a:xfrm>
        </p:spPr>
        <p:txBody>
          <a:bodyPr>
            <a:normAutofit lnSpcReduction="10000"/>
          </a:bodyPr>
          <a:lstStyle/>
          <a:p>
            <a:pPr lvl="1">
              <a:buClr>
                <a:schemeClr val="accent1">
                  <a:lumMod val="75000"/>
                </a:schemeClr>
              </a:buClr>
              <a:buFont typeface="Arial" panose="020B0604020202020204" pitchFamily="34" charset="0"/>
              <a:buChar char="•"/>
            </a:pPr>
            <a:r>
              <a:rPr lang="en-US" sz="2000" dirty="0">
                <a:latin typeface="Arial" panose="020B0604020202020204" pitchFamily="34" charset="0"/>
                <a:cs typeface="Arial" panose="020B0604020202020204" pitchFamily="34" charset="0"/>
              </a:rPr>
              <a:t>Do NOT dab or “color in” the filter paper circles.</a:t>
            </a:r>
          </a:p>
          <a:p>
            <a:pPr lvl="1">
              <a:buClr>
                <a:schemeClr val="accent1">
                  <a:lumMod val="75000"/>
                </a:schemeClr>
              </a:buClr>
              <a:buFont typeface="Arial" panose="020B0604020202020204" pitchFamily="34" charset="0"/>
              <a:buChar char="•"/>
            </a:pPr>
            <a:r>
              <a:rPr lang="en-US" sz="2000" dirty="0">
                <a:latin typeface="Arial" panose="020B0604020202020204" pitchFamily="34" charset="0"/>
                <a:cs typeface="Arial" panose="020B0604020202020204" pitchFamily="34" charset="0"/>
              </a:rPr>
              <a:t>Do NOT apply multiple drops of blood per circle.</a:t>
            </a:r>
          </a:p>
          <a:p>
            <a:pPr lvl="1">
              <a:buClr>
                <a:schemeClr val="accent1">
                  <a:lumMod val="75000"/>
                </a:schemeClr>
              </a:buClr>
              <a:buFont typeface="Arial" panose="020B0604020202020204" pitchFamily="34" charset="0"/>
              <a:buChar char="•"/>
            </a:pPr>
            <a:r>
              <a:rPr lang="en-US" sz="2000" dirty="0">
                <a:latin typeface="Arial" panose="020B0604020202020204" pitchFamily="34" charset="0"/>
                <a:cs typeface="Arial" panose="020B0604020202020204" pitchFamily="34" charset="0"/>
              </a:rPr>
              <a:t>Do NOT scratch the filter paper.</a:t>
            </a:r>
          </a:p>
          <a:p>
            <a:pPr lvl="1">
              <a:buClr>
                <a:schemeClr val="accent1">
                  <a:lumMod val="75000"/>
                </a:schemeClr>
              </a:buClr>
              <a:buFont typeface="Arial" panose="020B0604020202020204" pitchFamily="34" charset="0"/>
              <a:buChar char="•"/>
            </a:pPr>
            <a:r>
              <a:rPr lang="en-US" sz="2000" dirty="0">
                <a:latin typeface="Arial" panose="020B0604020202020204" pitchFamily="34" charset="0"/>
                <a:cs typeface="Arial" panose="020B0604020202020204" pitchFamily="34" charset="0"/>
              </a:rPr>
              <a:t>Do NOT contaminate specimens.</a:t>
            </a:r>
          </a:p>
          <a:p>
            <a:pPr lvl="2">
              <a:buClr>
                <a:schemeClr val="accent1">
                  <a:lumMod val="75000"/>
                </a:schemeClr>
              </a:buClr>
              <a:buFont typeface="Arial" panose="020B0604020202020204" pitchFamily="34" charset="0"/>
              <a:buChar char="•"/>
            </a:pPr>
            <a:r>
              <a:rPr lang="en-US" sz="1600"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insufficient drying of alcohol, oils on hands, lotions, compressing the circles, spills, etc.. </a:t>
            </a:r>
          </a:p>
          <a:p>
            <a:pPr lvl="1">
              <a:buClr>
                <a:schemeClr val="accent1">
                  <a:lumMod val="75000"/>
                </a:schemeClr>
              </a:buClr>
              <a:buFont typeface="Arial" panose="020B0604020202020204" pitchFamily="34" charset="0"/>
              <a:buChar char="•"/>
            </a:pPr>
            <a:r>
              <a:rPr lang="en-US" sz="2000" dirty="0">
                <a:latin typeface="Arial" panose="020B0604020202020204" pitchFamily="34" charset="0"/>
                <a:cs typeface="Arial" panose="020B0604020202020204" pitchFamily="34" charset="0"/>
              </a:rPr>
              <a:t>Do NOT stack specimens.</a:t>
            </a:r>
            <a:endParaRPr lang="en-US" sz="1800" dirty="0">
              <a:latin typeface="Arial" panose="020B0604020202020204" pitchFamily="34" charset="0"/>
              <a:cs typeface="Arial" panose="020B0604020202020204" pitchFamily="34" charset="0"/>
            </a:endParaRPr>
          </a:p>
          <a:p>
            <a:pPr lvl="2">
              <a:buClr>
                <a:schemeClr val="accent1">
                  <a:lumMod val="75000"/>
                </a:schemeClr>
              </a:buClr>
              <a:buFont typeface="Arial" panose="020B0604020202020204" pitchFamily="34" charset="0"/>
              <a:buChar char="•"/>
            </a:pPr>
            <a:r>
              <a:rPr lang="en-US" sz="1800" dirty="0">
                <a:latin typeface="Arial" panose="020B0604020202020204" pitchFamily="34" charset="0"/>
                <a:cs typeface="Arial" panose="020B0604020202020204" pitchFamily="34" charset="0"/>
              </a:rPr>
              <a:t>risk for leaching &amp; cross-contamination between specimens</a:t>
            </a:r>
          </a:p>
          <a:p>
            <a:pPr lvl="1">
              <a:buClr>
                <a:schemeClr val="accent1">
                  <a:lumMod val="75000"/>
                </a:schemeClr>
              </a:buClr>
              <a:buFont typeface="Arial" panose="020B0604020202020204" pitchFamily="34" charset="0"/>
              <a:buChar char="•"/>
            </a:pPr>
            <a:r>
              <a:rPr lang="en-US" sz="2000" dirty="0">
                <a:latin typeface="Arial" panose="020B0604020202020204" pitchFamily="34" charset="0"/>
                <a:cs typeface="Arial" panose="020B0604020202020204" pitchFamily="34" charset="0"/>
              </a:rPr>
              <a:t>Do NOT submit wet specimens.</a:t>
            </a:r>
          </a:p>
          <a:p>
            <a:pPr lvl="1">
              <a:buClr>
                <a:schemeClr val="accent1">
                  <a:lumMod val="75000"/>
                </a:schemeClr>
              </a:buClr>
              <a:buFont typeface="Arial" panose="020B0604020202020204" pitchFamily="34" charset="0"/>
              <a:buChar char="•"/>
            </a:pPr>
            <a:r>
              <a:rPr lang="en-US" sz="2000" dirty="0">
                <a:latin typeface="Arial" panose="020B0604020202020204" pitchFamily="34" charset="0"/>
                <a:cs typeface="Arial" panose="020B0604020202020204" pitchFamily="34" charset="0"/>
              </a:rPr>
              <a:t>Do NOT place specimens in direct sunlight or in front of air vents or other sources of moving air.</a:t>
            </a:r>
          </a:p>
          <a:p>
            <a:pPr lvl="1">
              <a:buClr>
                <a:schemeClr val="accent1">
                  <a:lumMod val="75000"/>
                </a:schemeClr>
              </a:buClr>
              <a:buFont typeface="Arial" panose="020B0604020202020204" pitchFamily="34" charset="0"/>
              <a:buChar char="•"/>
            </a:pPr>
            <a:r>
              <a:rPr lang="en-US" sz="2000" dirty="0">
                <a:latin typeface="Arial" panose="020B0604020202020204" pitchFamily="34" charset="0"/>
                <a:cs typeface="Arial" panose="020B0604020202020204" pitchFamily="34" charset="0"/>
              </a:rPr>
              <a:t>Do </a:t>
            </a:r>
            <a:r>
              <a:rPr lang="en-US" sz="2000">
                <a:latin typeface="Arial" panose="020B0604020202020204" pitchFamily="34" charset="0"/>
                <a:cs typeface="Arial" panose="020B0604020202020204" pitchFamily="34" charset="0"/>
              </a:rPr>
              <a:t>NOT place </a:t>
            </a:r>
            <a:r>
              <a:rPr lang="en-US" sz="2000" dirty="0">
                <a:latin typeface="Arial" panose="020B0604020202020204" pitchFamily="34" charset="0"/>
                <a:cs typeface="Arial" panose="020B0604020202020204" pitchFamily="34" charset="0"/>
              </a:rPr>
              <a:t>specimens in plastic bags.</a:t>
            </a:r>
          </a:p>
          <a:p>
            <a:pPr lvl="1">
              <a:buClr>
                <a:schemeClr val="accent1">
                  <a:lumMod val="75000"/>
                </a:schemeClr>
              </a:buClr>
              <a:buFont typeface="Arial" panose="020B0604020202020204" pitchFamily="34" charset="0"/>
              <a:buChar char="•"/>
            </a:pPr>
            <a:r>
              <a:rPr lang="en-US" sz="2000" dirty="0">
                <a:latin typeface="Arial" panose="020B0604020202020204" pitchFamily="34" charset="0"/>
                <a:cs typeface="Arial" panose="020B0604020202020204" pitchFamily="34" charset="0"/>
              </a:rPr>
              <a:t>Do NOT batch (hold onto) specimens.</a:t>
            </a:r>
          </a:p>
          <a:p>
            <a:pPr lvl="1">
              <a:buClr>
                <a:schemeClr val="accent1">
                  <a:lumMod val="75000"/>
                </a:schemeClr>
              </a:buClr>
            </a:pPr>
            <a:endParaRPr lang="en-US" dirty="0"/>
          </a:p>
        </p:txBody>
      </p:sp>
    </p:spTree>
    <p:extLst>
      <p:ext uri="{BB962C8B-B14F-4D97-AF65-F5344CB8AC3E}">
        <p14:creationId xmlns:p14="http://schemas.microsoft.com/office/powerpoint/2010/main" val="7173108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B7DDC46-2E90-8640-BEFE-F54DCCD857ED}" type="slidenum">
              <a:rPr lang="en-US" smtClean="0"/>
              <a:t>44</a:t>
            </a:fld>
            <a:endParaRPr lang="en-US"/>
          </a:p>
        </p:txBody>
      </p:sp>
      <p:sp>
        <p:nvSpPr>
          <p:cNvPr id="5" name="Footer Placeholder 4"/>
          <p:cNvSpPr>
            <a:spLocks noGrp="1"/>
          </p:cNvSpPr>
          <p:nvPr>
            <p:ph type="ftr" sz="quarter" idx="13"/>
          </p:nvPr>
        </p:nvSpPr>
        <p:spPr/>
        <p:txBody>
          <a:bodyPr/>
          <a:lstStyle/>
          <a:p>
            <a:r>
              <a:rPr lang="en-US"/>
              <a:t>Oklahoma State Department of Health | Newborn Screening Program </a:t>
            </a:r>
            <a:endParaRPr lang="en-US" dirty="0"/>
          </a:p>
        </p:txBody>
      </p:sp>
      <p:sp>
        <p:nvSpPr>
          <p:cNvPr id="6" name="Title 3"/>
          <p:cNvSpPr txBox="1">
            <a:spLocks noGrp="1"/>
          </p:cNvSpPr>
          <p:nvPr>
            <p:ph type="title"/>
          </p:nvPr>
        </p:nvSpPr>
        <p:spPr>
          <a:prstGeom prst="rect">
            <a:avLst/>
          </a:prstGeom>
        </p:spPr>
        <p:txBody>
          <a:bodyPr vert="horz" rtlCol="0"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a:r>
              <a:rPr lang="en-US" sz="3600" dirty="0">
                <a:solidFill>
                  <a:schemeClr val="accent1"/>
                </a:solidFill>
                <a:effectLst/>
                <a:latin typeface="Arial" panose="020B0604020202020204" pitchFamily="34" charset="0"/>
                <a:cs typeface="Arial" panose="020B0604020202020204" pitchFamily="34" charset="0"/>
              </a:rPr>
              <a:t>Collection Reminders</a:t>
            </a:r>
          </a:p>
        </p:txBody>
      </p:sp>
      <p:sp>
        <p:nvSpPr>
          <p:cNvPr id="7" name="Content Placeholder 6"/>
          <p:cNvSpPr txBox="1">
            <a:spLocks noGrp="1"/>
          </p:cNvSpPr>
          <p:nvPr>
            <p:ph idx="1"/>
          </p:nvPr>
        </p:nvSpPr>
        <p:spPr>
          <a:xfrm>
            <a:off x="457199" y="1159727"/>
            <a:ext cx="11394141" cy="5147563"/>
          </a:xfrm>
          <a:prstGeom prst="rect">
            <a:avLst/>
          </a:prstGeom>
          <a:noFill/>
        </p:spPr>
        <p:txBody>
          <a:bodyPr wrap="square" rtlCol="0">
            <a:spAutoFit/>
          </a:bodyPr>
          <a:lstStyle/>
          <a:p>
            <a:pPr marL="0" indent="0">
              <a:buClr>
                <a:schemeClr val="accent1">
                  <a:lumMod val="75000"/>
                </a:schemeClr>
              </a:buClr>
              <a:buNone/>
            </a:pPr>
            <a:r>
              <a:rPr lang="en-US" sz="2000" b="1" dirty="0">
                <a:solidFill>
                  <a:schemeClr val="bg2">
                    <a:lumMod val="25000"/>
                  </a:schemeClr>
                </a:solidFill>
                <a:latin typeface="Arial" panose="020B0604020202020204" pitchFamily="34" charset="0"/>
                <a:cs typeface="Arial" panose="020B0604020202020204" pitchFamily="34" charset="0"/>
              </a:rPr>
              <a:t>Pre-collection:</a:t>
            </a:r>
          </a:p>
          <a:p>
            <a:pPr>
              <a:buClr>
                <a:schemeClr val="accent1">
                  <a:lumMod val="75000"/>
                </a:schemeClr>
              </a:buClr>
            </a:pPr>
            <a:r>
              <a:rPr lang="en-US" sz="1600" b="1" dirty="0">
                <a:solidFill>
                  <a:schemeClr val="bg2">
                    <a:lumMod val="25000"/>
                  </a:schemeClr>
                </a:solidFill>
                <a:latin typeface="Arial" panose="020B0604020202020204" pitchFamily="34" charset="0"/>
                <a:cs typeface="Arial" panose="020B0604020202020204" pitchFamily="34" charset="0"/>
              </a:rPr>
              <a:t>Check the Expiration Date of the filter paper</a:t>
            </a:r>
            <a:br>
              <a:rPr lang="en-US" sz="2000" dirty="0">
                <a:solidFill>
                  <a:schemeClr val="bg2">
                    <a:lumMod val="25000"/>
                  </a:schemeClr>
                </a:solidFill>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If filter paper is expired, discard the paper, check the stock of filter paper kits it came from to ensure they are not all expired, and collect on a kit that is not expired.</a:t>
            </a:r>
          </a:p>
          <a:p>
            <a:pPr>
              <a:buClr>
                <a:schemeClr val="accent1">
                  <a:lumMod val="75000"/>
                </a:schemeClr>
              </a:buClr>
            </a:pPr>
            <a:endParaRPr lang="en-US" sz="1400" dirty="0">
              <a:latin typeface="Arial" panose="020B0604020202020204" pitchFamily="34" charset="0"/>
              <a:cs typeface="Arial" panose="020B0604020202020204" pitchFamily="34" charset="0"/>
            </a:endParaRPr>
          </a:p>
          <a:p>
            <a:pPr>
              <a:buClr>
                <a:schemeClr val="accent1">
                  <a:lumMod val="75000"/>
                </a:schemeClr>
              </a:buClr>
            </a:pPr>
            <a:endParaRPr lang="en-US" sz="1400" dirty="0">
              <a:latin typeface="Arial" panose="020B0604020202020204" pitchFamily="34" charset="0"/>
              <a:cs typeface="Arial" panose="020B0604020202020204" pitchFamily="34" charset="0"/>
            </a:endParaRPr>
          </a:p>
          <a:p>
            <a:pPr marL="0" indent="0">
              <a:buClr>
                <a:schemeClr val="accent1">
                  <a:lumMod val="75000"/>
                </a:schemeClr>
              </a:buClr>
              <a:buNone/>
            </a:pPr>
            <a:r>
              <a:rPr lang="en-US" sz="2000" b="1" dirty="0">
                <a:solidFill>
                  <a:schemeClr val="bg2">
                    <a:lumMod val="25000"/>
                  </a:schemeClr>
                </a:solidFill>
                <a:latin typeface="Arial" panose="020B0604020202020204" pitchFamily="34" charset="0"/>
                <a:cs typeface="Arial" panose="020B0604020202020204" pitchFamily="34" charset="0"/>
              </a:rPr>
              <a:t>Post-collection:</a:t>
            </a:r>
          </a:p>
          <a:p>
            <a:pPr>
              <a:buClr>
                <a:schemeClr val="accent1">
                  <a:lumMod val="75000"/>
                </a:schemeClr>
              </a:buClr>
            </a:pPr>
            <a:r>
              <a:rPr lang="en-US" sz="1600" b="1" dirty="0">
                <a:solidFill>
                  <a:schemeClr val="bg2">
                    <a:lumMod val="25000"/>
                  </a:schemeClr>
                </a:solidFill>
                <a:latin typeface="Arial" panose="020B0604020202020204" pitchFamily="34" charset="0"/>
                <a:cs typeface="Arial" panose="020B0604020202020204" pitchFamily="34" charset="0"/>
              </a:rPr>
              <a:t>Air dry specimen horizontally for 3-4 hours</a:t>
            </a:r>
          </a:p>
          <a:p>
            <a:pPr lvl="1">
              <a:buClr>
                <a:schemeClr val="accent1">
                  <a:lumMod val="75000"/>
                </a:schemeClr>
              </a:buClr>
            </a:pPr>
            <a:r>
              <a:rPr lang="en-US" sz="1400" dirty="0">
                <a:latin typeface="Arial" panose="020B0604020202020204" pitchFamily="34" charset="0"/>
                <a:cs typeface="Arial" panose="020B0604020202020204" pitchFamily="34" charset="0"/>
              </a:rPr>
              <a:t>Transporting wet specimens can make them unsatisfactory for testing.</a:t>
            </a:r>
          </a:p>
          <a:p>
            <a:pPr>
              <a:buClr>
                <a:schemeClr val="accent1">
                  <a:lumMod val="75000"/>
                </a:schemeClr>
              </a:buClr>
            </a:pPr>
            <a:r>
              <a:rPr lang="en-US" sz="1600" b="1" dirty="0">
                <a:solidFill>
                  <a:schemeClr val="bg2">
                    <a:lumMod val="25000"/>
                  </a:schemeClr>
                </a:solidFill>
                <a:latin typeface="Arial" panose="020B0604020202020204" pitchFamily="34" charset="0"/>
                <a:cs typeface="Arial" panose="020B0604020202020204" pitchFamily="34" charset="0"/>
              </a:rPr>
              <a:t>Send specimen with Courier within 24 hours of collection</a:t>
            </a:r>
          </a:p>
          <a:p>
            <a:pPr lvl="1">
              <a:buClr>
                <a:schemeClr val="accent1">
                  <a:lumMod val="75000"/>
                </a:schemeClr>
              </a:buClr>
            </a:pPr>
            <a:r>
              <a:rPr lang="en-US" sz="1400" dirty="0">
                <a:latin typeface="Arial" panose="020B0604020202020204" pitchFamily="34" charset="0"/>
                <a:cs typeface="Arial" panose="020B0604020202020204" pitchFamily="34" charset="0"/>
              </a:rPr>
              <a:t>Delayed receipt of specimens to the Public Health Laboratory can delay identification of and treatment for a disorder, which can result in lifelong disability or even death for Oklahoma newborns. </a:t>
            </a:r>
          </a:p>
          <a:p>
            <a:pPr lvl="1">
              <a:buClr>
                <a:schemeClr val="accent1">
                  <a:lumMod val="75000"/>
                </a:schemeClr>
              </a:buClr>
            </a:pPr>
            <a:r>
              <a:rPr lang="en-US" sz="1400" dirty="0">
                <a:latin typeface="Arial" panose="020B0604020202020204" pitchFamily="34" charset="0"/>
                <a:cs typeface="Arial" panose="020B0604020202020204" pitchFamily="34" charset="0"/>
              </a:rPr>
              <a:t>Know the courier schedule and location for your facility! Ensure all staff involved in newborn screening are also aware of the process.</a:t>
            </a:r>
          </a:p>
          <a:p>
            <a:pPr>
              <a:buClr>
                <a:schemeClr val="accent1">
                  <a:lumMod val="75000"/>
                </a:schemeClr>
              </a:buClr>
            </a:pPr>
            <a:r>
              <a:rPr lang="en-US" sz="1600" b="1" dirty="0">
                <a:solidFill>
                  <a:schemeClr val="bg2">
                    <a:lumMod val="25000"/>
                  </a:schemeClr>
                </a:solidFill>
                <a:latin typeface="Arial" panose="020B0604020202020204" pitchFamily="34" charset="0"/>
                <a:cs typeface="Arial" panose="020B0604020202020204" pitchFamily="34" charset="0"/>
              </a:rPr>
              <a:t>Maintain specimen collection log &amp; ensure screening results are received &amp; recorded</a:t>
            </a:r>
          </a:p>
          <a:p>
            <a:pPr>
              <a:buClr>
                <a:schemeClr val="accent1">
                  <a:lumMod val="75000"/>
                </a:schemeClr>
              </a:buClr>
            </a:pPr>
            <a:r>
              <a:rPr lang="en-US" sz="1600" b="1" dirty="0">
                <a:solidFill>
                  <a:schemeClr val="bg2">
                    <a:lumMod val="25000"/>
                  </a:schemeClr>
                </a:solidFill>
                <a:latin typeface="Arial" panose="020B0604020202020204" pitchFamily="34" charset="0"/>
                <a:cs typeface="Arial" panose="020B0604020202020204" pitchFamily="34" charset="0"/>
              </a:rPr>
              <a:t>Ensure that everybody who handles the filter paper or is involved in the newborn bloodspot collection process is trained</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3507" y="2212258"/>
            <a:ext cx="3310350" cy="1216741"/>
          </a:xfrm>
          <a:prstGeom prst="rect">
            <a:avLst/>
          </a:prstGeom>
        </p:spPr>
      </p:pic>
    </p:spTree>
    <p:extLst>
      <p:ext uri="{BB962C8B-B14F-4D97-AF65-F5344CB8AC3E}">
        <p14:creationId xmlns:p14="http://schemas.microsoft.com/office/powerpoint/2010/main" val="9188585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419725"/>
            <a:ext cx="11394141" cy="5769764"/>
          </a:xfrm>
        </p:spPr>
        <p:txBody>
          <a:bodyPr anchor="ctr"/>
          <a:lstStyle/>
          <a:p>
            <a:pPr marL="0" indent="0" algn="ctr">
              <a:buNone/>
            </a:pPr>
            <a:r>
              <a:rPr lang="en-US" sz="6600" b="1" dirty="0">
                <a:solidFill>
                  <a:schemeClr val="bg2">
                    <a:lumMod val="25000"/>
                  </a:schemeClr>
                </a:solidFill>
                <a:latin typeface="Arial" panose="020B0604020202020204" pitchFamily="34" charset="0"/>
                <a:cs typeface="Arial" panose="020B0604020202020204" pitchFamily="34" charset="0"/>
              </a:rPr>
              <a:t>NBS Filter Paper Review</a:t>
            </a:r>
          </a:p>
          <a:p>
            <a:pPr marL="0" indent="0" algn="ctr">
              <a:buNone/>
            </a:pPr>
            <a:r>
              <a:rPr lang="en-US" sz="3200" dirty="0">
                <a:latin typeface="Arial" panose="020B0604020202020204" pitchFamily="34" charset="0"/>
                <a:cs typeface="Arial" panose="020B0604020202020204" pitchFamily="34" charset="0"/>
              </a:rPr>
              <a:t>Unsatisfactory (“</a:t>
            </a:r>
            <a:r>
              <a:rPr lang="en-US" sz="3200" dirty="0" err="1">
                <a:latin typeface="Arial" panose="020B0604020202020204" pitchFamily="34" charset="0"/>
                <a:cs typeface="Arial" panose="020B0604020202020204" pitchFamily="34" charset="0"/>
              </a:rPr>
              <a:t>Unsat</a:t>
            </a:r>
            <a:r>
              <a:rPr lang="en-US" sz="3200" dirty="0">
                <a:latin typeface="Arial" panose="020B0604020202020204" pitchFamily="34" charset="0"/>
                <a:cs typeface="Arial" panose="020B0604020202020204" pitchFamily="34" charset="0"/>
              </a:rPr>
              <a:t>”) Specimen Examples</a:t>
            </a:r>
          </a:p>
          <a:p>
            <a:endParaRPr lang="en-US" dirty="0"/>
          </a:p>
        </p:txBody>
      </p:sp>
      <p:sp>
        <p:nvSpPr>
          <p:cNvPr id="4" name="Slide Number Placeholder 3"/>
          <p:cNvSpPr>
            <a:spLocks noGrp="1"/>
          </p:cNvSpPr>
          <p:nvPr>
            <p:ph type="sldNum" sz="quarter" idx="12"/>
          </p:nvPr>
        </p:nvSpPr>
        <p:spPr/>
        <p:txBody>
          <a:bodyPr/>
          <a:lstStyle/>
          <a:p>
            <a:fld id="{DB7DDC46-2E90-8640-BEFE-F54DCCD857ED}" type="slidenum">
              <a:rPr lang="en-US" smtClean="0"/>
              <a:t>45</a:t>
            </a:fld>
            <a:endParaRPr lang="en-US"/>
          </a:p>
        </p:txBody>
      </p:sp>
      <p:sp>
        <p:nvSpPr>
          <p:cNvPr id="5" name="Footer Placeholder 4"/>
          <p:cNvSpPr>
            <a:spLocks noGrp="1"/>
          </p:cNvSpPr>
          <p:nvPr>
            <p:ph type="ftr" sz="quarter" idx="13"/>
          </p:nvPr>
        </p:nvSpPr>
        <p:spPr/>
        <p:txBody>
          <a:bodyPr/>
          <a:lstStyle/>
          <a:p>
            <a:r>
              <a:rPr lang="en-US"/>
              <a:t>Oklahoma State Department of Health | Newborn Screening Program </a:t>
            </a:r>
            <a:endParaRPr lang="en-US" dirty="0"/>
          </a:p>
        </p:txBody>
      </p:sp>
    </p:spTree>
    <p:extLst>
      <p:ext uri="{BB962C8B-B14F-4D97-AF65-F5344CB8AC3E}">
        <p14:creationId xmlns:p14="http://schemas.microsoft.com/office/powerpoint/2010/main" val="7226426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B7DDC46-2E90-8640-BEFE-F54DCCD857ED}" type="slidenum">
              <a:rPr lang="en-US" smtClean="0"/>
              <a:t>46</a:t>
            </a:fld>
            <a:endParaRPr lang="en-US"/>
          </a:p>
        </p:txBody>
      </p:sp>
      <p:sp>
        <p:nvSpPr>
          <p:cNvPr id="5" name="Footer Placeholder 4"/>
          <p:cNvSpPr>
            <a:spLocks noGrp="1"/>
          </p:cNvSpPr>
          <p:nvPr>
            <p:ph type="ftr" sz="quarter" idx="13"/>
          </p:nvPr>
        </p:nvSpPr>
        <p:spPr/>
        <p:txBody>
          <a:bodyPr/>
          <a:lstStyle/>
          <a:p>
            <a:r>
              <a:rPr lang="en-US"/>
              <a:t>Oklahoma State Department of Health | Newborn Screening Program </a:t>
            </a:r>
            <a:endParaRPr lang="en-US" dirty="0"/>
          </a:p>
        </p:txBody>
      </p:sp>
      <p:sp>
        <p:nvSpPr>
          <p:cNvPr id="6" name="Title 2"/>
          <p:cNvSpPr>
            <a:spLocks noGrp="1"/>
          </p:cNvSpPr>
          <p:nvPr>
            <p:ph type="title"/>
          </p:nvPr>
        </p:nvSpPr>
        <p:spPr/>
        <p:txBody>
          <a:bodyPr>
            <a:normAutofit/>
          </a:bodyPr>
          <a:lstStyle/>
          <a:p>
            <a:pPr algn="ctr"/>
            <a:r>
              <a:rPr lang="en-US" sz="3600" dirty="0">
                <a:solidFill>
                  <a:schemeClr val="accent1"/>
                </a:solidFill>
                <a:latin typeface="Arial" panose="020B0604020202020204" pitchFamily="34" charset="0"/>
                <a:cs typeface="Arial" panose="020B0604020202020204" pitchFamily="34" charset="0"/>
              </a:rPr>
              <a:t>Filter Paper</a:t>
            </a:r>
          </a:p>
        </p:txBody>
      </p:sp>
      <p:sp>
        <p:nvSpPr>
          <p:cNvPr id="7" name="Content Placeholder 1"/>
          <p:cNvSpPr>
            <a:spLocks noGrp="1"/>
          </p:cNvSpPr>
          <p:nvPr>
            <p:ph idx="1"/>
          </p:nvPr>
        </p:nvSpPr>
        <p:spPr>
          <a:xfrm>
            <a:off x="774700" y="1523358"/>
            <a:ext cx="10740453" cy="3888092"/>
          </a:xfrm>
        </p:spPr>
        <p:txBody>
          <a:bodyPr>
            <a:normAutofit/>
          </a:bodyPr>
          <a:lstStyle/>
          <a:p>
            <a:pPr>
              <a:buClr>
                <a:schemeClr val="accent1">
                  <a:lumMod val="75000"/>
                </a:schemeClr>
              </a:buClr>
            </a:pPr>
            <a:r>
              <a:rPr lang="en-US" sz="2000" dirty="0">
                <a:latin typeface="Arial" panose="020B0604020202020204" pitchFamily="34" charset="0"/>
                <a:cs typeface="Arial" panose="020B0604020202020204" pitchFamily="34" charset="0"/>
              </a:rPr>
              <a:t>The filter paper is part of the NBS Form. It is a medical device designed to absorb a specific volume of blood within each pre-printed filter paper circle. </a:t>
            </a:r>
          </a:p>
          <a:p>
            <a:pPr>
              <a:buClr>
                <a:schemeClr val="accent1">
                  <a:lumMod val="75000"/>
                </a:schemeClr>
              </a:buClr>
            </a:pPr>
            <a:r>
              <a:rPr lang="en-US" sz="2000" dirty="0">
                <a:latin typeface="Arial" panose="020B0604020202020204" pitchFamily="34" charset="0"/>
                <a:cs typeface="Arial" panose="020B0604020202020204" pitchFamily="34" charset="0"/>
              </a:rPr>
              <a:t>If an </a:t>
            </a:r>
            <a:r>
              <a:rPr lang="en-US" sz="2000" dirty="0" err="1">
                <a:latin typeface="Arial" panose="020B0604020202020204" pitchFamily="34" charset="0"/>
                <a:cs typeface="Arial" panose="020B0604020202020204" pitchFamily="34" charset="0"/>
              </a:rPr>
              <a:t>analyte</a:t>
            </a:r>
            <a:r>
              <a:rPr lang="en-US" sz="2000" dirty="0">
                <a:latin typeface="Arial" panose="020B0604020202020204" pitchFamily="34" charset="0"/>
                <a:cs typeface="Arial" panose="020B0604020202020204" pitchFamily="34" charset="0"/>
              </a:rPr>
              <a:t> for any disorder is either too high or too low, this is an indication that additional testing is needed.</a:t>
            </a:r>
          </a:p>
          <a:p>
            <a:pPr>
              <a:buClr>
                <a:schemeClr val="accent1">
                  <a:lumMod val="75000"/>
                </a:schemeClr>
              </a:buClr>
            </a:pPr>
            <a:r>
              <a:rPr lang="en-US" sz="2000" dirty="0">
                <a:latin typeface="Arial" panose="020B0604020202020204" pitchFamily="34" charset="0"/>
                <a:cs typeface="Arial" panose="020B0604020202020204" pitchFamily="34" charset="0"/>
              </a:rPr>
              <a:t>Accurate results depend upon proper absorption of blood onto the filter paper. </a:t>
            </a:r>
          </a:p>
          <a:p>
            <a:pPr lvl="1">
              <a:buClr>
                <a:schemeClr val="accent1">
                  <a:lumMod val="75000"/>
                </a:schemeClr>
              </a:buClr>
            </a:pPr>
            <a:r>
              <a:rPr lang="en-US" sz="1800" dirty="0">
                <a:latin typeface="Arial" panose="020B0604020202020204" pitchFamily="34" charset="0"/>
                <a:cs typeface="Arial" panose="020B0604020202020204" pitchFamily="34" charset="0"/>
              </a:rPr>
              <a:t>Too much or too little blood may result in inaccurate results.</a:t>
            </a:r>
          </a:p>
        </p:txBody>
      </p:sp>
      <p:pic>
        <p:nvPicPr>
          <p:cNvPr id="8" name="Picture 2" descr="C:\Users\rachelh\AppData\Local\Microsoft\Windows\Temporary Internet Files\Content.Outlook\1ZAYR11G\FullSizeRend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4905" y="4243148"/>
            <a:ext cx="4385696" cy="14390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4218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B7DDC46-2E90-8640-BEFE-F54DCCD857ED}" type="slidenum">
              <a:rPr lang="en-US" smtClean="0"/>
              <a:t>47</a:t>
            </a:fld>
            <a:endParaRPr lang="en-US"/>
          </a:p>
        </p:txBody>
      </p:sp>
      <p:sp>
        <p:nvSpPr>
          <p:cNvPr id="5" name="Footer Placeholder 4"/>
          <p:cNvSpPr>
            <a:spLocks noGrp="1"/>
          </p:cNvSpPr>
          <p:nvPr>
            <p:ph type="ftr" sz="quarter" idx="13"/>
          </p:nvPr>
        </p:nvSpPr>
        <p:spPr/>
        <p:txBody>
          <a:bodyPr/>
          <a:lstStyle/>
          <a:p>
            <a:r>
              <a:rPr lang="en-US"/>
              <a:t>Oklahoma State Department of Health | Newborn Screening Program </a:t>
            </a:r>
            <a:endParaRPr lang="en-US" dirty="0"/>
          </a:p>
        </p:txBody>
      </p:sp>
      <p:sp>
        <p:nvSpPr>
          <p:cNvPr id="6" name="Title 1"/>
          <p:cNvSpPr>
            <a:spLocks noGrp="1"/>
          </p:cNvSpPr>
          <p:nvPr>
            <p:ph type="title"/>
          </p:nvPr>
        </p:nvSpPr>
        <p:spPr/>
        <p:txBody>
          <a:bodyPr/>
          <a:lstStyle/>
          <a:p>
            <a:pPr algn="ctr"/>
            <a:r>
              <a:rPr lang="en-US" sz="3600" dirty="0">
                <a:solidFill>
                  <a:schemeClr val="accent1"/>
                </a:solidFill>
                <a:latin typeface="Arial" panose="020B0604020202020204" pitchFamily="34" charset="0"/>
                <a:cs typeface="Arial" panose="020B0604020202020204" pitchFamily="34" charset="0"/>
              </a:rPr>
              <a:t>Multiple Application </a:t>
            </a:r>
          </a:p>
        </p:txBody>
      </p:sp>
      <p:pic>
        <p:nvPicPr>
          <p:cNvPr id="7"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3729985" y="1421503"/>
            <a:ext cx="4853576" cy="34245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2666744" y="1912889"/>
            <a:ext cx="908383"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Front </a:t>
            </a:r>
          </a:p>
        </p:txBody>
      </p:sp>
      <p:sp>
        <p:nvSpPr>
          <p:cNvPr id="9" name="TextBox 8"/>
          <p:cNvSpPr txBox="1"/>
          <p:nvPr/>
        </p:nvSpPr>
        <p:spPr>
          <a:xfrm>
            <a:off x="2665176" y="3655505"/>
            <a:ext cx="987380"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Back</a:t>
            </a:r>
          </a:p>
        </p:txBody>
      </p:sp>
      <p:sp>
        <p:nvSpPr>
          <p:cNvPr id="10" name="Rectangle 9"/>
          <p:cNvSpPr/>
          <p:nvPr/>
        </p:nvSpPr>
        <p:spPr>
          <a:xfrm>
            <a:off x="1797048" y="5000300"/>
            <a:ext cx="6096000" cy="1200329"/>
          </a:xfrm>
          <a:prstGeom prst="rect">
            <a:avLst/>
          </a:prstGeom>
        </p:spPr>
        <p:txBody>
          <a:bodyPr>
            <a:spAutoFit/>
          </a:bodyPr>
          <a:lstStyle/>
          <a:p>
            <a:pPr>
              <a:buClr>
                <a:schemeClr val="accent1">
                  <a:lumMod val="75000"/>
                </a:schemeClr>
              </a:buClr>
              <a:defRPr/>
            </a:pPr>
            <a:r>
              <a:rPr lang="en-US" sz="1600" b="1" i="1" dirty="0">
                <a:latin typeface="Arial" panose="020B0604020202020204" pitchFamily="34" charset="0"/>
                <a:cs typeface="Arial" panose="020B0604020202020204" pitchFamily="34" charset="0"/>
              </a:rPr>
              <a:t>Why </a:t>
            </a:r>
            <a:r>
              <a:rPr lang="en-US" sz="1600" b="1" i="1" dirty="0" err="1">
                <a:latin typeface="Arial" panose="020B0604020202020204" pitchFamily="34" charset="0"/>
                <a:cs typeface="Arial" panose="020B0604020202020204" pitchFamily="34" charset="0"/>
              </a:rPr>
              <a:t>Unsat</a:t>
            </a:r>
            <a:r>
              <a:rPr lang="en-US" sz="1600" b="1" i="1" dirty="0">
                <a:latin typeface="Arial" panose="020B0604020202020204" pitchFamily="34" charset="0"/>
                <a:cs typeface="Arial" panose="020B0604020202020204" pitchFamily="34" charset="0"/>
              </a:rPr>
              <a:t>?</a:t>
            </a:r>
          </a:p>
          <a:p>
            <a:pPr marL="800100" lvl="1" indent="-342900">
              <a:buClr>
                <a:schemeClr val="accent1">
                  <a:lumMod val="75000"/>
                </a:schemeClr>
              </a:buClr>
              <a:buFont typeface="Arial" panose="020B0604020202020204" pitchFamily="34" charset="0"/>
              <a:buChar char="•"/>
              <a:defRPr/>
            </a:pPr>
            <a:r>
              <a:rPr lang="en-US" sz="1400" dirty="0">
                <a:latin typeface="Arial" panose="020B0604020202020204" pitchFamily="34" charset="0"/>
                <a:cs typeface="Arial" panose="020B0604020202020204" pitchFamily="34" charset="0"/>
              </a:rPr>
              <a:t>When bloodspots overlap or touch, as is the case in the sample above, it creates an uneven absorption of blood.</a:t>
            </a:r>
          </a:p>
          <a:p>
            <a:pPr marL="800100" lvl="1" indent="-342900">
              <a:buClr>
                <a:schemeClr val="accent1">
                  <a:lumMod val="75000"/>
                </a:schemeClr>
              </a:buClr>
              <a:buFont typeface="Arial" panose="020B0604020202020204" pitchFamily="34" charset="0"/>
              <a:buChar char="•"/>
              <a:defRPr/>
            </a:pPr>
            <a:r>
              <a:rPr lang="en-US" sz="1400" dirty="0" err="1">
                <a:latin typeface="Arial" panose="020B0604020202020204" pitchFamily="34" charset="0"/>
                <a:cs typeface="Arial" panose="020B0604020202020204" pitchFamily="34" charset="0"/>
              </a:rPr>
              <a:t>Analyte</a:t>
            </a:r>
            <a:r>
              <a:rPr lang="en-US" sz="1400" dirty="0">
                <a:latin typeface="Arial" panose="020B0604020202020204" pitchFamily="34" charset="0"/>
                <a:cs typeface="Arial" panose="020B0604020202020204" pitchFamily="34" charset="0"/>
              </a:rPr>
              <a:t> levels cannot be accurately measured.</a:t>
            </a:r>
          </a:p>
          <a:p>
            <a:pPr marL="800100" lvl="1" indent="-342900">
              <a:buClr>
                <a:schemeClr val="accent1">
                  <a:lumMod val="75000"/>
                </a:schemeClr>
              </a:buClr>
              <a:buFont typeface="Arial" panose="020B0604020202020204" pitchFamily="34" charset="0"/>
              <a:buChar char="•"/>
              <a:defRPr/>
            </a:pPr>
            <a:r>
              <a:rPr lang="en-US" sz="1400" dirty="0">
                <a:latin typeface="Arial" panose="020B0604020202020204" pitchFamily="34" charset="0"/>
                <a:cs typeface="Arial" panose="020B0604020202020204" pitchFamily="34" charset="0"/>
              </a:rPr>
              <a:t>Testing these specimens will result in inaccurate results.</a:t>
            </a:r>
          </a:p>
        </p:txBody>
      </p:sp>
    </p:spTree>
    <p:extLst>
      <p:ext uri="{BB962C8B-B14F-4D97-AF65-F5344CB8AC3E}">
        <p14:creationId xmlns:p14="http://schemas.microsoft.com/office/powerpoint/2010/main" val="25672280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34215" y="1438198"/>
            <a:ext cx="4639458" cy="3145809"/>
          </a:xfrm>
        </p:spPr>
      </p:pic>
      <p:sp>
        <p:nvSpPr>
          <p:cNvPr id="4" name="Slide Number Placeholder 3"/>
          <p:cNvSpPr>
            <a:spLocks noGrp="1"/>
          </p:cNvSpPr>
          <p:nvPr>
            <p:ph type="sldNum" sz="quarter" idx="12"/>
          </p:nvPr>
        </p:nvSpPr>
        <p:spPr/>
        <p:txBody>
          <a:bodyPr/>
          <a:lstStyle/>
          <a:p>
            <a:fld id="{DB7DDC46-2E90-8640-BEFE-F54DCCD857ED}" type="slidenum">
              <a:rPr lang="en-US" smtClean="0"/>
              <a:t>48</a:t>
            </a:fld>
            <a:endParaRPr lang="en-US"/>
          </a:p>
        </p:txBody>
      </p:sp>
      <p:sp>
        <p:nvSpPr>
          <p:cNvPr id="5" name="Footer Placeholder 4"/>
          <p:cNvSpPr>
            <a:spLocks noGrp="1"/>
          </p:cNvSpPr>
          <p:nvPr>
            <p:ph type="ftr" sz="quarter" idx="13"/>
          </p:nvPr>
        </p:nvSpPr>
        <p:spPr/>
        <p:txBody>
          <a:bodyPr/>
          <a:lstStyle/>
          <a:p>
            <a:r>
              <a:rPr lang="en-US"/>
              <a:t>Oklahoma State Department of Health | Newborn Screening Program </a:t>
            </a:r>
            <a:endParaRPr lang="en-US" dirty="0"/>
          </a:p>
        </p:txBody>
      </p:sp>
      <p:sp>
        <p:nvSpPr>
          <p:cNvPr id="6" name="Title 1"/>
          <p:cNvSpPr>
            <a:spLocks noGrp="1"/>
          </p:cNvSpPr>
          <p:nvPr>
            <p:ph type="title"/>
          </p:nvPr>
        </p:nvSpPr>
        <p:spPr/>
        <p:txBody>
          <a:bodyPr/>
          <a:lstStyle/>
          <a:p>
            <a:pPr algn="ctr"/>
            <a:r>
              <a:rPr lang="en-US" sz="3600" dirty="0">
                <a:solidFill>
                  <a:schemeClr val="accent1"/>
                </a:solidFill>
                <a:latin typeface="Arial" panose="020B0604020202020204" pitchFamily="34" charset="0"/>
                <a:cs typeface="Arial" panose="020B0604020202020204" pitchFamily="34" charset="0"/>
              </a:rPr>
              <a:t>Clotted or Caked Blood</a:t>
            </a:r>
          </a:p>
        </p:txBody>
      </p:sp>
      <p:sp>
        <p:nvSpPr>
          <p:cNvPr id="8" name="TextBox 7"/>
          <p:cNvSpPr txBox="1"/>
          <p:nvPr/>
        </p:nvSpPr>
        <p:spPr>
          <a:xfrm>
            <a:off x="2846835" y="1839530"/>
            <a:ext cx="1143000"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Front </a:t>
            </a:r>
          </a:p>
        </p:txBody>
      </p:sp>
      <p:sp>
        <p:nvSpPr>
          <p:cNvPr id="9" name="TextBox 8"/>
          <p:cNvSpPr txBox="1"/>
          <p:nvPr/>
        </p:nvSpPr>
        <p:spPr>
          <a:xfrm>
            <a:off x="2846835" y="3627748"/>
            <a:ext cx="987380"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Back</a:t>
            </a:r>
          </a:p>
        </p:txBody>
      </p:sp>
      <p:sp>
        <p:nvSpPr>
          <p:cNvPr id="11" name="TextBox 10"/>
          <p:cNvSpPr txBox="1"/>
          <p:nvPr/>
        </p:nvSpPr>
        <p:spPr>
          <a:xfrm>
            <a:off x="1199535" y="4962548"/>
            <a:ext cx="8763000" cy="769441"/>
          </a:xfrm>
          <a:prstGeom prst="rect">
            <a:avLst/>
          </a:prstGeom>
          <a:noFill/>
        </p:spPr>
        <p:txBody>
          <a:bodyPr wrap="square" rtlCol="0">
            <a:spAutoFit/>
          </a:bodyPr>
          <a:lstStyle/>
          <a:p>
            <a:pPr>
              <a:buClr>
                <a:schemeClr val="accent1">
                  <a:lumMod val="75000"/>
                </a:schemeClr>
              </a:buClr>
              <a:defRPr/>
            </a:pPr>
            <a:r>
              <a:rPr lang="en-US" sz="1600" b="1" i="1" dirty="0">
                <a:latin typeface="Arial" panose="020B0604020202020204" pitchFamily="34" charset="0"/>
                <a:cs typeface="Arial" panose="020B0604020202020204" pitchFamily="34" charset="0"/>
              </a:rPr>
              <a:t>Why </a:t>
            </a:r>
            <a:r>
              <a:rPr lang="en-US" sz="1600" b="1" i="1" dirty="0" err="1">
                <a:latin typeface="Arial" panose="020B0604020202020204" pitchFamily="34" charset="0"/>
                <a:cs typeface="Arial" panose="020B0604020202020204" pitchFamily="34" charset="0"/>
              </a:rPr>
              <a:t>Unsat</a:t>
            </a:r>
            <a:r>
              <a:rPr lang="en-US" sz="1600" b="1" i="1" dirty="0">
                <a:latin typeface="Arial" panose="020B0604020202020204" pitchFamily="34" charset="0"/>
                <a:cs typeface="Arial" panose="020B0604020202020204" pitchFamily="34" charset="0"/>
              </a:rPr>
              <a:t>?</a:t>
            </a:r>
          </a:p>
          <a:p>
            <a:pPr marL="800100" lvl="1" indent="-342900">
              <a:buClr>
                <a:schemeClr val="accent1">
                  <a:lumMod val="75000"/>
                </a:schemeClr>
              </a:buClr>
              <a:buFont typeface="Arial" panose="020B0604020202020204" pitchFamily="34" charset="0"/>
              <a:buChar char="•"/>
              <a:defRPr/>
            </a:pPr>
            <a:r>
              <a:rPr lang="en-US" sz="1400" dirty="0">
                <a:latin typeface="Arial" panose="020B0604020202020204" pitchFamily="34" charset="0"/>
                <a:cs typeface="Arial" panose="020B0604020202020204" pitchFamily="34" charset="0"/>
              </a:rPr>
              <a:t>Clots can occur using capillary tubes or if too much blood is applied to the pre-printed circles. </a:t>
            </a:r>
          </a:p>
          <a:p>
            <a:pPr marL="800100" lvl="1" indent="-342900">
              <a:buClr>
                <a:schemeClr val="accent1">
                  <a:lumMod val="75000"/>
                </a:schemeClr>
              </a:buClr>
              <a:buFont typeface="Arial" panose="020B0604020202020204" pitchFamily="34" charset="0"/>
              <a:buChar char="•"/>
              <a:defRPr/>
            </a:pPr>
            <a:r>
              <a:rPr lang="en-US" sz="1400" dirty="0">
                <a:latin typeface="Arial" panose="020B0604020202020204" pitchFamily="34" charset="0"/>
                <a:cs typeface="Arial" panose="020B0604020202020204" pitchFamily="34" charset="0"/>
              </a:rPr>
              <a:t>Samples with clots are not suitable for testing.</a:t>
            </a:r>
          </a:p>
        </p:txBody>
      </p:sp>
    </p:spTree>
    <p:extLst>
      <p:ext uri="{BB962C8B-B14F-4D97-AF65-F5344CB8AC3E}">
        <p14:creationId xmlns:p14="http://schemas.microsoft.com/office/powerpoint/2010/main" val="42144149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B7DDC46-2E90-8640-BEFE-F54DCCD857ED}" type="slidenum">
              <a:rPr lang="en-US" smtClean="0"/>
              <a:t>49</a:t>
            </a:fld>
            <a:endParaRPr lang="en-US"/>
          </a:p>
        </p:txBody>
      </p:sp>
      <p:sp>
        <p:nvSpPr>
          <p:cNvPr id="5" name="Footer Placeholder 4"/>
          <p:cNvSpPr>
            <a:spLocks noGrp="1"/>
          </p:cNvSpPr>
          <p:nvPr>
            <p:ph type="ftr" sz="quarter" idx="13"/>
          </p:nvPr>
        </p:nvSpPr>
        <p:spPr/>
        <p:txBody>
          <a:bodyPr/>
          <a:lstStyle/>
          <a:p>
            <a:r>
              <a:rPr lang="en-US"/>
              <a:t>Oklahoma State Department of Health | Newborn Screening Program </a:t>
            </a:r>
            <a:endParaRPr lang="en-US" dirty="0"/>
          </a:p>
        </p:txBody>
      </p:sp>
      <p:sp>
        <p:nvSpPr>
          <p:cNvPr id="6" name="Title 1"/>
          <p:cNvSpPr>
            <a:spLocks noGrp="1"/>
          </p:cNvSpPr>
          <p:nvPr>
            <p:ph type="title"/>
          </p:nvPr>
        </p:nvSpPr>
        <p:spPr/>
        <p:txBody>
          <a:bodyPr/>
          <a:lstStyle/>
          <a:p>
            <a:pPr algn="ctr"/>
            <a:r>
              <a:rPr lang="en-US" sz="3600" dirty="0">
                <a:solidFill>
                  <a:schemeClr val="accent1"/>
                </a:solidFill>
                <a:latin typeface="Arial" panose="020B0604020202020204" pitchFamily="34" charset="0"/>
                <a:cs typeface="Arial" panose="020B0604020202020204" pitchFamily="34" charset="0"/>
              </a:rPr>
              <a:t>Serum Rings</a:t>
            </a:r>
          </a:p>
        </p:txBody>
      </p:sp>
      <p:pic>
        <p:nvPicPr>
          <p:cNvPr id="7"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3801147" y="1362511"/>
            <a:ext cx="4706246" cy="3150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2813767" y="1873888"/>
            <a:ext cx="1143000"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Front </a:t>
            </a:r>
          </a:p>
        </p:txBody>
      </p:sp>
      <p:sp>
        <p:nvSpPr>
          <p:cNvPr id="9" name="TextBox 8"/>
          <p:cNvSpPr txBox="1"/>
          <p:nvPr/>
        </p:nvSpPr>
        <p:spPr>
          <a:xfrm>
            <a:off x="2813767" y="3627748"/>
            <a:ext cx="987380"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Back</a:t>
            </a:r>
          </a:p>
        </p:txBody>
      </p:sp>
      <p:sp>
        <p:nvSpPr>
          <p:cNvPr id="10" name="TextBox 9"/>
          <p:cNvSpPr txBox="1"/>
          <p:nvPr/>
        </p:nvSpPr>
        <p:spPr>
          <a:xfrm>
            <a:off x="954741" y="4359330"/>
            <a:ext cx="8153400" cy="1846659"/>
          </a:xfrm>
          <a:prstGeom prst="rect">
            <a:avLst/>
          </a:prstGeom>
          <a:noFill/>
        </p:spPr>
        <p:txBody>
          <a:bodyPr wrap="square" rtlCol="0">
            <a:spAutoFit/>
          </a:bodyPr>
          <a:lstStyle/>
          <a:p>
            <a:pPr>
              <a:buClr>
                <a:schemeClr val="accent1">
                  <a:lumMod val="75000"/>
                </a:schemeClr>
              </a:buClr>
              <a:defRPr/>
            </a:pPr>
            <a:r>
              <a:rPr lang="en-US" sz="1600" b="1" i="1" dirty="0">
                <a:latin typeface="Arial" panose="020B0604020202020204" pitchFamily="34" charset="0"/>
                <a:cs typeface="Arial" panose="020B0604020202020204" pitchFamily="34" charset="0"/>
              </a:rPr>
              <a:t>Why </a:t>
            </a:r>
            <a:r>
              <a:rPr lang="en-US" sz="1600" b="1" i="1" dirty="0" err="1">
                <a:latin typeface="Arial" panose="020B0604020202020204" pitchFamily="34" charset="0"/>
                <a:cs typeface="Arial" panose="020B0604020202020204" pitchFamily="34" charset="0"/>
              </a:rPr>
              <a:t>Unsat</a:t>
            </a:r>
            <a:r>
              <a:rPr lang="en-US" sz="1600" b="1" i="1" dirty="0">
                <a:latin typeface="Arial" panose="020B0604020202020204" pitchFamily="34" charset="0"/>
                <a:cs typeface="Arial" panose="020B0604020202020204" pitchFamily="34" charset="0"/>
              </a:rPr>
              <a:t>?</a:t>
            </a:r>
          </a:p>
          <a:p>
            <a:pPr marL="800100" lvl="1" indent="-342900">
              <a:buClr>
                <a:schemeClr val="accent1">
                  <a:lumMod val="75000"/>
                </a:schemeClr>
              </a:buClr>
              <a:buFont typeface="Arial" panose="020B0604020202020204" pitchFamily="34" charset="0"/>
              <a:buChar char="•"/>
              <a:defRPr/>
            </a:pPr>
            <a:r>
              <a:rPr lang="en-US" sz="1400" dirty="0">
                <a:latin typeface="Arial" panose="020B0604020202020204" pitchFamily="34" charset="0"/>
                <a:cs typeface="Arial" panose="020B0604020202020204" pitchFamily="34" charset="0"/>
              </a:rPr>
              <a:t>Notice the halos around the periphery of most of the pre-printed circles above. This can occur due to the following:</a:t>
            </a:r>
          </a:p>
          <a:p>
            <a:pPr marL="1257300" lvl="2" indent="-342900">
              <a:buClr>
                <a:schemeClr val="accent1">
                  <a:lumMod val="75000"/>
                </a:schemeClr>
              </a:buClr>
              <a:buFont typeface="Arial" panose="020B0604020202020204" pitchFamily="34" charset="0"/>
              <a:buChar char="•"/>
              <a:defRPr/>
            </a:pPr>
            <a:r>
              <a:rPr lang="en-US" sz="1400" dirty="0">
                <a:latin typeface="Arial" panose="020B0604020202020204" pitchFamily="34" charset="0"/>
                <a:cs typeface="Arial" panose="020B0604020202020204" pitchFamily="34" charset="0"/>
              </a:rPr>
              <a:t>Insufficient drying of alcohol on the baby’s heel prior to </a:t>
            </a:r>
            <a:r>
              <a:rPr lang="en-US" sz="1400" dirty="0" err="1">
                <a:latin typeface="Arial" panose="020B0604020202020204" pitchFamily="34" charset="0"/>
                <a:cs typeface="Arial" panose="020B0604020202020204" pitchFamily="34" charset="0"/>
              </a:rPr>
              <a:t>heelstick</a:t>
            </a:r>
            <a:endParaRPr lang="en-US" sz="1400" dirty="0">
              <a:latin typeface="Arial" panose="020B0604020202020204" pitchFamily="34" charset="0"/>
              <a:cs typeface="Arial" panose="020B0604020202020204" pitchFamily="34" charset="0"/>
            </a:endParaRPr>
          </a:p>
          <a:p>
            <a:pPr marL="1257300" lvl="2" indent="-342900">
              <a:buClr>
                <a:schemeClr val="accent1">
                  <a:lumMod val="75000"/>
                </a:schemeClr>
              </a:buClr>
              <a:buFont typeface="Arial" panose="020B0604020202020204" pitchFamily="34" charset="0"/>
              <a:buChar char="•"/>
              <a:defRPr/>
            </a:pPr>
            <a:r>
              <a:rPr lang="en-US" sz="1400" dirty="0">
                <a:latin typeface="Arial" panose="020B0604020202020204" pitchFamily="34" charset="0"/>
                <a:cs typeface="Arial" panose="020B0604020202020204" pitchFamily="34" charset="0"/>
              </a:rPr>
              <a:t>Drying the specimen vertically instead of horizontally</a:t>
            </a:r>
          </a:p>
          <a:p>
            <a:pPr marL="1257300" lvl="2" indent="-342900">
              <a:buClr>
                <a:schemeClr val="accent1">
                  <a:lumMod val="75000"/>
                </a:schemeClr>
              </a:buClr>
              <a:buFont typeface="Arial" panose="020B0604020202020204" pitchFamily="34" charset="0"/>
              <a:buChar char="•"/>
              <a:defRPr/>
            </a:pPr>
            <a:r>
              <a:rPr lang="en-US" sz="1400" dirty="0">
                <a:latin typeface="Arial" panose="020B0604020202020204" pitchFamily="34" charset="0"/>
                <a:cs typeface="Arial" panose="020B0604020202020204" pitchFamily="34" charset="0"/>
              </a:rPr>
              <a:t>Closing the flap of the filter paper on top of the circles while the specimen is still wet</a:t>
            </a:r>
          </a:p>
          <a:p>
            <a:pPr marL="1257300" lvl="2" indent="-342900">
              <a:buClr>
                <a:schemeClr val="accent1">
                  <a:lumMod val="75000"/>
                </a:schemeClr>
              </a:buClr>
              <a:buFont typeface="Arial" panose="020B0604020202020204" pitchFamily="34" charset="0"/>
              <a:buChar char="•"/>
              <a:defRPr/>
            </a:pPr>
            <a:r>
              <a:rPr lang="en-US" sz="1400" dirty="0">
                <a:latin typeface="Arial" panose="020B0604020202020204" pitchFamily="34" charset="0"/>
                <a:cs typeface="Arial" panose="020B0604020202020204" pitchFamily="34" charset="0"/>
              </a:rPr>
              <a:t>Placing wet specimens in plastic bags</a:t>
            </a:r>
          </a:p>
          <a:p>
            <a:pPr marL="1257300" lvl="2" indent="-342900">
              <a:buClr>
                <a:schemeClr val="accent1">
                  <a:lumMod val="75000"/>
                </a:schemeClr>
              </a:buClr>
              <a:buFont typeface="Arial" panose="020B0604020202020204" pitchFamily="34" charset="0"/>
              <a:buChar char="•"/>
              <a:defRPr/>
            </a:pPr>
            <a:r>
              <a:rPr lang="en-US" sz="1400" dirty="0">
                <a:latin typeface="Arial" panose="020B0604020202020204" pitchFamily="34" charset="0"/>
                <a:cs typeface="Arial" panose="020B0604020202020204" pitchFamily="34" charset="0"/>
              </a:rPr>
              <a:t>Milking or squeezing the puncture site </a:t>
            </a:r>
          </a:p>
        </p:txBody>
      </p:sp>
      <p:sp>
        <p:nvSpPr>
          <p:cNvPr id="11" name="Oval 10"/>
          <p:cNvSpPr/>
          <p:nvPr/>
        </p:nvSpPr>
        <p:spPr>
          <a:xfrm>
            <a:off x="6683477" y="1494720"/>
            <a:ext cx="381000" cy="304800"/>
          </a:xfrm>
          <a:prstGeom prst="ellipse">
            <a:avLst/>
          </a:prstGeom>
          <a:noFill/>
          <a:ln w="12700">
            <a:solidFill>
              <a:schemeClr val="accent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175">
                <a:solidFill>
                  <a:schemeClr val="tx1"/>
                </a:solidFill>
              </a:ln>
              <a:solidFill>
                <a:schemeClr val="tx1"/>
              </a:solidFill>
            </a:endParaRPr>
          </a:p>
        </p:txBody>
      </p:sp>
      <p:sp>
        <p:nvSpPr>
          <p:cNvPr id="12" name="Oval 11"/>
          <p:cNvSpPr/>
          <p:nvPr/>
        </p:nvSpPr>
        <p:spPr>
          <a:xfrm>
            <a:off x="7809271" y="2135376"/>
            <a:ext cx="381000" cy="304800"/>
          </a:xfrm>
          <a:prstGeom prst="ellipse">
            <a:avLst/>
          </a:prstGeom>
          <a:noFill/>
          <a:ln w="12700">
            <a:solidFill>
              <a:schemeClr val="accent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175">
                <a:solidFill>
                  <a:schemeClr val="tx1"/>
                </a:solidFill>
              </a:ln>
              <a:solidFill>
                <a:schemeClr val="tx1"/>
              </a:solidFill>
            </a:endParaRPr>
          </a:p>
        </p:txBody>
      </p:sp>
      <p:sp>
        <p:nvSpPr>
          <p:cNvPr id="13" name="Oval 12"/>
          <p:cNvSpPr/>
          <p:nvPr/>
        </p:nvSpPr>
        <p:spPr>
          <a:xfrm>
            <a:off x="7301649" y="1997941"/>
            <a:ext cx="381000" cy="304800"/>
          </a:xfrm>
          <a:prstGeom prst="ellipse">
            <a:avLst/>
          </a:prstGeom>
          <a:noFill/>
          <a:ln w="12700">
            <a:solidFill>
              <a:schemeClr val="accent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175">
                <a:solidFill>
                  <a:schemeClr val="tx1"/>
                </a:solidFill>
              </a:ln>
              <a:solidFill>
                <a:schemeClr val="tx1"/>
              </a:solidFill>
            </a:endParaRPr>
          </a:p>
        </p:txBody>
      </p:sp>
      <p:sp>
        <p:nvSpPr>
          <p:cNvPr id="14" name="Oval 13"/>
          <p:cNvSpPr/>
          <p:nvPr/>
        </p:nvSpPr>
        <p:spPr>
          <a:xfrm>
            <a:off x="6159186" y="1913600"/>
            <a:ext cx="381000" cy="304800"/>
          </a:xfrm>
          <a:prstGeom prst="ellipse">
            <a:avLst/>
          </a:prstGeom>
          <a:noFill/>
          <a:ln w="12700">
            <a:solidFill>
              <a:schemeClr val="accent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175">
                <a:solidFill>
                  <a:schemeClr val="tx1"/>
                </a:solidFill>
              </a:ln>
              <a:solidFill>
                <a:schemeClr val="tx1"/>
              </a:solidFill>
            </a:endParaRPr>
          </a:p>
        </p:txBody>
      </p:sp>
      <p:sp>
        <p:nvSpPr>
          <p:cNvPr id="15" name="Oval 14"/>
          <p:cNvSpPr/>
          <p:nvPr/>
        </p:nvSpPr>
        <p:spPr>
          <a:xfrm>
            <a:off x="5069415" y="1614854"/>
            <a:ext cx="381000" cy="304800"/>
          </a:xfrm>
          <a:prstGeom prst="ellipse">
            <a:avLst/>
          </a:prstGeom>
          <a:noFill/>
          <a:ln w="12700">
            <a:solidFill>
              <a:schemeClr val="accent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175">
                <a:solidFill>
                  <a:schemeClr val="tx1"/>
                </a:solidFill>
              </a:ln>
              <a:solidFill>
                <a:schemeClr val="tx1"/>
              </a:solidFill>
            </a:endParaRPr>
          </a:p>
        </p:txBody>
      </p:sp>
      <p:sp>
        <p:nvSpPr>
          <p:cNvPr id="16" name="Oval 15"/>
          <p:cNvSpPr/>
          <p:nvPr/>
        </p:nvSpPr>
        <p:spPr>
          <a:xfrm>
            <a:off x="5808787" y="1647120"/>
            <a:ext cx="381000" cy="304800"/>
          </a:xfrm>
          <a:prstGeom prst="ellipse">
            <a:avLst/>
          </a:prstGeom>
          <a:noFill/>
          <a:ln w="12700">
            <a:solidFill>
              <a:schemeClr val="accent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175">
                <a:solidFill>
                  <a:schemeClr val="tx1"/>
                </a:solidFill>
              </a:ln>
              <a:solidFill>
                <a:schemeClr val="tx1"/>
              </a:solidFill>
            </a:endParaRPr>
          </a:p>
        </p:txBody>
      </p:sp>
    </p:spTree>
    <p:extLst>
      <p:ext uri="{BB962C8B-B14F-4D97-AF65-F5344CB8AC3E}">
        <p14:creationId xmlns:p14="http://schemas.microsoft.com/office/powerpoint/2010/main" val="33211615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52604"/>
            <a:ext cx="10589342" cy="3304406"/>
          </a:xfrm>
        </p:spPr>
        <p:txBody>
          <a:bodyPr/>
          <a:lstStyle/>
          <a:p>
            <a:pPr lvl="4">
              <a:buClr>
                <a:schemeClr val="accent1">
                  <a:lumMod val="75000"/>
                </a:schemeClr>
              </a:buClr>
              <a:defRPr/>
            </a:pPr>
            <a:r>
              <a:rPr lang="en-US" sz="2000" dirty="0">
                <a:latin typeface="Arial" panose="020B0604020202020204" pitchFamily="34" charset="0"/>
                <a:cs typeface="Arial" panose="020B0604020202020204" pitchFamily="34" charset="0"/>
              </a:rPr>
              <a:t>Most NBS disorders are autosomal recessive with the exception of:</a:t>
            </a:r>
          </a:p>
          <a:p>
            <a:pPr lvl="5">
              <a:buClr>
                <a:schemeClr val="accent1">
                  <a:lumMod val="75000"/>
                </a:schemeClr>
              </a:buClr>
              <a:defRPr/>
            </a:pPr>
            <a:r>
              <a:rPr lang="en-US" dirty="0">
                <a:latin typeface="Arial" panose="020B0604020202020204" pitchFamily="34" charset="0"/>
                <a:cs typeface="Arial" panose="020B0604020202020204" pitchFamily="34" charset="0"/>
              </a:rPr>
              <a:t>Congenital Hypothyroidism (CH) </a:t>
            </a:r>
          </a:p>
          <a:p>
            <a:pPr lvl="5">
              <a:buClr>
                <a:schemeClr val="accent1">
                  <a:lumMod val="75000"/>
                </a:schemeClr>
              </a:buClr>
              <a:defRPr/>
            </a:pPr>
            <a:r>
              <a:rPr lang="en-US" dirty="0">
                <a:latin typeface="Arial" panose="020B0604020202020204" pitchFamily="34" charset="0"/>
                <a:cs typeface="Arial" panose="020B0604020202020204" pitchFamily="34" charset="0"/>
              </a:rPr>
              <a:t>Some forms of Severe Combined Immunodeficiency (SCID)</a:t>
            </a:r>
          </a:p>
          <a:p>
            <a:pPr lvl="5">
              <a:buClr>
                <a:schemeClr val="accent1">
                  <a:lumMod val="75000"/>
                </a:schemeClr>
              </a:buClr>
              <a:defRPr/>
            </a:pPr>
            <a:r>
              <a:rPr lang="en-US" dirty="0">
                <a:latin typeface="Arial" panose="020B0604020202020204" pitchFamily="34" charset="0"/>
                <a:cs typeface="Arial" panose="020B0604020202020204" pitchFamily="34" charset="0"/>
              </a:rPr>
              <a:t>X-Linked Adrenoleukodystrophy</a:t>
            </a:r>
          </a:p>
          <a:p>
            <a:pPr lvl="4">
              <a:buClr>
                <a:schemeClr val="accent1">
                  <a:lumMod val="75000"/>
                </a:schemeClr>
              </a:buClr>
              <a:defRPr/>
            </a:pPr>
            <a:r>
              <a:rPr lang="en-US" sz="2000" dirty="0">
                <a:latin typeface="Arial" panose="020B0604020202020204" pitchFamily="34" charset="0"/>
                <a:cs typeface="Arial" panose="020B0604020202020204" pitchFamily="34" charset="0"/>
              </a:rPr>
              <a:t>Usually no prior family history</a:t>
            </a:r>
          </a:p>
          <a:p>
            <a:pPr lvl="4">
              <a:lnSpc>
                <a:spcPct val="90000"/>
              </a:lnSpc>
              <a:buClr>
                <a:schemeClr val="accent1">
                  <a:lumMod val="75000"/>
                </a:schemeClr>
              </a:buClr>
              <a:defRPr/>
            </a:pPr>
            <a:r>
              <a:rPr lang="en-US" sz="2000" dirty="0">
                <a:latin typeface="Arial" panose="020B0604020202020204" pitchFamily="34" charset="0"/>
                <a:cs typeface="Arial" panose="020B0604020202020204" pitchFamily="34" charset="0"/>
              </a:rPr>
              <a:t>Risk for </a:t>
            </a:r>
            <a:r>
              <a:rPr lang="en-US" sz="2000" u="sng" dirty="0">
                <a:latin typeface="Arial" panose="020B0604020202020204" pitchFamily="34" charset="0"/>
                <a:cs typeface="Arial" panose="020B0604020202020204" pitchFamily="34" charset="0"/>
              </a:rPr>
              <a:t>each</a:t>
            </a:r>
            <a:r>
              <a:rPr lang="en-US" sz="2000" dirty="0">
                <a:latin typeface="Arial" panose="020B0604020202020204" pitchFamily="34" charset="0"/>
                <a:cs typeface="Arial" panose="020B0604020202020204" pitchFamily="34" charset="0"/>
              </a:rPr>
              <a:t> pregnancy if both parents are a carrier of a disorder:</a:t>
            </a:r>
          </a:p>
          <a:p>
            <a:pPr>
              <a:buClr>
                <a:schemeClr val="accent1">
                  <a:lumMod val="75000"/>
                </a:schemeClr>
              </a:buClr>
            </a:pPr>
            <a:endParaRPr lang="en-US" dirty="0"/>
          </a:p>
        </p:txBody>
      </p:sp>
      <p:sp>
        <p:nvSpPr>
          <p:cNvPr id="4" name="Slide Number Placeholder 3"/>
          <p:cNvSpPr>
            <a:spLocks noGrp="1"/>
          </p:cNvSpPr>
          <p:nvPr>
            <p:ph type="sldNum" sz="quarter" idx="12"/>
          </p:nvPr>
        </p:nvSpPr>
        <p:spPr/>
        <p:txBody>
          <a:bodyPr/>
          <a:lstStyle/>
          <a:p>
            <a:fld id="{DB7DDC46-2E90-8640-BEFE-F54DCCD857ED}" type="slidenum">
              <a:rPr lang="en-US" smtClean="0"/>
              <a:t>5</a:t>
            </a:fld>
            <a:endParaRPr lang="en-US"/>
          </a:p>
        </p:txBody>
      </p:sp>
      <p:sp>
        <p:nvSpPr>
          <p:cNvPr id="5" name="Footer Placeholder 4"/>
          <p:cNvSpPr>
            <a:spLocks noGrp="1"/>
          </p:cNvSpPr>
          <p:nvPr>
            <p:ph type="ftr" sz="quarter" idx="13"/>
          </p:nvPr>
        </p:nvSpPr>
        <p:spPr/>
        <p:txBody>
          <a:bodyPr/>
          <a:lstStyle/>
          <a:p>
            <a:r>
              <a:rPr lang="en-US"/>
              <a:t>Oklahoma State Department of Health | Newborn Screening Program </a:t>
            </a:r>
            <a:endParaRPr lang="en-US" dirty="0"/>
          </a:p>
        </p:txBody>
      </p:sp>
      <p:sp>
        <p:nvSpPr>
          <p:cNvPr id="6" name="Rectangle 2"/>
          <p:cNvSpPr>
            <a:spLocks noGrp="1" noChangeArrowheads="1"/>
          </p:cNvSpPr>
          <p:nvPr>
            <p:ph type="title"/>
          </p:nvPr>
        </p:nvSpPr>
        <p:spPr/>
        <p:txBody>
          <a:bodyPr/>
          <a:lstStyle/>
          <a:p>
            <a:pPr algn="ctr" eaLnBrk="1" hangingPunct="1"/>
            <a:r>
              <a:rPr lang="en-US" sz="3600" dirty="0" err="1">
                <a:solidFill>
                  <a:schemeClr val="accent1"/>
                </a:solidFill>
                <a:latin typeface="Arial" panose="020B0604020202020204" pitchFamily="34" charset="0"/>
                <a:cs typeface="Arial" panose="020B0604020202020204" pitchFamily="34" charset="0"/>
              </a:rPr>
              <a:t>Autosomal</a:t>
            </a:r>
            <a:r>
              <a:rPr lang="en-US" sz="3600" dirty="0">
                <a:solidFill>
                  <a:schemeClr val="accent1"/>
                </a:solidFill>
                <a:latin typeface="Arial" panose="020B0604020202020204" pitchFamily="34" charset="0"/>
                <a:cs typeface="Arial" panose="020B0604020202020204" pitchFamily="34" charset="0"/>
              </a:rPr>
              <a:t> Recessive</a:t>
            </a:r>
          </a:p>
        </p:txBody>
      </p:sp>
      <p:graphicFrame>
        <p:nvGraphicFramePr>
          <p:cNvPr id="7" name="Chart 6"/>
          <p:cNvGraphicFramePr/>
          <p:nvPr>
            <p:extLst>
              <p:ext uri="{D42A27DB-BD31-4B8C-83A1-F6EECF244321}">
                <p14:modId xmlns:p14="http://schemas.microsoft.com/office/powerpoint/2010/main" val="2574516606"/>
              </p:ext>
            </p:extLst>
          </p:nvPr>
        </p:nvGraphicFramePr>
        <p:xfrm>
          <a:off x="3220570" y="3559127"/>
          <a:ext cx="5867400" cy="2921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748728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B7DDC46-2E90-8640-BEFE-F54DCCD857ED}" type="slidenum">
              <a:rPr lang="en-US" smtClean="0"/>
              <a:t>50</a:t>
            </a:fld>
            <a:endParaRPr lang="en-US"/>
          </a:p>
        </p:txBody>
      </p:sp>
      <p:sp>
        <p:nvSpPr>
          <p:cNvPr id="5" name="Footer Placeholder 4"/>
          <p:cNvSpPr>
            <a:spLocks noGrp="1"/>
          </p:cNvSpPr>
          <p:nvPr>
            <p:ph type="ftr" sz="quarter" idx="13"/>
          </p:nvPr>
        </p:nvSpPr>
        <p:spPr/>
        <p:txBody>
          <a:bodyPr/>
          <a:lstStyle/>
          <a:p>
            <a:r>
              <a:rPr lang="en-US"/>
              <a:t>Oklahoma State Department of Health | Newborn Screening Program </a:t>
            </a:r>
            <a:endParaRPr lang="en-US" dirty="0"/>
          </a:p>
        </p:txBody>
      </p:sp>
      <p:sp>
        <p:nvSpPr>
          <p:cNvPr id="6" name="Title 1"/>
          <p:cNvSpPr>
            <a:spLocks noGrp="1"/>
          </p:cNvSpPr>
          <p:nvPr>
            <p:ph type="title"/>
          </p:nvPr>
        </p:nvSpPr>
        <p:spPr/>
        <p:txBody>
          <a:bodyPr/>
          <a:lstStyle/>
          <a:p>
            <a:pPr algn="ctr"/>
            <a:r>
              <a:rPr lang="en-US" sz="3600" dirty="0">
                <a:solidFill>
                  <a:schemeClr val="accent1"/>
                </a:solidFill>
                <a:latin typeface="Arial" panose="020B0604020202020204" pitchFamily="34" charset="0"/>
                <a:cs typeface="Arial" panose="020B0604020202020204" pitchFamily="34" charset="0"/>
              </a:rPr>
              <a:t>Inadequate Amount of Blood</a:t>
            </a:r>
          </a:p>
        </p:txBody>
      </p:sp>
      <p:pic>
        <p:nvPicPr>
          <p:cNvPr id="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3484517" y="1252604"/>
            <a:ext cx="5339505" cy="36091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2341517" y="1796534"/>
            <a:ext cx="1143000"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Front </a:t>
            </a:r>
          </a:p>
        </p:txBody>
      </p:sp>
      <p:sp>
        <p:nvSpPr>
          <p:cNvPr id="9" name="TextBox 8"/>
          <p:cNvSpPr txBox="1"/>
          <p:nvPr/>
        </p:nvSpPr>
        <p:spPr>
          <a:xfrm>
            <a:off x="2341517" y="3774041"/>
            <a:ext cx="987380"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Back</a:t>
            </a:r>
          </a:p>
        </p:txBody>
      </p:sp>
      <p:sp>
        <p:nvSpPr>
          <p:cNvPr id="14" name="Left Arrow 13"/>
          <p:cNvSpPr/>
          <p:nvPr/>
        </p:nvSpPr>
        <p:spPr>
          <a:xfrm>
            <a:off x="8435833" y="1911726"/>
            <a:ext cx="776377" cy="230385"/>
          </a:xfrm>
          <a:prstGeom prst="lef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227249" y="5340011"/>
            <a:ext cx="7772400" cy="553998"/>
          </a:xfrm>
          <a:prstGeom prst="rect">
            <a:avLst/>
          </a:prstGeom>
          <a:noFill/>
        </p:spPr>
        <p:txBody>
          <a:bodyPr wrap="square" rtlCol="0">
            <a:spAutoFit/>
          </a:bodyPr>
          <a:lstStyle/>
          <a:p>
            <a:pPr>
              <a:buClr>
                <a:schemeClr val="accent1">
                  <a:lumMod val="75000"/>
                </a:schemeClr>
              </a:buClr>
              <a:defRPr/>
            </a:pPr>
            <a:r>
              <a:rPr lang="en-US" sz="1600" b="1" i="1" dirty="0">
                <a:latin typeface="Arial" panose="020B0604020202020204" pitchFamily="34" charset="0"/>
                <a:cs typeface="Arial" panose="020B0604020202020204" pitchFamily="34" charset="0"/>
              </a:rPr>
              <a:t>Why </a:t>
            </a:r>
            <a:r>
              <a:rPr lang="en-US" sz="1600" b="1" i="1" dirty="0" err="1">
                <a:latin typeface="Arial" panose="020B0604020202020204" pitchFamily="34" charset="0"/>
                <a:cs typeface="Arial" panose="020B0604020202020204" pitchFamily="34" charset="0"/>
              </a:rPr>
              <a:t>Unsat</a:t>
            </a:r>
            <a:r>
              <a:rPr lang="en-US" sz="1600" b="1" i="1" dirty="0">
                <a:latin typeface="Arial" panose="020B0604020202020204" pitchFamily="34" charset="0"/>
                <a:cs typeface="Arial" panose="020B0604020202020204" pitchFamily="34" charset="0"/>
              </a:rPr>
              <a:t>?</a:t>
            </a:r>
          </a:p>
          <a:p>
            <a:pPr marL="800100" lvl="1" indent="-342900">
              <a:buClr>
                <a:schemeClr val="accent1">
                  <a:lumMod val="75000"/>
                </a:schemeClr>
              </a:buClr>
              <a:buFont typeface="Arial" panose="020B0604020202020204" pitchFamily="34" charset="0"/>
              <a:buChar char="•"/>
              <a:defRPr/>
            </a:pPr>
            <a:r>
              <a:rPr lang="en-US" sz="1400" dirty="0">
                <a:latin typeface="Arial" panose="020B0604020202020204" pitchFamily="34" charset="0"/>
                <a:cs typeface="Arial" panose="020B0604020202020204" pitchFamily="34" charset="0"/>
              </a:rPr>
              <a:t>The above filter paper circles are not sufficiently filled with blood for testing. </a:t>
            </a:r>
          </a:p>
        </p:txBody>
      </p:sp>
    </p:spTree>
    <p:extLst>
      <p:ext uri="{BB962C8B-B14F-4D97-AF65-F5344CB8AC3E}">
        <p14:creationId xmlns:p14="http://schemas.microsoft.com/office/powerpoint/2010/main" val="37498220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89083" y="1017669"/>
            <a:ext cx="4529721" cy="3249450"/>
          </a:xfrm>
        </p:spPr>
      </p:pic>
      <p:sp>
        <p:nvSpPr>
          <p:cNvPr id="4" name="Slide Number Placeholder 3"/>
          <p:cNvSpPr>
            <a:spLocks noGrp="1"/>
          </p:cNvSpPr>
          <p:nvPr>
            <p:ph type="sldNum" sz="quarter" idx="12"/>
          </p:nvPr>
        </p:nvSpPr>
        <p:spPr/>
        <p:txBody>
          <a:bodyPr/>
          <a:lstStyle/>
          <a:p>
            <a:fld id="{DB7DDC46-2E90-8640-BEFE-F54DCCD857ED}" type="slidenum">
              <a:rPr lang="en-US" smtClean="0"/>
              <a:t>51</a:t>
            </a:fld>
            <a:endParaRPr lang="en-US"/>
          </a:p>
        </p:txBody>
      </p:sp>
      <p:sp>
        <p:nvSpPr>
          <p:cNvPr id="5" name="Footer Placeholder 4"/>
          <p:cNvSpPr>
            <a:spLocks noGrp="1"/>
          </p:cNvSpPr>
          <p:nvPr>
            <p:ph type="ftr" sz="quarter" idx="13"/>
          </p:nvPr>
        </p:nvSpPr>
        <p:spPr/>
        <p:txBody>
          <a:bodyPr/>
          <a:lstStyle/>
          <a:p>
            <a:r>
              <a:rPr lang="en-US"/>
              <a:t>Oklahoma State Department of Health | Newborn Screening Program </a:t>
            </a:r>
            <a:endParaRPr lang="en-US" dirty="0"/>
          </a:p>
        </p:txBody>
      </p:sp>
      <p:sp>
        <p:nvSpPr>
          <p:cNvPr id="6" name="Title 1"/>
          <p:cNvSpPr>
            <a:spLocks noGrp="1"/>
          </p:cNvSpPr>
          <p:nvPr>
            <p:ph type="title"/>
          </p:nvPr>
        </p:nvSpPr>
        <p:spPr/>
        <p:txBody>
          <a:bodyPr/>
          <a:lstStyle/>
          <a:p>
            <a:pPr algn="ctr"/>
            <a:r>
              <a:rPr lang="en-US" sz="3600" dirty="0">
                <a:solidFill>
                  <a:schemeClr val="accent1"/>
                </a:solidFill>
                <a:latin typeface="Arial" panose="020B0604020202020204" pitchFamily="34" charset="0"/>
                <a:cs typeface="Arial" panose="020B0604020202020204" pitchFamily="34" charset="0"/>
              </a:rPr>
              <a:t>Under-Saturation</a:t>
            </a:r>
          </a:p>
        </p:txBody>
      </p:sp>
      <p:sp>
        <p:nvSpPr>
          <p:cNvPr id="8" name="TextBox 7"/>
          <p:cNvSpPr txBox="1"/>
          <p:nvPr/>
        </p:nvSpPr>
        <p:spPr>
          <a:xfrm>
            <a:off x="2901703" y="1823262"/>
            <a:ext cx="1143000"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Front </a:t>
            </a:r>
          </a:p>
        </p:txBody>
      </p:sp>
      <p:sp>
        <p:nvSpPr>
          <p:cNvPr id="9" name="TextBox 8"/>
          <p:cNvSpPr txBox="1"/>
          <p:nvPr/>
        </p:nvSpPr>
        <p:spPr>
          <a:xfrm>
            <a:off x="2901703" y="3443082"/>
            <a:ext cx="987380"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Back</a:t>
            </a:r>
          </a:p>
        </p:txBody>
      </p:sp>
      <p:sp>
        <p:nvSpPr>
          <p:cNvPr id="10" name="TextBox 9"/>
          <p:cNvSpPr txBox="1"/>
          <p:nvPr/>
        </p:nvSpPr>
        <p:spPr>
          <a:xfrm>
            <a:off x="1079512" y="4707599"/>
            <a:ext cx="7772400" cy="769441"/>
          </a:xfrm>
          <a:prstGeom prst="rect">
            <a:avLst/>
          </a:prstGeom>
          <a:noFill/>
        </p:spPr>
        <p:txBody>
          <a:bodyPr wrap="square" rtlCol="0">
            <a:spAutoFit/>
          </a:bodyPr>
          <a:lstStyle/>
          <a:p>
            <a:pPr>
              <a:buClr>
                <a:schemeClr val="accent1">
                  <a:lumMod val="75000"/>
                </a:schemeClr>
              </a:buClr>
              <a:defRPr/>
            </a:pPr>
            <a:r>
              <a:rPr lang="en-US" sz="1600" b="1" i="1" dirty="0">
                <a:latin typeface="Arial" panose="020B0604020202020204" pitchFamily="34" charset="0"/>
                <a:cs typeface="Arial" panose="020B0604020202020204" pitchFamily="34" charset="0"/>
              </a:rPr>
              <a:t>Why </a:t>
            </a:r>
            <a:r>
              <a:rPr lang="en-US" sz="1600" b="1" i="1" dirty="0" err="1">
                <a:latin typeface="Arial" panose="020B0604020202020204" pitchFamily="34" charset="0"/>
                <a:cs typeface="Arial" panose="020B0604020202020204" pitchFamily="34" charset="0"/>
              </a:rPr>
              <a:t>Unsat</a:t>
            </a:r>
            <a:r>
              <a:rPr lang="en-US" sz="1600" b="1" i="1" dirty="0">
                <a:latin typeface="Arial" panose="020B0604020202020204" pitchFamily="34" charset="0"/>
                <a:cs typeface="Arial" panose="020B0604020202020204" pitchFamily="34" charset="0"/>
              </a:rPr>
              <a:t>?</a:t>
            </a:r>
          </a:p>
          <a:p>
            <a:pPr marL="800100" lvl="1" indent="-342900">
              <a:buClr>
                <a:schemeClr val="accent1">
                  <a:lumMod val="75000"/>
                </a:schemeClr>
              </a:buClr>
              <a:buFont typeface="Arial" panose="020B0604020202020204" pitchFamily="34" charset="0"/>
              <a:buChar char="•"/>
              <a:defRPr/>
            </a:pPr>
            <a:r>
              <a:rPr lang="en-US" sz="1400" dirty="0">
                <a:latin typeface="Arial" panose="020B0604020202020204" pitchFamily="34" charset="0"/>
                <a:cs typeface="Arial" panose="020B0604020202020204" pitchFamily="34" charset="0"/>
              </a:rPr>
              <a:t>Notice how the blood has not soaked all the way through the filter paper. There simply is not enough blood in this sample for testing. </a:t>
            </a:r>
          </a:p>
        </p:txBody>
      </p:sp>
    </p:spTree>
    <p:extLst>
      <p:ext uri="{BB962C8B-B14F-4D97-AF65-F5344CB8AC3E}">
        <p14:creationId xmlns:p14="http://schemas.microsoft.com/office/powerpoint/2010/main" val="3492123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B7DDC46-2E90-8640-BEFE-F54DCCD857ED}" type="slidenum">
              <a:rPr lang="en-US" smtClean="0"/>
              <a:t>52</a:t>
            </a:fld>
            <a:endParaRPr lang="en-US"/>
          </a:p>
        </p:txBody>
      </p:sp>
      <p:sp>
        <p:nvSpPr>
          <p:cNvPr id="5" name="Footer Placeholder 4"/>
          <p:cNvSpPr>
            <a:spLocks noGrp="1"/>
          </p:cNvSpPr>
          <p:nvPr>
            <p:ph type="ftr" sz="quarter" idx="13"/>
          </p:nvPr>
        </p:nvSpPr>
        <p:spPr/>
        <p:txBody>
          <a:bodyPr/>
          <a:lstStyle/>
          <a:p>
            <a:r>
              <a:rPr lang="en-US"/>
              <a:t>Oklahoma State Department of Health | Newborn Screening Program </a:t>
            </a:r>
            <a:endParaRPr lang="en-US" dirty="0"/>
          </a:p>
        </p:txBody>
      </p:sp>
      <p:sp>
        <p:nvSpPr>
          <p:cNvPr id="6" name="Title 1"/>
          <p:cNvSpPr>
            <a:spLocks noGrp="1"/>
          </p:cNvSpPr>
          <p:nvPr>
            <p:ph type="title"/>
          </p:nvPr>
        </p:nvSpPr>
        <p:spPr/>
        <p:txBody>
          <a:bodyPr/>
          <a:lstStyle/>
          <a:p>
            <a:pPr algn="ctr"/>
            <a:r>
              <a:rPr lang="en-US" sz="3600" dirty="0">
                <a:solidFill>
                  <a:schemeClr val="accent1"/>
                </a:solidFill>
                <a:latin typeface="Arial" panose="020B0604020202020204" pitchFamily="34" charset="0"/>
                <a:cs typeface="Arial" panose="020B0604020202020204" pitchFamily="34" charset="0"/>
              </a:rPr>
              <a:t>Acceptable Filter Paper</a:t>
            </a:r>
          </a:p>
        </p:txBody>
      </p:sp>
      <p:pic>
        <p:nvPicPr>
          <p:cNvPr id="7"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3477306" y="1252604"/>
            <a:ext cx="5353928" cy="35751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1436428" y="4981086"/>
            <a:ext cx="7772400" cy="1631216"/>
          </a:xfrm>
          <a:prstGeom prst="rect">
            <a:avLst/>
          </a:prstGeom>
          <a:noFill/>
        </p:spPr>
        <p:txBody>
          <a:bodyPr wrap="square" rtlCol="0">
            <a:spAutoFit/>
          </a:bodyPr>
          <a:lstStyle/>
          <a:p>
            <a:pPr>
              <a:buClr>
                <a:schemeClr val="accent1">
                  <a:lumMod val="75000"/>
                </a:schemeClr>
              </a:buClr>
              <a:defRPr/>
            </a:pPr>
            <a:r>
              <a:rPr lang="en-US" sz="1600" b="1" i="1" dirty="0">
                <a:latin typeface="Arial" panose="020B0604020202020204" pitchFamily="34" charset="0"/>
                <a:cs typeface="Arial" panose="020B0604020202020204" pitchFamily="34" charset="0"/>
              </a:rPr>
              <a:t>Why Acceptable?</a:t>
            </a:r>
          </a:p>
          <a:p>
            <a:pPr marL="800100" lvl="1" indent="-342900">
              <a:buClr>
                <a:schemeClr val="accent1">
                  <a:lumMod val="75000"/>
                </a:schemeClr>
              </a:buClr>
              <a:buFont typeface="Arial" panose="020B0604020202020204" pitchFamily="34" charset="0"/>
              <a:buChar char="•"/>
              <a:defRPr/>
            </a:pPr>
            <a:r>
              <a:rPr lang="en-US" sz="1400" dirty="0">
                <a:latin typeface="Arial" panose="020B0604020202020204" pitchFamily="34" charset="0"/>
                <a:cs typeface="Arial" panose="020B0604020202020204" pitchFamily="34" charset="0"/>
              </a:rPr>
              <a:t>Pre-printed circles are completely filled with blood</a:t>
            </a:r>
          </a:p>
          <a:p>
            <a:pPr marL="800100" lvl="1" indent="-342900">
              <a:buClr>
                <a:schemeClr val="accent1">
                  <a:lumMod val="75000"/>
                </a:schemeClr>
              </a:buClr>
              <a:buFont typeface="Arial" panose="020B0604020202020204" pitchFamily="34" charset="0"/>
              <a:buChar char="•"/>
              <a:defRPr/>
            </a:pPr>
            <a:r>
              <a:rPr lang="en-US" sz="1400" dirty="0">
                <a:latin typeface="Arial" panose="020B0604020202020204" pitchFamily="34" charset="0"/>
                <a:cs typeface="Arial" panose="020B0604020202020204" pitchFamily="34" charset="0"/>
              </a:rPr>
              <a:t>Blood has soaked all the way through the filter paper</a:t>
            </a:r>
          </a:p>
          <a:p>
            <a:pPr marL="800100" lvl="1" indent="-342900">
              <a:buClr>
                <a:schemeClr val="accent1">
                  <a:lumMod val="75000"/>
                </a:schemeClr>
              </a:buClr>
              <a:buFont typeface="Arial" panose="020B0604020202020204" pitchFamily="34" charset="0"/>
              <a:buChar char="•"/>
              <a:defRPr/>
            </a:pPr>
            <a:r>
              <a:rPr lang="en-US" sz="1400" dirty="0">
                <a:latin typeface="Arial" panose="020B0604020202020204" pitchFamily="34" charset="0"/>
                <a:cs typeface="Arial" panose="020B0604020202020204" pitchFamily="34" charset="0"/>
              </a:rPr>
              <a:t>Absence of clots or caked blood</a:t>
            </a:r>
          </a:p>
          <a:p>
            <a:pPr marL="800100" lvl="1" indent="-342900">
              <a:buClr>
                <a:schemeClr val="accent1">
                  <a:lumMod val="75000"/>
                </a:schemeClr>
              </a:buClr>
              <a:buFont typeface="Arial" panose="020B0604020202020204" pitchFamily="34" charset="0"/>
              <a:buChar char="•"/>
              <a:defRPr/>
            </a:pPr>
            <a:r>
              <a:rPr lang="en-US" sz="1400" dirty="0">
                <a:latin typeface="Arial" panose="020B0604020202020204" pitchFamily="34" charset="0"/>
                <a:cs typeface="Arial" panose="020B0604020202020204" pitchFamily="34" charset="0"/>
              </a:rPr>
              <a:t>Absence of serum rings</a:t>
            </a:r>
          </a:p>
          <a:p>
            <a:pPr marL="742950" lvl="1" indent="-285750">
              <a:buClr>
                <a:schemeClr val="accent1">
                  <a:lumMod val="75000"/>
                </a:schemeClr>
              </a:buClr>
              <a:buFont typeface="Arial" panose="020B0604020202020204" pitchFamily="34" charset="0"/>
              <a:buChar char="•"/>
              <a:defRPr/>
            </a:pPr>
            <a:endParaRPr lang="en-US" sz="1400" dirty="0">
              <a:latin typeface="Arial" panose="020B0604020202020204" pitchFamily="34" charset="0"/>
              <a:cs typeface="Arial" panose="020B0604020202020204" pitchFamily="34" charset="0"/>
            </a:endParaRPr>
          </a:p>
          <a:p>
            <a:pPr marL="800100" lvl="1" indent="-342900">
              <a:buClr>
                <a:schemeClr val="accent1">
                  <a:lumMod val="75000"/>
                </a:schemeClr>
              </a:buClr>
              <a:buFont typeface="Arial" panose="020B0604020202020204" pitchFamily="34" charset="0"/>
              <a:buChar char="•"/>
              <a:defRPr/>
            </a:pPr>
            <a:endParaRPr lang="en-US" sz="1400" dirty="0">
              <a:latin typeface="Arial" panose="020B0604020202020204" pitchFamily="34" charset="0"/>
              <a:cs typeface="Arial" panose="020B0604020202020204" pitchFamily="34" charset="0"/>
            </a:endParaRPr>
          </a:p>
        </p:txBody>
      </p:sp>
      <p:sp>
        <p:nvSpPr>
          <p:cNvPr id="9" name="TextBox 8"/>
          <p:cNvSpPr txBox="1"/>
          <p:nvPr/>
        </p:nvSpPr>
        <p:spPr>
          <a:xfrm>
            <a:off x="2489926" y="1764891"/>
            <a:ext cx="1143000"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Front </a:t>
            </a:r>
          </a:p>
        </p:txBody>
      </p:sp>
      <p:sp>
        <p:nvSpPr>
          <p:cNvPr id="10" name="TextBox 9"/>
          <p:cNvSpPr txBox="1"/>
          <p:nvPr/>
        </p:nvSpPr>
        <p:spPr>
          <a:xfrm>
            <a:off x="2489926" y="3850287"/>
            <a:ext cx="987380"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Back</a:t>
            </a:r>
          </a:p>
        </p:txBody>
      </p:sp>
    </p:spTree>
    <p:extLst>
      <p:ext uri="{BB962C8B-B14F-4D97-AF65-F5344CB8AC3E}">
        <p14:creationId xmlns:p14="http://schemas.microsoft.com/office/powerpoint/2010/main" val="41678108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B7DDC46-2E90-8640-BEFE-F54DCCD857ED}" type="slidenum">
              <a:rPr lang="en-US" smtClean="0"/>
              <a:t>53</a:t>
            </a:fld>
            <a:endParaRPr lang="en-US"/>
          </a:p>
        </p:txBody>
      </p:sp>
      <p:sp>
        <p:nvSpPr>
          <p:cNvPr id="5" name="Footer Placeholder 4"/>
          <p:cNvSpPr>
            <a:spLocks noGrp="1"/>
          </p:cNvSpPr>
          <p:nvPr>
            <p:ph type="ftr" sz="quarter" idx="13"/>
          </p:nvPr>
        </p:nvSpPr>
        <p:spPr/>
        <p:txBody>
          <a:bodyPr/>
          <a:lstStyle/>
          <a:p>
            <a:r>
              <a:rPr lang="en-US"/>
              <a:t>Oklahoma State Department of Health | Newborn Screening Program </a:t>
            </a:r>
            <a:endParaRPr lang="en-US" dirty="0"/>
          </a:p>
        </p:txBody>
      </p:sp>
      <p:sp>
        <p:nvSpPr>
          <p:cNvPr id="6" name="Title 1"/>
          <p:cNvSpPr>
            <a:spLocks noGrp="1"/>
          </p:cNvSpPr>
          <p:nvPr>
            <p:ph type="title"/>
          </p:nvPr>
        </p:nvSpPr>
        <p:spPr/>
        <p:txBody>
          <a:bodyPr/>
          <a:lstStyle/>
          <a:p>
            <a:pPr algn="ctr"/>
            <a:r>
              <a:rPr lang="en-US" sz="3600" dirty="0">
                <a:solidFill>
                  <a:schemeClr val="accent1"/>
                </a:solidFill>
                <a:latin typeface="Arial" panose="020B0604020202020204" pitchFamily="34" charset="0"/>
                <a:cs typeface="Arial" panose="020B0604020202020204" pitchFamily="34" charset="0"/>
              </a:rPr>
              <a:t>Are All 5 Circles Needed?</a:t>
            </a:r>
          </a:p>
        </p:txBody>
      </p:sp>
      <p:pic>
        <p:nvPicPr>
          <p:cNvPr id="7"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54270" y="1252604"/>
            <a:ext cx="4048125" cy="12668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5-Point Star 7"/>
          <p:cNvSpPr/>
          <p:nvPr/>
        </p:nvSpPr>
        <p:spPr>
          <a:xfrm>
            <a:off x="3006213" y="1250826"/>
            <a:ext cx="2133600" cy="1476376"/>
          </a:xfrm>
          <a:prstGeom prst="star5">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1">
                    <a:lumMod val="50000"/>
                  </a:schemeClr>
                </a:solidFill>
                <a:latin typeface="Arial" panose="020B0604020202020204" pitchFamily="34" charset="0"/>
                <a:cs typeface="Arial" panose="020B0604020202020204" pitchFamily="34" charset="0"/>
              </a:rPr>
              <a:t>Yes!</a:t>
            </a:r>
          </a:p>
        </p:txBody>
      </p:sp>
      <p:sp>
        <p:nvSpPr>
          <p:cNvPr id="9" name="Rectangle 8"/>
          <p:cNvSpPr/>
          <p:nvPr/>
        </p:nvSpPr>
        <p:spPr>
          <a:xfrm>
            <a:off x="1752600" y="2727202"/>
            <a:ext cx="8803340" cy="3159839"/>
          </a:xfrm>
          <a:prstGeom prst="rect">
            <a:avLst/>
          </a:prstGeom>
        </p:spPr>
        <p:txBody>
          <a:bodyPr wrap="square">
            <a:spAutoFit/>
          </a:bodyPr>
          <a:lstStyle/>
          <a:p>
            <a:pPr marL="109728" lvl="2">
              <a:spcBef>
                <a:spcPts val="400"/>
              </a:spcBef>
              <a:buClr>
                <a:schemeClr val="accent1">
                  <a:lumMod val="75000"/>
                </a:schemeClr>
              </a:buClr>
              <a:buSzPct val="100000"/>
            </a:pPr>
            <a:r>
              <a:rPr lang="en-US" sz="2400" b="1" i="1" dirty="0">
                <a:latin typeface="Ariel"/>
              </a:rPr>
              <a:t>Why?</a:t>
            </a:r>
          </a:p>
          <a:p>
            <a:pPr marL="395478" lvl="2" indent="-285750">
              <a:spcBef>
                <a:spcPts val="400"/>
              </a:spcBef>
              <a:buClr>
                <a:schemeClr val="accent1">
                  <a:lumMod val="75000"/>
                </a:schemeClr>
              </a:buClr>
              <a:buSzPct val="100000"/>
              <a:buFont typeface="Arial" panose="020B0604020202020204" pitchFamily="34" charset="0"/>
              <a:buChar char="•"/>
            </a:pPr>
            <a:r>
              <a:rPr lang="en-US" dirty="0">
                <a:latin typeface="Ariel"/>
              </a:rPr>
              <a:t>If a result is flagging out-of-range, the specimen will be retested and the final result with be an average of three results. Each test requires an additional punch to be taken from the pre-printed circles.</a:t>
            </a:r>
          </a:p>
          <a:p>
            <a:pPr marL="395478" lvl="2" indent="-285750">
              <a:spcBef>
                <a:spcPts val="400"/>
              </a:spcBef>
              <a:buClr>
                <a:schemeClr val="accent1">
                  <a:lumMod val="75000"/>
                </a:schemeClr>
              </a:buClr>
              <a:buSzPct val="100000"/>
              <a:buFont typeface="Arial" panose="020B0604020202020204" pitchFamily="34" charset="0"/>
              <a:buChar char="•"/>
            </a:pPr>
            <a:r>
              <a:rPr lang="en-US" dirty="0">
                <a:latin typeface="Ariel"/>
              </a:rPr>
              <a:t>If the results for Congenital Adrenal Hyperplasia (CAH) are out-of-range, </a:t>
            </a:r>
            <a:r>
              <a:rPr lang="en-US" b="1" i="1" dirty="0">
                <a:latin typeface="Ariel"/>
              </a:rPr>
              <a:t>two entire pre-printed circles </a:t>
            </a:r>
            <a:r>
              <a:rPr lang="en-US" dirty="0">
                <a:latin typeface="Ariel"/>
              </a:rPr>
              <a:t>will be removed &amp; shipped to another laboratory for steroid profile testing. </a:t>
            </a:r>
          </a:p>
          <a:p>
            <a:pPr marL="395478" lvl="2" indent="-285750">
              <a:spcBef>
                <a:spcPts val="400"/>
              </a:spcBef>
              <a:buClr>
                <a:schemeClr val="accent1">
                  <a:lumMod val="75000"/>
                </a:schemeClr>
              </a:buClr>
              <a:buSzPct val="100000"/>
              <a:buFont typeface="Arial" panose="020B0604020202020204" pitchFamily="34" charset="0"/>
              <a:buChar char="•"/>
            </a:pPr>
            <a:r>
              <a:rPr lang="en-US" dirty="0">
                <a:latin typeface="Ariel"/>
              </a:rPr>
              <a:t>Disorders will continue to be added to the newborn screening panel.</a:t>
            </a:r>
          </a:p>
          <a:p>
            <a:pPr marL="395478" lvl="2" indent="-285750">
              <a:spcBef>
                <a:spcPts val="400"/>
              </a:spcBef>
              <a:buClr>
                <a:schemeClr val="accent1">
                  <a:lumMod val="75000"/>
                </a:schemeClr>
              </a:buClr>
              <a:buSzPct val="100000"/>
              <a:buFont typeface="Arial" panose="020B0604020202020204" pitchFamily="34" charset="0"/>
              <a:buChar char="•"/>
            </a:pPr>
            <a:r>
              <a:rPr lang="en-US" dirty="0">
                <a:latin typeface="Ariel"/>
              </a:rPr>
              <a:t>The specialist and family may request for the specimen to be sent to another laboratory for additional testing to assist in determining diagnosis.</a:t>
            </a:r>
          </a:p>
        </p:txBody>
      </p:sp>
    </p:spTree>
    <p:extLst>
      <p:ext uri="{BB962C8B-B14F-4D97-AF65-F5344CB8AC3E}">
        <p14:creationId xmlns:p14="http://schemas.microsoft.com/office/powerpoint/2010/main" val="37861660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B7DDC46-2E90-8640-BEFE-F54DCCD857ED}" type="slidenum">
              <a:rPr lang="en-US" smtClean="0"/>
              <a:t>54</a:t>
            </a:fld>
            <a:endParaRPr lang="en-US"/>
          </a:p>
        </p:txBody>
      </p:sp>
      <p:sp>
        <p:nvSpPr>
          <p:cNvPr id="5" name="Footer Placeholder 4"/>
          <p:cNvSpPr>
            <a:spLocks noGrp="1"/>
          </p:cNvSpPr>
          <p:nvPr>
            <p:ph type="ftr" sz="quarter" idx="13"/>
          </p:nvPr>
        </p:nvSpPr>
        <p:spPr/>
        <p:txBody>
          <a:bodyPr/>
          <a:lstStyle/>
          <a:p>
            <a:r>
              <a:rPr lang="en-US"/>
              <a:t>Oklahoma State Department of Health | Newborn Screening Program </a:t>
            </a:r>
            <a:endParaRPr lang="en-US" dirty="0"/>
          </a:p>
        </p:txBody>
      </p:sp>
      <p:sp>
        <p:nvSpPr>
          <p:cNvPr id="6" name="Rectangle 2"/>
          <p:cNvSpPr>
            <a:spLocks noGrp="1" noChangeArrowheads="1"/>
          </p:cNvSpPr>
          <p:nvPr>
            <p:ph type="title"/>
          </p:nvPr>
        </p:nvSpPr>
        <p:spPr/>
        <p:txBody>
          <a:bodyPr/>
          <a:lstStyle/>
          <a:p>
            <a:pPr algn="ctr" eaLnBrk="1" hangingPunct="1"/>
            <a:r>
              <a:rPr lang="en-US" sz="3600" dirty="0">
                <a:solidFill>
                  <a:schemeClr val="accent1"/>
                </a:solidFill>
                <a:latin typeface="Arial" panose="020B0604020202020204" pitchFamily="34" charset="0"/>
                <a:cs typeface="Arial" panose="020B0604020202020204" pitchFamily="34" charset="0"/>
              </a:rPr>
              <a:t>For Reference…</a:t>
            </a:r>
          </a:p>
        </p:txBody>
      </p:sp>
      <p:sp>
        <p:nvSpPr>
          <p:cNvPr id="7" name="Rectangle 3"/>
          <p:cNvSpPr>
            <a:spLocks noGrp="1" noChangeArrowheads="1"/>
          </p:cNvSpPr>
          <p:nvPr>
            <p:ph idx="1"/>
          </p:nvPr>
        </p:nvSpPr>
        <p:spPr/>
        <p:txBody>
          <a:bodyPr/>
          <a:lstStyle/>
          <a:p>
            <a:pPr eaLnBrk="1" hangingPunct="1">
              <a:buClr>
                <a:schemeClr val="accent1">
                  <a:lumMod val="75000"/>
                </a:schemeClr>
              </a:buClr>
              <a:defRPr/>
            </a:pPr>
            <a:r>
              <a:rPr lang="en-US" sz="2800" dirty="0">
                <a:latin typeface="Arial" panose="020B0604020202020204" pitchFamily="34" charset="0"/>
                <a:cs typeface="Arial" panose="020B0604020202020204" pitchFamily="34" charset="0"/>
              </a:rPr>
              <a:t>Refer to </a:t>
            </a:r>
            <a:r>
              <a:rPr lang="en-US" sz="2800" i="1" dirty="0">
                <a:latin typeface="Arial" panose="020B0604020202020204" pitchFamily="34" charset="0"/>
                <a:cs typeface="Arial" panose="020B0604020202020204" pitchFamily="34" charset="0"/>
              </a:rPr>
              <a:t>Clinical  and Laboratory Standards Institute </a:t>
            </a:r>
            <a:r>
              <a:rPr lang="en-US" sz="2800" dirty="0">
                <a:latin typeface="Arial" panose="020B0604020202020204" pitchFamily="34" charset="0"/>
                <a:cs typeface="Arial" panose="020B0604020202020204" pitchFamily="34" charset="0"/>
              </a:rPr>
              <a:t>(CLSI) for collection guidelines.</a:t>
            </a:r>
          </a:p>
          <a:p>
            <a:pPr eaLnBrk="1" hangingPunct="1">
              <a:buClr>
                <a:schemeClr val="accent1">
                  <a:lumMod val="75000"/>
                </a:schemeClr>
              </a:buClr>
              <a:defRPr/>
            </a:pPr>
            <a:endParaRPr lang="en-US" sz="2800" dirty="0">
              <a:latin typeface="Arial" panose="020B0604020202020204" pitchFamily="34" charset="0"/>
              <a:cs typeface="Arial" panose="020B0604020202020204" pitchFamily="34" charset="0"/>
            </a:endParaRPr>
          </a:p>
          <a:p>
            <a:pPr eaLnBrk="1" hangingPunct="1">
              <a:buClr>
                <a:schemeClr val="accent1">
                  <a:lumMod val="75000"/>
                </a:schemeClr>
              </a:buClr>
              <a:defRPr/>
            </a:pPr>
            <a:endParaRPr lang="en-US" sz="2800" dirty="0">
              <a:latin typeface="Arial" panose="020B0604020202020204" pitchFamily="34" charset="0"/>
              <a:cs typeface="Arial" panose="020B0604020202020204" pitchFamily="34" charset="0"/>
            </a:endParaRPr>
          </a:p>
          <a:p>
            <a:pPr eaLnBrk="1" hangingPunct="1">
              <a:buClr>
                <a:schemeClr val="accent1">
                  <a:lumMod val="75000"/>
                </a:schemeClr>
              </a:buClr>
              <a:defRPr/>
            </a:pPr>
            <a:endParaRPr lang="en-US" sz="2800" dirty="0"/>
          </a:p>
        </p:txBody>
      </p:sp>
    </p:spTree>
    <p:extLst>
      <p:ext uri="{BB962C8B-B14F-4D97-AF65-F5344CB8AC3E}">
        <p14:creationId xmlns:p14="http://schemas.microsoft.com/office/powerpoint/2010/main" val="8953022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B7DDC46-2E90-8640-BEFE-F54DCCD857ED}" type="slidenum">
              <a:rPr lang="en-US" smtClean="0"/>
              <a:t>55</a:t>
            </a:fld>
            <a:endParaRPr lang="en-US"/>
          </a:p>
        </p:txBody>
      </p:sp>
      <p:sp>
        <p:nvSpPr>
          <p:cNvPr id="5" name="Footer Placeholder 4"/>
          <p:cNvSpPr>
            <a:spLocks noGrp="1"/>
          </p:cNvSpPr>
          <p:nvPr>
            <p:ph type="ftr" sz="quarter" idx="13"/>
          </p:nvPr>
        </p:nvSpPr>
        <p:spPr/>
        <p:txBody>
          <a:bodyPr/>
          <a:lstStyle/>
          <a:p>
            <a:r>
              <a:rPr lang="en-US"/>
              <a:t>Oklahoma State Department of Health | Newborn Screening Program </a:t>
            </a:r>
            <a:endParaRPr lang="en-US" dirty="0"/>
          </a:p>
        </p:txBody>
      </p:sp>
      <p:sp>
        <p:nvSpPr>
          <p:cNvPr id="6" name="Content Placeholder 2"/>
          <p:cNvSpPr>
            <a:spLocks noGrp="1"/>
          </p:cNvSpPr>
          <p:nvPr>
            <p:ph idx="1"/>
          </p:nvPr>
        </p:nvSpPr>
        <p:spPr>
          <a:xfrm>
            <a:off x="457200" y="434975"/>
            <a:ext cx="11264900" cy="5754688"/>
          </a:xfrm>
        </p:spPr>
        <p:txBody>
          <a:bodyPr anchor="ctr">
            <a:noAutofit/>
          </a:bodyPr>
          <a:lstStyle/>
          <a:p>
            <a:pPr marL="0" indent="0" algn="ctr">
              <a:buNone/>
            </a:pPr>
            <a:r>
              <a:rPr lang="en-US" sz="6600" b="1" dirty="0">
                <a:solidFill>
                  <a:schemeClr val="bg2">
                    <a:lumMod val="25000"/>
                  </a:schemeClr>
                </a:solidFill>
                <a:latin typeface="Arial" panose="020B0604020202020204" pitchFamily="34" charset="0"/>
                <a:cs typeface="Arial" panose="020B0604020202020204" pitchFamily="34" charset="0"/>
              </a:rPr>
              <a:t>NICU &amp; Special Considerations</a:t>
            </a:r>
          </a:p>
        </p:txBody>
      </p:sp>
    </p:spTree>
    <p:extLst>
      <p:ext uri="{BB962C8B-B14F-4D97-AF65-F5344CB8AC3E}">
        <p14:creationId xmlns:p14="http://schemas.microsoft.com/office/powerpoint/2010/main" val="19106652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B7DDC46-2E90-8640-BEFE-F54DCCD857ED}" type="slidenum">
              <a:rPr lang="en-US" smtClean="0"/>
              <a:t>56</a:t>
            </a:fld>
            <a:endParaRPr lang="en-US"/>
          </a:p>
        </p:txBody>
      </p:sp>
      <p:sp>
        <p:nvSpPr>
          <p:cNvPr id="5" name="Footer Placeholder 4"/>
          <p:cNvSpPr>
            <a:spLocks noGrp="1"/>
          </p:cNvSpPr>
          <p:nvPr>
            <p:ph type="ftr" sz="quarter" idx="13"/>
          </p:nvPr>
        </p:nvSpPr>
        <p:spPr/>
        <p:txBody>
          <a:bodyPr/>
          <a:lstStyle/>
          <a:p>
            <a:r>
              <a:rPr lang="en-US"/>
              <a:t>Oklahoma State Department of Health | Newborn Screening Program </a:t>
            </a:r>
            <a:endParaRPr lang="en-US" dirty="0"/>
          </a:p>
        </p:txBody>
      </p:sp>
      <p:sp>
        <p:nvSpPr>
          <p:cNvPr id="6" name="Title 1"/>
          <p:cNvSpPr>
            <a:spLocks noGrp="1"/>
          </p:cNvSpPr>
          <p:nvPr>
            <p:ph type="title"/>
          </p:nvPr>
        </p:nvSpPr>
        <p:spPr/>
        <p:txBody>
          <a:bodyPr/>
          <a:lstStyle/>
          <a:p>
            <a:pPr algn="ctr"/>
            <a:r>
              <a:rPr lang="en-US" sz="3600" dirty="0">
                <a:solidFill>
                  <a:schemeClr val="accent1"/>
                </a:solidFill>
                <a:latin typeface="Arial" panose="020B0604020202020204" pitchFamily="34" charset="0"/>
                <a:cs typeface="Arial" panose="020B0604020202020204" pitchFamily="34" charset="0"/>
              </a:rPr>
              <a:t>NICU Special Considerations</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909095631"/>
              </p:ext>
            </p:extLst>
          </p:nvPr>
        </p:nvGraphicFramePr>
        <p:xfrm>
          <a:off x="774700" y="1598126"/>
          <a:ext cx="11393488"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578406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B7DDC46-2E90-8640-BEFE-F54DCCD857ED}" type="slidenum">
              <a:rPr lang="en-US" smtClean="0"/>
              <a:t>57</a:t>
            </a:fld>
            <a:endParaRPr lang="en-US"/>
          </a:p>
        </p:txBody>
      </p:sp>
      <p:sp>
        <p:nvSpPr>
          <p:cNvPr id="5" name="Footer Placeholder 4"/>
          <p:cNvSpPr>
            <a:spLocks noGrp="1"/>
          </p:cNvSpPr>
          <p:nvPr>
            <p:ph type="ftr" sz="quarter" idx="13"/>
          </p:nvPr>
        </p:nvSpPr>
        <p:spPr/>
        <p:txBody>
          <a:bodyPr/>
          <a:lstStyle/>
          <a:p>
            <a:r>
              <a:rPr lang="en-US"/>
              <a:t>Oklahoma State Department of Health | Newborn Screening Program </a:t>
            </a:r>
            <a:endParaRPr lang="en-US" dirty="0"/>
          </a:p>
        </p:txBody>
      </p:sp>
      <p:sp>
        <p:nvSpPr>
          <p:cNvPr id="6" name="Content Placeholder 2"/>
          <p:cNvSpPr>
            <a:spLocks noGrp="1"/>
          </p:cNvSpPr>
          <p:nvPr>
            <p:ph idx="1"/>
          </p:nvPr>
        </p:nvSpPr>
        <p:spPr>
          <a:xfrm>
            <a:off x="457200" y="404813"/>
            <a:ext cx="11393488" cy="5784850"/>
          </a:xfrm>
        </p:spPr>
        <p:txBody>
          <a:bodyPr anchor="ctr">
            <a:noAutofit/>
          </a:bodyPr>
          <a:lstStyle/>
          <a:p>
            <a:pPr marL="0" indent="0" algn="ctr">
              <a:buNone/>
            </a:pPr>
            <a:r>
              <a:rPr lang="en-US" sz="6600" b="1" dirty="0">
                <a:solidFill>
                  <a:schemeClr val="bg2">
                    <a:lumMod val="25000"/>
                  </a:schemeClr>
                </a:solidFill>
                <a:latin typeface="Arial" panose="020B0604020202020204" pitchFamily="34" charset="0"/>
                <a:cs typeface="Arial" panose="020B0604020202020204" pitchFamily="34" charset="0"/>
              </a:rPr>
              <a:t>Additional Information</a:t>
            </a:r>
            <a:endParaRPr lang="en-US" sz="6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9830669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B7DDC46-2E90-8640-BEFE-F54DCCD857ED}" type="slidenum">
              <a:rPr lang="en-US" smtClean="0"/>
              <a:t>58</a:t>
            </a:fld>
            <a:endParaRPr lang="en-US"/>
          </a:p>
        </p:txBody>
      </p:sp>
      <p:sp>
        <p:nvSpPr>
          <p:cNvPr id="5" name="Footer Placeholder 4"/>
          <p:cNvSpPr>
            <a:spLocks noGrp="1"/>
          </p:cNvSpPr>
          <p:nvPr>
            <p:ph type="ftr" sz="quarter" idx="13"/>
          </p:nvPr>
        </p:nvSpPr>
        <p:spPr/>
        <p:txBody>
          <a:bodyPr/>
          <a:lstStyle/>
          <a:p>
            <a:r>
              <a:rPr lang="en-US"/>
              <a:t>Oklahoma State Department of Health | Newborn Screening Program </a:t>
            </a:r>
            <a:endParaRPr lang="en-US" dirty="0"/>
          </a:p>
        </p:txBody>
      </p:sp>
      <p:sp>
        <p:nvSpPr>
          <p:cNvPr id="6" name="Rectangle 2"/>
          <p:cNvSpPr>
            <a:spLocks noGrp="1" noChangeArrowheads="1"/>
          </p:cNvSpPr>
          <p:nvPr>
            <p:ph type="title"/>
          </p:nvPr>
        </p:nvSpPr>
        <p:spPr/>
        <p:txBody>
          <a:bodyPr/>
          <a:lstStyle/>
          <a:p>
            <a:pPr algn="ctr" eaLnBrk="1" hangingPunct="1"/>
            <a:r>
              <a:rPr lang="en-US" sz="3600" dirty="0">
                <a:solidFill>
                  <a:schemeClr val="accent1"/>
                </a:solidFill>
                <a:latin typeface="Arial" panose="020B0604020202020204" pitchFamily="34" charset="0"/>
                <a:cs typeface="Arial" panose="020B0604020202020204" pitchFamily="34" charset="0"/>
              </a:rPr>
              <a:t>Hospital Responsibilities</a:t>
            </a:r>
          </a:p>
        </p:txBody>
      </p:sp>
      <p:sp>
        <p:nvSpPr>
          <p:cNvPr id="7" name="Rectangle 3"/>
          <p:cNvSpPr>
            <a:spLocks noGrp="1" noChangeArrowheads="1"/>
          </p:cNvSpPr>
          <p:nvPr>
            <p:ph idx="1"/>
          </p:nvPr>
        </p:nvSpPr>
        <p:spPr/>
        <p:txBody>
          <a:bodyPr>
            <a:normAutofit/>
          </a:bodyPr>
          <a:lstStyle/>
          <a:p>
            <a:pPr eaLnBrk="1" hangingPunct="1">
              <a:buClr>
                <a:schemeClr val="accent1">
                  <a:lumMod val="75000"/>
                </a:schemeClr>
              </a:buClr>
              <a:defRPr/>
            </a:pPr>
            <a:r>
              <a:rPr lang="en-US" sz="2000" dirty="0">
                <a:latin typeface="Arial" panose="020B0604020202020204" pitchFamily="34" charset="0"/>
                <a:cs typeface="Arial" panose="020B0604020202020204" pitchFamily="34" charset="0"/>
              </a:rPr>
              <a:t>Ensure </a:t>
            </a:r>
            <a:r>
              <a:rPr lang="en-US" sz="2000" b="1" dirty="0">
                <a:latin typeface="Arial" panose="020B0604020202020204" pitchFamily="34" charset="0"/>
                <a:cs typeface="Arial" panose="020B0604020202020204" pitchFamily="34" charset="0"/>
              </a:rPr>
              <a:t>all</a:t>
            </a:r>
            <a:r>
              <a:rPr lang="en-US" sz="2000" dirty="0">
                <a:latin typeface="Arial" panose="020B0604020202020204" pitchFamily="34" charset="0"/>
                <a:cs typeface="Arial" panose="020B0604020202020204" pitchFamily="34" charset="0"/>
              </a:rPr>
              <a:t> infants are screened prior to discharge. </a:t>
            </a:r>
          </a:p>
          <a:p>
            <a:pPr eaLnBrk="1" hangingPunct="1">
              <a:buClr>
                <a:schemeClr val="accent1">
                  <a:lumMod val="75000"/>
                </a:schemeClr>
              </a:buClr>
              <a:defRPr/>
            </a:pPr>
            <a:r>
              <a:rPr lang="en-US" sz="2000" dirty="0">
                <a:latin typeface="Arial" panose="020B0604020202020204" pitchFamily="34" charset="0"/>
                <a:cs typeface="Arial" panose="020B0604020202020204" pitchFamily="34" charset="0"/>
              </a:rPr>
              <a:t>Ensure specimens are received in a timely manner to the OSDH PHL for testing.</a:t>
            </a:r>
          </a:p>
          <a:p>
            <a:pPr>
              <a:buClr>
                <a:schemeClr val="accent1">
                  <a:lumMod val="75000"/>
                </a:schemeClr>
              </a:buClr>
              <a:defRPr/>
            </a:pPr>
            <a:r>
              <a:rPr lang="en-US" sz="2000" dirty="0">
                <a:latin typeface="Arial" panose="020B0604020202020204" pitchFamily="34" charset="0"/>
                <a:cs typeface="Arial" panose="020B0604020202020204" pitchFamily="34" charset="0"/>
              </a:rPr>
              <a:t>Infants who are transferred:</a:t>
            </a:r>
          </a:p>
          <a:p>
            <a:pPr lvl="1">
              <a:buClr>
                <a:schemeClr val="accent1">
                  <a:lumMod val="75000"/>
                </a:schemeClr>
              </a:buClr>
              <a:defRPr/>
            </a:pPr>
            <a:r>
              <a:rPr lang="en-US" sz="1800" u="sng" dirty="0">
                <a:latin typeface="Arial" panose="020B0604020202020204" pitchFamily="34" charset="0"/>
                <a:cs typeface="Arial" panose="020B0604020202020204" pitchFamily="34" charset="0"/>
              </a:rPr>
              <a:t>Receiving</a:t>
            </a:r>
            <a:r>
              <a:rPr lang="en-US" sz="1800" dirty="0">
                <a:latin typeface="Arial" panose="020B0604020202020204" pitchFamily="34" charset="0"/>
                <a:cs typeface="Arial" panose="020B0604020202020204" pitchFamily="34" charset="0"/>
              </a:rPr>
              <a:t> hospital to ensure the NBS is collected.</a:t>
            </a:r>
          </a:p>
          <a:p>
            <a:pPr>
              <a:buClr>
                <a:schemeClr val="accent1">
                  <a:lumMod val="75000"/>
                </a:schemeClr>
              </a:buClr>
            </a:pPr>
            <a:r>
              <a:rPr lang="en-US" sz="2000" dirty="0">
                <a:latin typeface="Arial" panose="020B0604020202020204" pitchFamily="34" charset="0"/>
                <a:cs typeface="Arial" panose="020B0604020202020204" pitchFamily="34" charset="0"/>
              </a:rPr>
              <a:t>Submit </a:t>
            </a:r>
            <a:r>
              <a:rPr lang="en-US" sz="2000" b="1" dirty="0">
                <a:latin typeface="Arial" panose="020B0604020202020204" pitchFamily="34" charset="0"/>
                <a:cs typeface="Arial" panose="020B0604020202020204" pitchFamily="34" charset="0"/>
              </a:rPr>
              <a:t>Satisfactory</a:t>
            </a:r>
            <a:r>
              <a:rPr lang="en-US" sz="2000" dirty="0">
                <a:latin typeface="Arial" panose="020B0604020202020204" pitchFamily="34" charset="0"/>
                <a:cs typeface="Arial" panose="020B0604020202020204" pitchFamily="34" charset="0"/>
              </a:rPr>
              <a:t> specimens:</a:t>
            </a:r>
          </a:p>
          <a:p>
            <a:pPr lvl="1">
              <a:buClr>
                <a:schemeClr val="accent1">
                  <a:lumMod val="75000"/>
                </a:schemeClr>
              </a:buClr>
            </a:pPr>
            <a:r>
              <a:rPr lang="en-US" sz="1800" dirty="0">
                <a:latin typeface="Arial" panose="020B0604020202020204" pitchFamily="34" charset="0"/>
                <a:cs typeface="Arial" panose="020B0604020202020204" pitchFamily="34" charset="0"/>
              </a:rPr>
              <a:t>Collected properly </a:t>
            </a:r>
          </a:p>
          <a:p>
            <a:pPr lvl="1">
              <a:buClr>
                <a:schemeClr val="accent1">
                  <a:lumMod val="75000"/>
                </a:schemeClr>
              </a:buClr>
            </a:pPr>
            <a:r>
              <a:rPr lang="en-US" sz="1800" b="1" dirty="0">
                <a:latin typeface="Arial" panose="020B0604020202020204" pitchFamily="34" charset="0"/>
                <a:cs typeface="Arial" panose="020B0604020202020204" pitchFamily="34" charset="0"/>
              </a:rPr>
              <a:t>All</a:t>
            </a:r>
            <a:r>
              <a:rPr lang="en-US" sz="1800" dirty="0">
                <a:latin typeface="Arial" panose="020B0604020202020204" pitchFamily="34" charset="0"/>
                <a:cs typeface="Arial" panose="020B0604020202020204" pitchFamily="34" charset="0"/>
              </a:rPr>
              <a:t> requested information is documented on the filter paper</a:t>
            </a:r>
          </a:p>
          <a:p>
            <a:pPr lvl="1">
              <a:buClr>
                <a:schemeClr val="accent1">
                  <a:lumMod val="75000"/>
                </a:schemeClr>
              </a:buClr>
            </a:pPr>
            <a:r>
              <a:rPr lang="en-US" sz="1800" dirty="0">
                <a:latin typeface="Arial" panose="020B0604020202020204" pitchFamily="34" charset="0"/>
                <a:cs typeface="Arial" panose="020B0604020202020204" pitchFamily="34" charset="0"/>
              </a:rPr>
              <a:t>Submitted timely</a:t>
            </a:r>
          </a:p>
          <a:p>
            <a:pPr lvl="1">
              <a:buClr>
                <a:schemeClr val="accent1">
                  <a:lumMod val="75000"/>
                </a:schemeClr>
              </a:buClr>
            </a:pPr>
            <a:endParaRPr lang="en-US" sz="2000" dirty="0">
              <a:latin typeface="Arial" panose="020B0604020202020204" pitchFamily="34" charset="0"/>
              <a:cs typeface="Arial" panose="020B0604020202020204" pitchFamily="34" charset="0"/>
            </a:endParaRPr>
          </a:p>
          <a:p>
            <a:pPr eaLnBrk="1" hangingPunct="1">
              <a:buClr>
                <a:schemeClr val="accent1">
                  <a:lumMod val="75000"/>
                </a:schemeClr>
              </a:buClr>
              <a:buFont typeface="Wingdings" pitchFamily="2" charset="2"/>
              <a:buNone/>
              <a:defRPr/>
            </a:pPr>
            <a:endParaRPr lang="en-US" dirty="0">
              <a:solidFill>
                <a:srgbClr val="FFFF00"/>
              </a:solidFill>
            </a:endParaRPr>
          </a:p>
        </p:txBody>
      </p:sp>
    </p:spTree>
    <p:extLst>
      <p:ext uri="{BB962C8B-B14F-4D97-AF65-F5344CB8AC3E}">
        <p14:creationId xmlns:p14="http://schemas.microsoft.com/office/powerpoint/2010/main" val="222827064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B7DDC46-2E90-8640-BEFE-F54DCCD857ED}" type="slidenum">
              <a:rPr lang="en-US" smtClean="0"/>
              <a:t>59</a:t>
            </a:fld>
            <a:endParaRPr lang="en-US"/>
          </a:p>
        </p:txBody>
      </p:sp>
      <p:sp>
        <p:nvSpPr>
          <p:cNvPr id="5" name="Footer Placeholder 4"/>
          <p:cNvSpPr>
            <a:spLocks noGrp="1"/>
          </p:cNvSpPr>
          <p:nvPr>
            <p:ph type="ftr" sz="quarter" idx="13"/>
          </p:nvPr>
        </p:nvSpPr>
        <p:spPr/>
        <p:txBody>
          <a:bodyPr/>
          <a:lstStyle/>
          <a:p>
            <a:r>
              <a:rPr lang="en-US"/>
              <a:t>Oklahoma State Department of Health | Newborn Screening Program </a:t>
            </a:r>
            <a:endParaRPr lang="en-US" dirty="0"/>
          </a:p>
        </p:txBody>
      </p:sp>
      <p:sp>
        <p:nvSpPr>
          <p:cNvPr id="6" name="Rectangle 2"/>
          <p:cNvSpPr>
            <a:spLocks noGrp="1" noChangeArrowheads="1"/>
          </p:cNvSpPr>
          <p:nvPr>
            <p:ph type="title"/>
          </p:nvPr>
        </p:nvSpPr>
        <p:spPr/>
        <p:txBody>
          <a:bodyPr/>
          <a:lstStyle/>
          <a:p>
            <a:pPr algn="ctr" eaLnBrk="1" hangingPunct="1"/>
            <a:r>
              <a:rPr lang="en-US" sz="3600" dirty="0">
                <a:solidFill>
                  <a:schemeClr val="accent1"/>
                </a:solidFill>
                <a:latin typeface="Arial" panose="020B0604020202020204" pitchFamily="34" charset="0"/>
                <a:cs typeface="Arial" panose="020B0604020202020204" pitchFamily="34" charset="0"/>
              </a:rPr>
              <a:t>Refusal</a:t>
            </a:r>
          </a:p>
        </p:txBody>
      </p:sp>
      <p:sp>
        <p:nvSpPr>
          <p:cNvPr id="7" name="Rectangle 3"/>
          <p:cNvSpPr>
            <a:spLocks noGrp="1" noChangeArrowheads="1"/>
          </p:cNvSpPr>
          <p:nvPr>
            <p:ph idx="1"/>
          </p:nvPr>
        </p:nvSpPr>
        <p:spPr>
          <a:xfrm>
            <a:off x="457199" y="1252604"/>
            <a:ext cx="11394142" cy="4936885"/>
          </a:xfrm>
        </p:spPr>
        <p:txBody>
          <a:bodyPr>
            <a:normAutofit fontScale="92500" lnSpcReduction="20000"/>
          </a:bodyPr>
          <a:lstStyle/>
          <a:p>
            <a:pPr eaLnBrk="1" hangingPunct="1">
              <a:buClr>
                <a:schemeClr val="accent1">
                  <a:lumMod val="75000"/>
                </a:schemeClr>
              </a:buClr>
              <a:defRPr/>
            </a:pPr>
            <a:r>
              <a:rPr lang="en-US" sz="2400" dirty="0">
                <a:latin typeface="Arial" panose="020B0604020202020204" pitchFamily="34" charset="0"/>
                <a:cs typeface="Arial" panose="020B0604020202020204" pitchFamily="34" charset="0"/>
              </a:rPr>
              <a:t>Religious Tenets and Practices only.</a:t>
            </a:r>
          </a:p>
          <a:p>
            <a:pPr>
              <a:buClr>
                <a:schemeClr val="accent1">
                  <a:lumMod val="75000"/>
                </a:schemeClr>
              </a:buClr>
              <a:defRPr/>
            </a:pPr>
            <a:r>
              <a:rPr lang="en-US" sz="2400" b="1" dirty="0">
                <a:latin typeface="Arial" panose="020B0604020202020204" pitchFamily="34" charset="0"/>
                <a:cs typeface="Arial" panose="020B0604020202020204" pitchFamily="34" charset="0"/>
              </a:rPr>
              <a:t>Check the box(</a:t>
            </a:r>
            <a:r>
              <a:rPr lang="en-US" sz="2400" b="1" dirty="0" err="1">
                <a:latin typeface="Arial" panose="020B0604020202020204" pitchFamily="34" charset="0"/>
                <a:cs typeface="Arial" panose="020B0604020202020204" pitchFamily="34" charset="0"/>
              </a:rPr>
              <a:t>es</a:t>
            </a:r>
            <a:r>
              <a:rPr lang="en-US" sz="2400" b="1" dirty="0">
                <a:latin typeface="Arial" panose="020B0604020202020204" pitchFamily="34" charset="0"/>
                <a:cs typeface="Arial" panose="020B0604020202020204" pitchFamily="34" charset="0"/>
              </a:rPr>
              <a:t>) on the filter paper form if parents refuse the NBS and/or the pulse oximetry screen.</a:t>
            </a:r>
          </a:p>
          <a:p>
            <a:pPr lvl="1">
              <a:buClr>
                <a:schemeClr val="accent1">
                  <a:lumMod val="75000"/>
                </a:schemeClr>
              </a:buClr>
              <a:defRPr/>
            </a:pPr>
            <a:r>
              <a:rPr lang="en-US" sz="2100" dirty="0">
                <a:latin typeface="Arial" panose="020B0604020202020204" pitchFamily="34" charset="0"/>
                <a:cs typeface="Arial" panose="020B0604020202020204" pitchFamily="34" charset="0"/>
              </a:rPr>
              <a:t>Provide parents with a NBS blood spot and/or pulse oximetry brochure(s) &amp; answer any questions they might have about the screen(s).</a:t>
            </a:r>
          </a:p>
          <a:p>
            <a:pPr lvl="1">
              <a:buClr>
                <a:schemeClr val="accent1">
                  <a:lumMod val="75000"/>
                </a:schemeClr>
              </a:buClr>
              <a:defRPr/>
            </a:pPr>
            <a:endParaRPr lang="en-US" sz="1600" dirty="0">
              <a:latin typeface="Arial" panose="020B0604020202020204" pitchFamily="34" charset="0"/>
              <a:cs typeface="Arial" panose="020B0604020202020204" pitchFamily="34" charset="0"/>
            </a:endParaRPr>
          </a:p>
          <a:p>
            <a:pPr lvl="1">
              <a:buClr>
                <a:schemeClr val="accent1">
                  <a:lumMod val="75000"/>
                </a:schemeClr>
              </a:buClr>
              <a:defRPr/>
            </a:pPr>
            <a:endParaRPr lang="en-US" sz="1600" dirty="0">
              <a:latin typeface="Arial" panose="020B0604020202020204" pitchFamily="34" charset="0"/>
              <a:cs typeface="Arial" panose="020B0604020202020204" pitchFamily="34" charset="0"/>
            </a:endParaRPr>
          </a:p>
          <a:p>
            <a:pPr lvl="1">
              <a:buClr>
                <a:schemeClr val="accent1">
                  <a:lumMod val="75000"/>
                </a:schemeClr>
              </a:buClr>
              <a:defRPr/>
            </a:pPr>
            <a:endParaRPr lang="en-US" sz="1600" dirty="0">
              <a:latin typeface="Arial" panose="020B0604020202020204" pitchFamily="34" charset="0"/>
              <a:cs typeface="Arial" panose="020B0604020202020204" pitchFamily="34" charset="0"/>
            </a:endParaRPr>
          </a:p>
          <a:p>
            <a:pPr lvl="1">
              <a:buClr>
                <a:schemeClr val="accent1">
                  <a:lumMod val="75000"/>
                </a:schemeClr>
              </a:buClr>
              <a:defRPr/>
            </a:pPr>
            <a:endParaRPr lang="en-US" sz="1600" dirty="0">
              <a:latin typeface="Arial" panose="020B0604020202020204" pitchFamily="34" charset="0"/>
              <a:cs typeface="Arial" panose="020B0604020202020204" pitchFamily="34" charset="0"/>
            </a:endParaRPr>
          </a:p>
          <a:p>
            <a:pPr marL="261400" lvl="1" indent="0">
              <a:buClr>
                <a:schemeClr val="accent1">
                  <a:lumMod val="75000"/>
                </a:schemeClr>
              </a:buClr>
              <a:buNone/>
              <a:defRPr/>
            </a:pPr>
            <a:endParaRPr lang="en-US" sz="1600" dirty="0">
              <a:latin typeface="Arial" panose="020B0604020202020204" pitchFamily="34" charset="0"/>
              <a:cs typeface="Arial" panose="020B0604020202020204" pitchFamily="34" charset="0"/>
            </a:endParaRPr>
          </a:p>
          <a:p>
            <a:pPr lvl="1">
              <a:buClr>
                <a:schemeClr val="accent1">
                  <a:lumMod val="75000"/>
                </a:schemeClr>
              </a:buClr>
              <a:defRPr/>
            </a:pPr>
            <a:endParaRPr lang="en-US" sz="1600" dirty="0">
              <a:latin typeface="Arial" panose="020B0604020202020204" pitchFamily="34" charset="0"/>
              <a:cs typeface="Arial" panose="020B0604020202020204" pitchFamily="34" charset="0"/>
            </a:endParaRPr>
          </a:p>
          <a:p>
            <a:pPr lvl="1">
              <a:buClr>
                <a:schemeClr val="accent1">
                  <a:lumMod val="75000"/>
                </a:schemeClr>
              </a:buClr>
              <a:defRPr/>
            </a:pPr>
            <a:endParaRPr lang="en-US" sz="1600" dirty="0">
              <a:latin typeface="Arial" panose="020B0604020202020204" pitchFamily="34" charset="0"/>
              <a:cs typeface="Arial" panose="020B0604020202020204" pitchFamily="34" charset="0"/>
            </a:endParaRPr>
          </a:p>
          <a:p>
            <a:pPr lvl="1">
              <a:buClr>
                <a:schemeClr val="accent1">
                  <a:lumMod val="75000"/>
                </a:schemeClr>
              </a:buClr>
              <a:defRPr/>
            </a:pPr>
            <a:endParaRPr lang="en-US" sz="1600" dirty="0">
              <a:latin typeface="Arial" panose="020B0604020202020204" pitchFamily="34" charset="0"/>
              <a:cs typeface="Arial" panose="020B0604020202020204" pitchFamily="34" charset="0"/>
            </a:endParaRPr>
          </a:p>
          <a:p>
            <a:pPr eaLnBrk="1" hangingPunct="1">
              <a:buClr>
                <a:schemeClr val="accent1">
                  <a:lumMod val="75000"/>
                </a:schemeClr>
              </a:buClr>
              <a:defRPr/>
            </a:pPr>
            <a:r>
              <a:rPr lang="en-US" sz="2100" dirty="0">
                <a:latin typeface="Arial" panose="020B0604020202020204" pitchFamily="34" charset="0"/>
                <a:cs typeface="Arial" panose="020B0604020202020204" pitchFamily="34" charset="0"/>
              </a:rPr>
              <a:t>Ensure the parents fill out a Refusal Form. Keep a copy for baby’s record &amp; fax a copy to the NBS Program using fax </a:t>
            </a:r>
            <a:r>
              <a:rPr lang="en-US" sz="2100">
                <a:latin typeface="Arial" panose="020B0604020202020204" pitchFamily="34" charset="0"/>
                <a:cs typeface="Arial" panose="020B0604020202020204" pitchFamily="34" charset="0"/>
              </a:rPr>
              <a:t># 405-900-7556.</a:t>
            </a:r>
            <a:endParaRPr lang="en-US" sz="2100" dirty="0">
              <a:solidFill>
                <a:schemeClr val="bg2">
                  <a:lumMod val="25000"/>
                </a:schemeClr>
              </a:solidFill>
              <a:latin typeface="Arial" panose="020B0604020202020204" pitchFamily="34" charset="0"/>
              <a:cs typeface="Arial" panose="020B0604020202020204" pitchFamily="34" charset="0"/>
            </a:endParaRPr>
          </a:p>
          <a:p>
            <a:pPr lvl="1">
              <a:buClr>
                <a:schemeClr val="accent1">
                  <a:lumMod val="75000"/>
                </a:schemeClr>
              </a:buClr>
              <a:defRPr/>
            </a:pPr>
            <a:endParaRPr lang="en-US" sz="2000" dirty="0"/>
          </a:p>
          <a:p>
            <a:pPr eaLnBrk="1" hangingPunct="1">
              <a:buClr>
                <a:schemeClr val="accent1">
                  <a:lumMod val="75000"/>
                </a:schemeClr>
              </a:buClr>
              <a:defRPr/>
            </a:pPr>
            <a:endParaRPr lang="en-US" dirty="0">
              <a:solidFill>
                <a:srgbClr val="FFFF00"/>
              </a:solidFill>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7140" y="2878120"/>
            <a:ext cx="7974259" cy="2091109"/>
          </a:xfrm>
          <a:prstGeom prst="rect">
            <a:avLst/>
          </a:prstGeom>
        </p:spPr>
      </p:pic>
    </p:spTree>
    <p:extLst>
      <p:ext uri="{BB962C8B-B14F-4D97-AF65-F5344CB8AC3E}">
        <p14:creationId xmlns:p14="http://schemas.microsoft.com/office/powerpoint/2010/main" val="15906459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1749663"/>
            <a:ext cx="11394141" cy="4351338"/>
          </a:xfrm>
        </p:spPr>
        <p:txBody>
          <a:bodyPr/>
          <a:lstStyle/>
          <a:p>
            <a:pPr>
              <a:buClr>
                <a:schemeClr val="accent1">
                  <a:lumMod val="75000"/>
                </a:schemeClr>
              </a:buClr>
            </a:pPr>
            <a:r>
              <a:rPr lang="en-US" sz="2400" dirty="0">
                <a:latin typeface="Arial" panose="020B0604020202020204" pitchFamily="34" charset="0"/>
                <a:cs typeface="Arial" panose="020B0604020202020204" pitchFamily="34" charset="0"/>
              </a:rPr>
              <a:t>NBS is collected on </a:t>
            </a:r>
            <a:r>
              <a:rPr lang="en-US" sz="2400" b="1" dirty="0">
                <a:latin typeface="Arial" panose="020B0604020202020204" pitchFamily="34" charset="0"/>
                <a:cs typeface="Arial" panose="020B0604020202020204" pitchFamily="34" charset="0"/>
              </a:rPr>
              <a:t>every</a:t>
            </a:r>
            <a:r>
              <a:rPr lang="en-US" sz="2400" dirty="0">
                <a:latin typeface="Arial" panose="020B0604020202020204" pitchFamily="34" charset="0"/>
                <a:cs typeface="Arial" panose="020B0604020202020204" pitchFamily="34" charset="0"/>
              </a:rPr>
              <a:t> baby born in Oklahoma.</a:t>
            </a:r>
          </a:p>
          <a:p>
            <a:pPr>
              <a:buClr>
                <a:schemeClr val="accent1">
                  <a:lumMod val="75000"/>
                </a:schemeClr>
              </a:buClr>
            </a:pPr>
            <a:r>
              <a:rPr lang="en-US" sz="2400" dirty="0">
                <a:latin typeface="Arial" panose="020B0604020202020204" pitchFamily="34" charset="0"/>
                <a:cs typeface="Arial" panose="020B0604020202020204" pitchFamily="34" charset="0"/>
              </a:rPr>
              <a:t>Importance of </a:t>
            </a:r>
            <a:r>
              <a:rPr lang="en-US" sz="2400" b="1" dirty="0">
                <a:latin typeface="Arial" panose="020B0604020202020204" pitchFamily="34" charset="0"/>
                <a:cs typeface="Arial" panose="020B0604020202020204" pitchFamily="34" charset="0"/>
              </a:rPr>
              <a:t>correct </a:t>
            </a:r>
            <a:r>
              <a:rPr lang="en-US" sz="2400" dirty="0">
                <a:latin typeface="Arial" panose="020B0604020202020204" pitchFamily="34" charset="0"/>
                <a:cs typeface="Arial" panose="020B0604020202020204" pitchFamily="34" charset="0"/>
              </a:rPr>
              <a:t>contact info &amp; PCP for follow-up. </a:t>
            </a:r>
          </a:p>
          <a:p>
            <a:pPr lvl="1">
              <a:buClr>
                <a:schemeClr val="accent1">
                  <a:lumMod val="75000"/>
                </a:schemeClr>
              </a:buClr>
            </a:pPr>
            <a:r>
              <a:rPr lang="en-US" sz="2400" i="1" dirty="0">
                <a:latin typeface="Arial" panose="020B0604020202020204" pitchFamily="34" charset="0"/>
                <a:cs typeface="Arial" panose="020B0604020202020204" pitchFamily="34" charset="0"/>
              </a:rPr>
              <a:t>No news is not good news! </a:t>
            </a:r>
            <a:r>
              <a:rPr lang="en-US" sz="2400" dirty="0">
                <a:latin typeface="Arial" panose="020B0604020202020204" pitchFamily="34" charset="0"/>
                <a:cs typeface="Arial" panose="020B0604020202020204" pitchFamily="34" charset="0"/>
              </a:rPr>
              <a:t>Update NBS Program with changes in home address and/or PCP.</a:t>
            </a:r>
          </a:p>
          <a:p>
            <a:pPr>
              <a:buClr>
                <a:schemeClr val="accent1">
                  <a:lumMod val="75000"/>
                </a:schemeClr>
              </a:buClr>
            </a:pPr>
            <a:r>
              <a:rPr lang="en-US" sz="2400" dirty="0">
                <a:latin typeface="Arial" panose="020B0604020202020204" pitchFamily="34" charset="0"/>
                <a:cs typeface="Arial" panose="020B0604020202020204" pitchFamily="34" charset="0"/>
              </a:rPr>
              <a:t>Review hidden disorders, using NBS pamphlet as a guide.</a:t>
            </a:r>
          </a:p>
          <a:p>
            <a:pPr>
              <a:buClr>
                <a:schemeClr val="accent1">
                  <a:lumMod val="75000"/>
                </a:schemeClr>
              </a:buClr>
            </a:pPr>
            <a:r>
              <a:rPr lang="en-US" sz="2400" dirty="0">
                <a:latin typeface="Arial" panose="020B0604020202020204" pitchFamily="34" charset="0"/>
                <a:cs typeface="Arial" panose="020B0604020202020204" pitchFamily="34" charset="0"/>
              </a:rPr>
              <a:t>Specimens are kept by the OSDH lab for </a:t>
            </a:r>
            <a:r>
              <a:rPr lang="en-US" sz="2400" u="sng" dirty="0">
                <a:latin typeface="Arial" panose="020B0604020202020204" pitchFamily="34" charset="0"/>
                <a:cs typeface="Arial" panose="020B0604020202020204" pitchFamily="34" charset="0"/>
              </a:rPr>
              <a:t>42</a:t>
            </a:r>
            <a:r>
              <a:rPr lang="en-US" sz="2400" dirty="0">
                <a:latin typeface="Arial" panose="020B0604020202020204" pitchFamily="34" charset="0"/>
                <a:cs typeface="Arial" panose="020B0604020202020204" pitchFamily="34" charset="0"/>
              </a:rPr>
              <a:t> days before being destroyed. </a:t>
            </a:r>
          </a:p>
          <a:p>
            <a:pPr>
              <a:buClr>
                <a:schemeClr val="accent1">
                  <a:lumMod val="75000"/>
                </a:schemeClr>
              </a:buClr>
            </a:pPr>
            <a:r>
              <a:rPr lang="en-US" sz="2400" dirty="0">
                <a:latin typeface="Arial" panose="020B0604020202020204" pitchFamily="34" charset="0"/>
                <a:cs typeface="Arial" panose="020B0604020202020204" pitchFamily="34" charset="0"/>
              </a:rPr>
              <a:t>Explain that most affected newborns do not exhibit signs &amp; symptoms early on.</a:t>
            </a:r>
          </a:p>
          <a:p>
            <a:pPr>
              <a:buClr>
                <a:schemeClr val="accent1">
                  <a:lumMod val="75000"/>
                </a:schemeClr>
              </a:buClr>
            </a:pPr>
            <a:r>
              <a:rPr lang="en-US" sz="2400" dirty="0">
                <a:latin typeface="Arial" panose="020B0604020202020204" pitchFamily="34" charset="0"/>
                <a:cs typeface="Arial" panose="020B0604020202020204" pitchFamily="34" charset="0"/>
              </a:rPr>
              <a:t>Prompt identification &amp; treatment of disorders is critical.</a:t>
            </a:r>
          </a:p>
          <a:p>
            <a:pPr marL="0" indent="0">
              <a:buClr>
                <a:schemeClr val="accent1">
                  <a:lumMod val="75000"/>
                </a:schemeClr>
              </a:buClr>
              <a:buNone/>
            </a:pPr>
            <a:endParaRPr lang="en-US" dirty="0"/>
          </a:p>
        </p:txBody>
      </p:sp>
      <p:sp>
        <p:nvSpPr>
          <p:cNvPr id="4" name="Slide Number Placeholder 3"/>
          <p:cNvSpPr>
            <a:spLocks noGrp="1"/>
          </p:cNvSpPr>
          <p:nvPr>
            <p:ph type="sldNum" sz="quarter" idx="12"/>
          </p:nvPr>
        </p:nvSpPr>
        <p:spPr/>
        <p:txBody>
          <a:bodyPr/>
          <a:lstStyle/>
          <a:p>
            <a:fld id="{DB7DDC46-2E90-8640-BEFE-F54DCCD857ED}" type="slidenum">
              <a:rPr lang="en-US" smtClean="0"/>
              <a:t>6</a:t>
            </a:fld>
            <a:endParaRPr lang="en-US"/>
          </a:p>
        </p:txBody>
      </p:sp>
      <p:sp>
        <p:nvSpPr>
          <p:cNvPr id="5" name="Footer Placeholder 4"/>
          <p:cNvSpPr>
            <a:spLocks noGrp="1"/>
          </p:cNvSpPr>
          <p:nvPr>
            <p:ph type="ftr" sz="quarter" idx="13"/>
          </p:nvPr>
        </p:nvSpPr>
        <p:spPr/>
        <p:txBody>
          <a:bodyPr/>
          <a:lstStyle/>
          <a:p>
            <a:r>
              <a:rPr lang="en-US"/>
              <a:t>Oklahoma State Department of Health | Newborn Screening Program </a:t>
            </a:r>
            <a:endParaRPr lang="en-US" dirty="0"/>
          </a:p>
        </p:txBody>
      </p:sp>
      <p:sp>
        <p:nvSpPr>
          <p:cNvPr id="6" name="Rectangle 2"/>
          <p:cNvSpPr>
            <a:spLocks noGrp="1" noChangeArrowheads="1"/>
          </p:cNvSpPr>
          <p:nvPr>
            <p:ph type="title"/>
          </p:nvPr>
        </p:nvSpPr>
        <p:spPr/>
        <p:txBody>
          <a:bodyPr/>
          <a:lstStyle/>
          <a:p>
            <a:pPr algn="ctr" eaLnBrk="1" hangingPunct="1">
              <a:defRPr/>
            </a:pPr>
            <a:r>
              <a:rPr lang="en-US" sz="3600" dirty="0">
                <a:solidFill>
                  <a:schemeClr val="accent1"/>
                </a:solidFill>
                <a:latin typeface="Arial" panose="020B0604020202020204" pitchFamily="34" charset="0"/>
                <a:cs typeface="Arial" panose="020B0604020202020204" pitchFamily="34" charset="0"/>
              </a:rPr>
              <a:t>Parent Education</a:t>
            </a:r>
          </a:p>
        </p:txBody>
      </p:sp>
    </p:spTree>
    <p:extLst>
      <p:ext uri="{BB962C8B-B14F-4D97-AF65-F5344CB8AC3E}">
        <p14:creationId xmlns:p14="http://schemas.microsoft.com/office/powerpoint/2010/main" val="67335418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B7DDC46-2E90-8640-BEFE-F54DCCD857ED}" type="slidenum">
              <a:rPr lang="en-US" smtClean="0"/>
              <a:t>60</a:t>
            </a:fld>
            <a:endParaRPr lang="en-US"/>
          </a:p>
        </p:txBody>
      </p:sp>
      <p:sp>
        <p:nvSpPr>
          <p:cNvPr id="5" name="Footer Placeholder 4"/>
          <p:cNvSpPr>
            <a:spLocks noGrp="1"/>
          </p:cNvSpPr>
          <p:nvPr>
            <p:ph type="ftr" sz="quarter" idx="13"/>
          </p:nvPr>
        </p:nvSpPr>
        <p:spPr/>
        <p:txBody>
          <a:bodyPr/>
          <a:lstStyle/>
          <a:p>
            <a:r>
              <a:rPr lang="en-US"/>
              <a:t>Oklahoma State Department of Health | Newborn Screening Program </a:t>
            </a:r>
            <a:endParaRPr lang="en-US" dirty="0"/>
          </a:p>
        </p:txBody>
      </p:sp>
      <p:sp>
        <p:nvSpPr>
          <p:cNvPr id="6" name="Title 1"/>
          <p:cNvSpPr>
            <a:spLocks noGrp="1"/>
          </p:cNvSpPr>
          <p:nvPr>
            <p:ph idx="1"/>
          </p:nvPr>
        </p:nvSpPr>
        <p:spPr>
          <a:xfrm>
            <a:off x="457200" y="465138"/>
            <a:ext cx="11393488" cy="5724525"/>
          </a:xfrm>
        </p:spPr>
        <p:txBody>
          <a:bodyPr anchor="ctr">
            <a:normAutofit/>
          </a:bodyPr>
          <a:lstStyle/>
          <a:p>
            <a:pPr marL="0" indent="0" algn="ctr">
              <a:buNone/>
            </a:pPr>
            <a:r>
              <a:rPr lang="en-US" sz="5400" dirty="0">
                <a:solidFill>
                  <a:schemeClr val="bg2">
                    <a:lumMod val="25000"/>
                  </a:schemeClr>
                </a:solidFill>
                <a:latin typeface="Arial" panose="020B0604020202020204" pitchFamily="34" charset="0"/>
                <a:cs typeface="Arial" panose="020B0604020202020204" pitchFamily="34" charset="0"/>
              </a:rPr>
              <a:t>Transit Time</a:t>
            </a:r>
          </a:p>
          <a:p>
            <a:pPr marL="0" indent="0" algn="ctr">
              <a:buNone/>
            </a:pPr>
            <a:endParaRPr lang="en-US" sz="5400" dirty="0"/>
          </a:p>
        </p:txBody>
      </p:sp>
      <p:sp>
        <p:nvSpPr>
          <p:cNvPr id="7" name="Subtitle 2"/>
          <p:cNvSpPr txBox="1">
            <a:spLocks/>
          </p:cNvSpPr>
          <p:nvPr/>
        </p:nvSpPr>
        <p:spPr>
          <a:xfrm>
            <a:off x="2267744" y="3543925"/>
            <a:ext cx="7772400" cy="1199704"/>
          </a:xfrm>
          <a:prstGeom prst="rect">
            <a:avLst/>
          </a:prstGeom>
        </p:spPr>
        <p:txBody>
          <a:bodyPr vert="horz" lIns="0" tIns="45720" rIns="91440" bIns="45720" rtlCol="0">
            <a:normAutofit/>
          </a:bodyPr>
          <a:lstStyle>
            <a:lvl1pPr marL="228600" indent="-2286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439200" indent="-177800"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2pPr>
            <a:lvl3pPr marL="666750" indent="-230188"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3pPr>
            <a:lvl4pPr marL="890588" indent="-223838"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4pPr>
            <a:lvl5pPr marL="1116013" indent="-225425"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a:latin typeface="Arial" panose="020B0604020202020204" pitchFamily="34" charset="0"/>
                <a:cs typeface="Arial" panose="020B0604020202020204" pitchFamily="34" charset="0"/>
              </a:rPr>
              <a:t>Prompt delivery of specimens to the Public Health Laboratory for testing can make all the difference.</a:t>
            </a:r>
          </a:p>
        </p:txBody>
      </p:sp>
    </p:spTree>
    <p:extLst>
      <p:ext uri="{BB962C8B-B14F-4D97-AF65-F5344CB8AC3E}">
        <p14:creationId xmlns:p14="http://schemas.microsoft.com/office/powerpoint/2010/main" val="416811352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Clr>
                <a:schemeClr val="accent1">
                  <a:lumMod val="75000"/>
                </a:schemeClr>
              </a:buClr>
            </a:pPr>
            <a:r>
              <a:rPr lang="en-US" sz="2400" dirty="0">
                <a:latin typeface="Arial" panose="020B0604020202020204" pitchFamily="34" charset="0"/>
                <a:cs typeface="Arial" panose="020B0604020202020204" pitchFamily="34" charset="0"/>
              </a:rPr>
              <a:t>“The time between the collection of a newborn screening specimen to its receipt at the OSDH Public Health Laboratory for testing.”</a:t>
            </a:r>
          </a:p>
          <a:p>
            <a:pPr>
              <a:buClr>
                <a:schemeClr val="accent1">
                  <a:lumMod val="75000"/>
                </a:schemeClr>
              </a:buClr>
            </a:pPr>
            <a:endParaRPr lang="en-US" dirty="0"/>
          </a:p>
        </p:txBody>
      </p:sp>
      <p:sp>
        <p:nvSpPr>
          <p:cNvPr id="4" name="Slide Number Placeholder 3"/>
          <p:cNvSpPr>
            <a:spLocks noGrp="1"/>
          </p:cNvSpPr>
          <p:nvPr>
            <p:ph type="sldNum" sz="quarter" idx="12"/>
          </p:nvPr>
        </p:nvSpPr>
        <p:spPr/>
        <p:txBody>
          <a:bodyPr/>
          <a:lstStyle/>
          <a:p>
            <a:fld id="{DB7DDC46-2E90-8640-BEFE-F54DCCD857ED}" type="slidenum">
              <a:rPr lang="en-US" smtClean="0"/>
              <a:t>61</a:t>
            </a:fld>
            <a:endParaRPr lang="en-US"/>
          </a:p>
        </p:txBody>
      </p:sp>
      <p:sp>
        <p:nvSpPr>
          <p:cNvPr id="5" name="Footer Placeholder 4"/>
          <p:cNvSpPr>
            <a:spLocks noGrp="1"/>
          </p:cNvSpPr>
          <p:nvPr>
            <p:ph type="ftr" sz="quarter" idx="13"/>
          </p:nvPr>
        </p:nvSpPr>
        <p:spPr/>
        <p:txBody>
          <a:bodyPr/>
          <a:lstStyle/>
          <a:p>
            <a:r>
              <a:rPr lang="en-US"/>
              <a:t>Oklahoma State Department of Health | Newborn Screening Program </a:t>
            </a:r>
            <a:endParaRPr lang="en-US" dirty="0"/>
          </a:p>
        </p:txBody>
      </p:sp>
      <p:sp>
        <p:nvSpPr>
          <p:cNvPr id="6" name="Title 2"/>
          <p:cNvSpPr>
            <a:spLocks noGrp="1"/>
          </p:cNvSpPr>
          <p:nvPr>
            <p:ph type="title"/>
          </p:nvPr>
        </p:nvSpPr>
        <p:spPr/>
        <p:txBody>
          <a:bodyPr>
            <a:normAutofit/>
          </a:bodyPr>
          <a:lstStyle/>
          <a:p>
            <a:pPr algn="ctr"/>
            <a:r>
              <a:rPr lang="en-US" sz="3600" dirty="0">
                <a:solidFill>
                  <a:schemeClr val="accent1"/>
                </a:solidFill>
                <a:latin typeface="Arial" panose="020B0604020202020204" pitchFamily="34" charset="0"/>
                <a:cs typeface="Arial" panose="020B0604020202020204" pitchFamily="34" charset="0"/>
              </a:rPr>
              <a:t>Transit Time: What is it?</a:t>
            </a:r>
          </a:p>
        </p:txBody>
      </p:sp>
    </p:spTree>
    <p:extLst>
      <p:ext uri="{BB962C8B-B14F-4D97-AF65-F5344CB8AC3E}">
        <p14:creationId xmlns:p14="http://schemas.microsoft.com/office/powerpoint/2010/main" val="161237450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B7DDC46-2E90-8640-BEFE-F54DCCD857ED}" type="slidenum">
              <a:rPr lang="en-US" smtClean="0"/>
              <a:t>62</a:t>
            </a:fld>
            <a:endParaRPr lang="en-US"/>
          </a:p>
        </p:txBody>
      </p:sp>
      <p:sp>
        <p:nvSpPr>
          <p:cNvPr id="5" name="Footer Placeholder 4"/>
          <p:cNvSpPr>
            <a:spLocks noGrp="1"/>
          </p:cNvSpPr>
          <p:nvPr>
            <p:ph type="ftr" sz="quarter" idx="13"/>
          </p:nvPr>
        </p:nvSpPr>
        <p:spPr/>
        <p:txBody>
          <a:bodyPr/>
          <a:lstStyle/>
          <a:p>
            <a:r>
              <a:rPr lang="en-US"/>
              <a:t>Oklahoma State Department of Health | Newborn Screening Program </a:t>
            </a:r>
            <a:endParaRPr lang="en-US" dirty="0"/>
          </a:p>
        </p:txBody>
      </p:sp>
      <p:sp>
        <p:nvSpPr>
          <p:cNvPr id="6" name="Title 2"/>
          <p:cNvSpPr>
            <a:spLocks noGrp="1"/>
          </p:cNvSpPr>
          <p:nvPr>
            <p:ph type="title"/>
          </p:nvPr>
        </p:nvSpPr>
        <p:spPr/>
        <p:txBody>
          <a:bodyPr>
            <a:normAutofit/>
          </a:bodyPr>
          <a:lstStyle/>
          <a:p>
            <a:pPr algn="ctr"/>
            <a:r>
              <a:rPr lang="en-US" sz="3600" dirty="0">
                <a:solidFill>
                  <a:schemeClr val="accent1"/>
                </a:solidFill>
                <a:latin typeface="Arial" panose="020B0604020202020204" pitchFamily="34" charset="0"/>
                <a:cs typeface="Arial" panose="020B0604020202020204" pitchFamily="34" charset="0"/>
              </a:rPr>
              <a:t>Transit Time</a:t>
            </a:r>
            <a:endParaRPr lang="en-US" sz="3600" dirty="0">
              <a:solidFill>
                <a:schemeClr val="accent1"/>
              </a:solidFill>
              <a:effectLst>
                <a:outerShdw blurRad="38100" dist="38100" dir="2700000" algn="tl">
                  <a:srgbClr val="000000">
                    <a:alpha val="43137"/>
                  </a:srgbClr>
                </a:outerShdw>
              </a:effectLst>
            </a:endParaRPr>
          </a:p>
        </p:txBody>
      </p:sp>
      <p:sp>
        <p:nvSpPr>
          <p:cNvPr id="7" name="Content Placeholder 1"/>
          <p:cNvSpPr>
            <a:spLocks noGrp="1"/>
          </p:cNvSpPr>
          <p:nvPr>
            <p:ph idx="1"/>
          </p:nvPr>
        </p:nvSpPr>
        <p:spPr/>
        <p:txBody>
          <a:bodyPr>
            <a:normAutofit/>
          </a:bodyPr>
          <a:lstStyle/>
          <a:p>
            <a:pPr>
              <a:buClr>
                <a:schemeClr val="accent1">
                  <a:lumMod val="75000"/>
                </a:schemeClr>
              </a:buClr>
            </a:pPr>
            <a:endParaRPr lang="en-US" dirty="0">
              <a:latin typeface="Arial" panose="020B0604020202020204" pitchFamily="34" charset="0"/>
              <a:cs typeface="Arial" panose="020B0604020202020204" pitchFamily="34" charset="0"/>
            </a:endParaRPr>
          </a:p>
          <a:p>
            <a:pPr>
              <a:buClr>
                <a:schemeClr val="accent1">
                  <a:lumMod val="75000"/>
                </a:schemeClr>
              </a:buClr>
            </a:pPr>
            <a:r>
              <a:rPr lang="en-US" sz="2400" b="1" dirty="0">
                <a:solidFill>
                  <a:schemeClr val="bg2">
                    <a:lumMod val="25000"/>
                  </a:schemeClr>
                </a:solidFill>
                <a:latin typeface="Arial" panose="020B0604020202020204" pitchFamily="34" charset="0"/>
                <a:cs typeface="Arial" panose="020B0604020202020204" pitchFamily="34" charset="0"/>
              </a:rPr>
              <a:t>Guidelines: </a:t>
            </a:r>
          </a:p>
          <a:p>
            <a:pPr lvl="1">
              <a:buClr>
                <a:schemeClr val="accent1">
                  <a:lumMod val="75000"/>
                </a:schemeClr>
              </a:buClr>
            </a:pPr>
            <a:r>
              <a:rPr lang="en-US" sz="2000" dirty="0">
                <a:latin typeface="Arial" panose="020B0604020202020204" pitchFamily="34" charset="0"/>
                <a:cs typeface="Arial" panose="020B0604020202020204" pitchFamily="34" charset="0"/>
              </a:rPr>
              <a:t>Specimens should be received at the OSDH Lab within </a:t>
            </a:r>
            <a:r>
              <a:rPr lang="en-US" sz="2000" b="1" dirty="0">
                <a:latin typeface="Arial" panose="020B0604020202020204" pitchFamily="34" charset="0"/>
                <a:cs typeface="Arial" panose="020B0604020202020204" pitchFamily="34" charset="0"/>
              </a:rPr>
              <a:t>48 hours </a:t>
            </a:r>
            <a:r>
              <a:rPr lang="en-US" sz="2000" dirty="0">
                <a:latin typeface="Arial" panose="020B0604020202020204" pitchFamily="34" charset="0"/>
                <a:cs typeface="Arial" panose="020B0604020202020204" pitchFamily="34" charset="0"/>
              </a:rPr>
              <a:t>from the time of collection.</a:t>
            </a:r>
          </a:p>
          <a:p>
            <a:pPr>
              <a:buClr>
                <a:schemeClr val="accent1">
                  <a:lumMod val="75000"/>
                </a:schemeClr>
              </a:buClr>
            </a:pPr>
            <a:endParaRPr lang="en-US" sz="2000" dirty="0">
              <a:latin typeface="Arial" panose="020B0604020202020204" pitchFamily="34" charset="0"/>
              <a:cs typeface="Arial" panose="020B0604020202020204" pitchFamily="34" charset="0"/>
            </a:endParaRPr>
          </a:p>
          <a:p>
            <a:pPr lvl="1">
              <a:buClr>
                <a:schemeClr val="accent1">
                  <a:lumMod val="75000"/>
                </a:schemeClr>
              </a:buClr>
            </a:pPr>
            <a:r>
              <a:rPr lang="en-US" sz="2000" u="sng" dirty="0">
                <a:latin typeface="Arial" panose="020B0604020202020204" pitchFamily="34" charset="0"/>
                <a:cs typeface="Arial" panose="020B0604020202020204" pitchFamily="34" charset="0"/>
              </a:rPr>
              <a:t>Oklahoma Law</a:t>
            </a:r>
            <a:r>
              <a:rPr lang="en-US" sz="2000" dirty="0">
                <a:latin typeface="Arial" panose="020B0604020202020204" pitchFamily="34" charset="0"/>
                <a:cs typeface="Arial" panose="020B0604020202020204" pitchFamily="34" charset="0"/>
              </a:rPr>
              <a:t>: </a:t>
            </a:r>
            <a:r>
              <a:rPr lang="en-US" sz="2000" i="1" dirty="0">
                <a:latin typeface="Arial" panose="020B0604020202020204" pitchFamily="34" charset="0"/>
                <a:cs typeface="Arial" panose="020B0604020202020204" pitchFamily="34" charset="0"/>
              </a:rPr>
              <a:t>OS 63 Sections 1-533 and 1-534</a:t>
            </a:r>
          </a:p>
          <a:p>
            <a:pPr>
              <a:buClr>
                <a:schemeClr val="accent1">
                  <a:lumMod val="75000"/>
                </a:schemeClr>
              </a:buClr>
            </a:pPr>
            <a:endParaRPr lang="en-US" sz="2000" i="1" dirty="0">
              <a:latin typeface="Arial" panose="020B0604020202020204" pitchFamily="34" charset="0"/>
              <a:cs typeface="Arial" panose="020B0604020202020204" pitchFamily="34" charset="0"/>
            </a:endParaRPr>
          </a:p>
        </p:txBody>
      </p:sp>
      <p:graphicFrame>
        <p:nvGraphicFramePr>
          <p:cNvPr id="8" name="Diagram 7"/>
          <p:cNvGraphicFramePr/>
          <p:nvPr>
            <p:extLst>
              <p:ext uri="{D42A27DB-BD31-4B8C-83A1-F6EECF244321}">
                <p14:modId xmlns:p14="http://schemas.microsoft.com/office/powerpoint/2010/main" val="1619165394"/>
              </p:ext>
            </p:extLst>
          </p:nvPr>
        </p:nvGraphicFramePr>
        <p:xfrm>
          <a:off x="3030069" y="4038600"/>
          <a:ext cx="6248400" cy="1879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122658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B7DDC46-2E90-8640-BEFE-F54DCCD857ED}" type="slidenum">
              <a:rPr lang="en-US" smtClean="0"/>
              <a:t>63</a:t>
            </a:fld>
            <a:endParaRPr lang="en-US"/>
          </a:p>
        </p:txBody>
      </p:sp>
      <p:sp>
        <p:nvSpPr>
          <p:cNvPr id="5" name="Footer Placeholder 4"/>
          <p:cNvSpPr>
            <a:spLocks noGrp="1"/>
          </p:cNvSpPr>
          <p:nvPr>
            <p:ph type="ftr" sz="quarter" idx="13"/>
          </p:nvPr>
        </p:nvSpPr>
        <p:spPr/>
        <p:txBody>
          <a:bodyPr/>
          <a:lstStyle/>
          <a:p>
            <a:r>
              <a:rPr lang="en-US"/>
              <a:t>Oklahoma State Department of Health | Newborn Screening Program </a:t>
            </a:r>
            <a:endParaRPr lang="en-US" dirty="0"/>
          </a:p>
        </p:txBody>
      </p:sp>
      <p:sp>
        <p:nvSpPr>
          <p:cNvPr id="6" name="Title 2"/>
          <p:cNvSpPr>
            <a:spLocks noGrp="1"/>
          </p:cNvSpPr>
          <p:nvPr>
            <p:ph type="title"/>
          </p:nvPr>
        </p:nvSpPr>
        <p:spPr/>
        <p:txBody>
          <a:bodyPr>
            <a:normAutofit/>
          </a:bodyPr>
          <a:lstStyle/>
          <a:p>
            <a:pPr algn="ctr"/>
            <a:r>
              <a:rPr lang="en-US" sz="3600" dirty="0">
                <a:solidFill>
                  <a:schemeClr val="accent1"/>
                </a:solidFill>
                <a:latin typeface="Arial" panose="020B0604020202020204" pitchFamily="34" charset="0"/>
                <a:cs typeface="Arial" panose="020B0604020202020204" pitchFamily="34" charset="0"/>
              </a:rPr>
              <a:t>Transit Time: Tips for Improvement</a:t>
            </a:r>
            <a:endParaRPr lang="en-US" sz="3600" dirty="0">
              <a:solidFill>
                <a:schemeClr val="accent1"/>
              </a:solidFill>
            </a:endParaRPr>
          </a:p>
        </p:txBody>
      </p:sp>
      <p:sp>
        <p:nvSpPr>
          <p:cNvPr id="7" name="Content Placeholder 1"/>
          <p:cNvSpPr>
            <a:spLocks noGrp="1"/>
          </p:cNvSpPr>
          <p:nvPr>
            <p:ph idx="1"/>
          </p:nvPr>
        </p:nvSpPr>
        <p:spPr/>
        <p:txBody>
          <a:bodyPr>
            <a:normAutofit/>
          </a:bodyPr>
          <a:lstStyle/>
          <a:p>
            <a:pPr>
              <a:buClr>
                <a:schemeClr val="accent1">
                  <a:lumMod val="75000"/>
                </a:schemeClr>
              </a:buClr>
            </a:pPr>
            <a:r>
              <a:rPr lang="en-US" sz="2000" dirty="0">
                <a:latin typeface="Arial" panose="020B0604020202020204" pitchFamily="34" charset="0"/>
                <a:cs typeface="Arial" panose="020B0604020202020204" pitchFamily="34" charset="0"/>
              </a:rPr>
              <a:t>Ensure everyone involved in NBS collection/handling knows about courier pick-up time, location, and importance.</a:t>
            </a:r>
          </a:p>
          <a:p>
            <a:pPr>
              <a:buClr>
                <a:schemeClr val="accent1">
                  <a:lumMod val="75000"/>
                </a:schemeClr>
              </a:buClr>
            </a:pPr>
            <a:r>
              <a:rPr lang="en-US" sz="2000" dirty="0">
                <a:latin typeface="Arial" panose="020B0604020202020204" pitchFamily="34" charset="0"/>
                <a:cs typeface="Arial" panose="020B0604020202020204" pitchFamily="34" charset="0"/>
              </a:rPr>
              <a:t>Do not batch specimens.</a:t>
            </a:r>
          </a:p>
          <a:p>
            <a:pPr>
              <a:buClr>
                <a:schemeClr val="accent1">
                  <a:lumMod val="75000"/>
                </a:schemeClr>
              </a:buClr>
            </a:pPr>
            <a:r>
              <a:rPr lang="en-US" sz="2000" dirty="0">
                <a:latin typeface="Arial" panose="020B0604020202020204" pitchFamily="34" charset="0"/>
                <a:cs typeface="Arial" panose="020B0604020202020204" pitchFamily="34" charset="0"/>
              </a:rPr>
              <a:t>Ensure the NBS is collected at 24 </a:t>
            </a:r>
            <a:r>
              <a:rPr lang="en-US" sz="2000" dirty="0" err="1">
                <a:latin typeface="Arial" panose="020B0604020202020204" pitchFamily="34" charset="0"/>
                <a:cs typeface="Arial" panose="020B0604020202020204" pitchFamily="34" charset="0"/>
              </a:rPr>
              <a:t>hr</a:t>
            </a:r>
            <a:r>
              <a:rPr lang="en-US" sz="2000" dirty="0">
                <a:latin typeface="Arial" panose="020B0604020202020204" pitchFamily="34" charset="0"/>
                <a:cs typeface="Arial" panose="020B0604020202020204" pitchFamily="34" charset="0"/>
              </a:rPr>
              <a:t> + 1 min of age &amp; goes out with the courier as soon as possible after it has dried (~3-4 hours of drying time).</a:t>
            </a:r>
          </a:p>
          <a:p>
            <a:pPr>
              <a:buClr>
                <a:schemeClr val="accent1">
                  <a:lumMod val="75000"/>
                </a:schemeClr>
              </a:buClr>
            </a:pPr>
            <a:r>
              <a:rPr lang="en-US" sz="2000" dirty="0">
                <a:latin typeface="Arial" panose="020B0604020202020204" pitchFamily="34" charset="0"/>
                <a:cs typeface="Arial" panose="020B0604020202020204" pitchFamily="34" charset="0"/>
              </a:rPr>
              <a:t>Set timelines and goals specific for your facility.</a:t>
            </a:r>
          </a:p>
          <a:p>
            <a:pPr>
              <a:buClr>
                <a:schemeClr val="accent1">
                  <a:lumMod val="75000"/>
                </a:schemeClr>
              </a:buClr>
            </a:pPr>
            <a:r>
              <a:rPr lang="en-US" sz="2000" dirty="0">
                <a:latin typeface="Arial" panose="020B0604020202020204" pitchFamily="34" charset="0"/>
                <a:cs typeface="Arial" panose="020B0604020202020204" pitchFamily="34" charset="0"/>
              </a:rPr>
              <a:t>Maintain a courier/transport log.</a:t>
            </a:r>
          </a:p>
          <a:p>
            <a:pPr>
              <a:buClr>
                <a:schemeClr val="accent1">
                  <a:lumMod val="75000"/>
                </a:schemeClr>
              </a:buClr>
            </a:pPr>
            <a:r>
              <a:rPr lang="en-US" sz="2000" dirty="0">
                <a:latin typeface="Arial" panose="020B0604020202020204" pitchFamily="34" charset="0"/>
                <a:cs typeface="Arial" panose="020B0604020202020204" pitchFamily="34" charset="0"/>
              </a:rPr>
              <a:t>Review transit time reports.</a:t>
            </a:r>
          </a:p>
          <a:p>
            <a:pPr>
              <a:buClr>
                <a:schemeClr val="accent1">
                  <a:lumMod val="75000"/>
                </a:schemeClr>
              </a:buClr>
            </a:pPr>
            <a:r>
              <a:rPr lang="en-US" sz="2000" dirty="0">
                <a:latin typeface="Arial" panose="020B0604020202020204" pitchFamily="34" charset="0"/>
                <a:cs typeface="Arial" panose="020B0604020202020204" pitchFamily="34" charset="0"/>
              </a:rPr>
              <a:t>Contact the PHL if the courier does not present to pick up the NBS specimens.</a:t>
            </a:r>
          </a:p>
          <a:p>
            <a:pPr>
              <a:buClr>
                <a:schemeClr val="accent1">
                  <a:lumMod val="75000"/>
                </a:schemeClr>
              </a:buClr>
            </a:pPr>
            <a:endParaRPr lang="en-US" dirty="0"/>
          </a:p>
        </p:txBody>
      </p:sp>
    </p:spTree>
    <p:extLst>
      <p:ext uri="{BB962C8B-B14F-4D97-AF65-F5344CB8AC3E}">
        <p14:creationId xmlns:p14="http://schemas.microsoft.com/office/powerpoint/2010/main" val="34357738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B7DDC46-2E90-8640-BEFE-F54DCCD857ED}" type="slidenum">
              <a:rPr lang="en-US" smtClean="0"/>
              <a:t>64</a:t>
            </a:fld>
            <a:endParaRPr lang="en-US"/>
          </a:p>
        </p:txBody>
      </p:sp>
      <p:sp>
        <p:nvSpPr>
          <p:cNvPr id="5" name="Footer Placeholder 4"/>
          <p:cNvSpPr>
            <a:spLocks noGrp="1"/>
          </p:cNvSpPr>
          <p:nvPr>
            <p:ph type="ftr" sz="quarter" idx="13"/>
          </p:nvPr>
        </p:nvSpPr>
        <p:spPr/>
        <p:txBody>
          <a:bodyPr/>
          <a:lstStyle/>
          <a:p>
            <a:r>
              <a:rPr lang="en-US"/>
              <a:t>Oklahoma State Department of Health | Newborn Screening Program </a:t>
            </a:r>
            <a:endParaRPr lang="en-US" dirty="0"/>
          </a:p>
        </p:txBody>
      </p:sp>
      <p:sp>
        <p:nvSpPr>
          <p:cNvPr id="6" name="Content Placeholder 2"/>
          <p:cNvSpPr>
            <a:spLocks noGrp="1"/>
          </p:cNvSpPr>
          <p:nvPr>
            <p:ph idx="1"/>
          </p:nvPr>
        </p:nvSpPr>
        <p:spPr>
          <a:xfrm>
            <a:off x="457200" y="449263"/>
            <a:ext cx="11393488" cy="5740400"/>
          </a:xfrm>
        </p:spPr>
        <p:txBody>
          <a:bodyPr anchor="ctr">
            <a:normAutofit/>
          </a:bodyPr>
          <a:lstStyle/>
          <a:p>
            <a:pPr marL="0" indent="0" algn="ctr">
              <a:buNone/>
            </a:pPr>
            <a:r>
              <a:rPr lang="en-US" sz="6600" b="1" dirty="0">
                <a:solidFill>
                  <a:schemeClr val="bg2">
                    <a:lumMod val="25000"/>
                  </a:schemeClr>
                </a:solidFill>
                <a:latin typeface="Arial" panose="020B0604020202020204" pitchFamily="34" charset="0"/>
                <a:cs typeface="Arial" panose="020B0604020202020204" pitchFamily="34" charset="0"/>
              </a:rPr>
              <a:t>Pulse Oximetry</a:t>
            </a:r>
          </a:p>
          <a:p>
            <a:pPr marL="0" indent="0" algn="ctr">
              <a:buNone/>
            </a:pPr>
            <a:r>
              <a:rPr lang="en-US" sz="6600" b="1" dirty="0">
                <a:solidFill>
                  <a:schemeClr val="bg2">
                    <a:lumMod val="25000"/>
                  </a:schemeClr>
                </a:solidFill>
                <a:latin typeface="Arial" panose="020B0604020202020204" pitchFamily="34" charset="0"/>
                <a:cs typeface="Arial" panose="020B0604020202020204" pitchFamily="34" charset="0"/>
              </a:rPr>
              <a:t>Screening</a:t>
            </a:r>
          </a:p>
        </p:txBody>
      </p:sp>
    </p:spTree>
    <p:extLst>
      <p:ext uri="{BB962C8B-B14F-4D97-AF65-F5344CB8AC3E}">
        <p14:creationId xmlns:p14="http://schemas.microsoft.com/office/powerpoint/2010/main" val="393973532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B7DDC46-2E90-8640-BEFE-F54DCCD857ED}" type="slidenum">
              <a:rPr lang="en-US" smtClean="0"/>
              <a:t>65</a:t>
            </a:fld>
            <a:endParaRPr lang="en-US"/>
          </a:p>
        </p:txBody>
      </p:sp>
      <p:sp>
        <p:nvSpPr>
          <p:cNvPr id="5" name="Footer Placeholder 4"/>
          <p:cNvSpPr>
            <a:spLocks noGrp="1"/>
          </p:cNvSpPr>
          <p:nvPr>
            <p:ph type="ftr" sz="quarter" idx="13"/>
          </p:nvPr>
        </p:nvSpPr>
        <p:spPr/>
        <p:txBody>
          <a:bodyPr/>
          <a:lstStyle/>
          <a:p>
            <a:r>
              <a:rPr lang="en-US"/>
              <a:t>Oklahoma State Department of Health | Newborn Screening Program </a:t>
            </a:r>
            <a:endParaRPr lang="en-US" dirty="0"/>
          </a:p>
        </p:txBody>
      </p:sp>
      <p:sp>
        <p:nvSpPr>
          <p:cNvPr id="6" name="Title 1"/>
          <p:cNvSpPr>
            <a:spLocks noGrp="1"/>
          </p:cNvSpPr>
          <p:nvPr>
            <p:ph type="title"/>
          </p:nvPr>
        </p:nvSpPr>
        <p:spPr/>
        <p:txBody>
          <a:bodyPr>
            <a:normAutofit/>
          </a:bodyPr>
          <a:lstStyle/>
          <a:p>
            <a:pPr algn="ctr"/>
            <a:r>
              <a:rPr lang="en-US" sz="3600" dirty="0">
                <a:solidFill>
                  <a:schemeClr val="accent1"/>
                </a:solidFill>
                <a:latin typeface="Arial" panose="020B0604020202020204" pitchFamily="34" charset="0"/>
                <a:cs typeface="Arial" panose="020B0604020202020204" pitchFamily="34" charset="0"/>
              </a:rPr>
              <a:t>Pulse Oximetry Screening</a:t>
            </a:r>
          </a:p>
        </p:txBody>
      </p:sp>
      <p:sp>
        <p:nvSpPr>
          <p:cNvPr id="7" name="Content Placeholder 2"/>
          <p:cNvSpPr>
            <a:spLocks noGrp="1"/>
          </p:cNvSpPr>
          <p:nvPr>
            <p:ph idx="1"/>
          </p:nvPr>
        </p:nvSpPr>
        <p:spPr/>
        <p:txBody>
          <a:bodyPr/>
          <a:lstStyle/>
          <a:p>
            <a:pPr marL="0" indent="0">
              <a:buClr>
                <a:schemeClr val="accent1">
                  <a:lumMod val="75000"/>
                </a:schemeClr>
              </a:buClr>
              <a:buNone/>
            </a:pPr>
            <a:r>
              <a:rPr lang="en-US" sz="2400" b="1" dirty="0">
                <a:solidFill>
                  <a:schemeClr val="bg2">
                    <a:lumMod val="25000"/>
                  </a:schemeClr>
                </a:solidFill>
                <a:latin typeface="Arial" panose="020B0604020202020204" pitchFamily="34" charset="0"/>
                <a:cs typeface="Arial" panose="020B0604020202020204" pitchFamily="34" charset="0"/>
              </a:rPr>
              <a:t>Purpose: </a:t>
            </a:r>
          </a:p>
          <a:p>
            <a:pPr lvl="1">
              <a:buClr>
                <a:schemeClr val="accent1">
                  <a:lumMod val="75000"/>
                </a:schemeClr>
              </a:buClr>
            </a:pPr>
            <a:r>
              <a:rPr lang="en-US" sz="2000" dirty="0">
                <a:latin typeface="Arial" panose="020B0604020202020204" pitchFamily="34" charset="0"/>
                <a:cs typeface="Arial" panose="020B0604020202020204" pitchFamily="34" charset="0"/>
              </a:rPr>
              <a:t>Screen</a:t>
            </a:r>
            <a:r>
              <a:rPr lang="en-US" sz="2000" i="1" dirty="0">
                <a:latin typeface="Arial" panose="020B0604020202020204" pitchFamily="34" charset="0"/>
                <a:cs typeface="Arial" panose="020B0604020202020204" pitchFamily="34" charset="0"/>
              </a:rPr>
              <a:t> </a:t>
            </a:r>
            <a:r>
              <a:rPr lang="en-US" sz="2000" b="1" dirty="0">
                <a:latin typeface="Arial" panose="020B0604020202020204" pitchFamily="34" charset="0"/>
                <a:cs typeface="Arial" panose="020B0604020202020204" pitchFamily="34" charset="0"/>
              </a:rPr>
              <a:t>all</a:t>
            </a:r>
            <a:r>
              <a:rPr lang="en-US" sz="2000" dirty="0">
                <a:latin typeface="Arial" panose="020B0604020202020204" pitchFamily="34" charset="0"/>
                <a:cs typeface="Arial" panose="020B0604020202020204" pitchFamily="34" charset="0"/>
              </a:rPr>
              <a:t> newborns between 24-48 hours of life with pulse oximetry to detect select defects related to critical congenital heart disease.</a:t>
            </a:r>
          </a:p>
          <a:p>
            <a:pPr lvl="1">
              <a:buClr>
                <a:schemeClr val="accent1">
                  <a:lumMod val="75000"/>
                </a:schemeClr>
              </a:buClr>
            </a:pPr>
            <a:endParaRPr lang="en-US" sz="2000" dirty="0">
              <a:latin typeface="Arial" panose="020B0604020202020204" pitchFamily="34" charset="0"/>
              <a:cs typeface="Arial" panose="020B0604020202020204" pitchFamily="34" charset="0"/>
            </a:endParaRPr>
          </a:p>
          <a:p>
            <a:pPr lvl="1">
              <a:buClr>
                <a:schemeClr val="accent1">
                  <a:lumMod val="75000"/>
                </a:schemeClr>
              </a:buClr>
            </a:pPr>
            <a:endParaRPr lang="en-US" sz="2000" dirty="0">
              <a:latin typeface="Arial" panose="020B0604020202020204" pitchFamily="34" charset="0"/>
              <a:cs typeface="Arial" panose="020B0604020202020204" pitchFamily="34" charset="0"/>
            </a:endParaRPr>
          </a:p>
          <a:p>
            <a:pPr marL="114300" indent="0" algn="ctr">
              <a:buClr>
                <a:schemeClr val="accent1">
                  <a:lumMod val="75000"/>
                </a:schemeClr>
              </a:buClr>
              <a:buNone/>
            </a:pPr>
            <a:r>
              <a:rPr lang="en-US" sz="2400" i="1" dirty="0">
                <a:latin typeface="Arial" panose="020B0604020202020204" pitchFamily="34" charset="0"/>
                <a:cs typeface="Arial" panose="020B0604020202020204" pitchFamily="34" charset="0"/>
              </a:rPr>
              <a:t>Rationale</a:t>
            </a:r>
          </a:p>
          <a:p>
            <a:pPr lvl="1">
              <a:buClr>
                <a:schemeClr val="accent1">
                  <a:lumMod val="75000"/>
                </a:schemeClr>
              </a:buClr>
            </a:pPr>
            <a:r>
              <a:rPr lang="en-US" sz="2000" dirty="0">
                <a:latin typeface="Arial" panose="020B0604020202020204" pitchFamily="34" charset="0"/>
                <a:cs typeface="Arial" panose="020B0604020202020204" pitchFamily="34" charset="0"/>
              </a:rPr>
              <a:t>Some newborns may appear healthy at first </a:t>
            </a:r>
            <a:r>
              <a:rPr lang="en-US" sz="2000" i="1" dirty="0">
                <a:latin typeface="Arial" panose="020B0604020202020204" pitchFamily="34" charset="0"/>
                <a:cs typeface="Arial" panose="020B0604020202020204" pitchFamily="34" charset="0"/>
              </a:rPr>
              <a:t>despite</a:t>
            </a:r>
            <a:r>
              <a:rPr lang="en-US" sz="2000" dirty="0">
                <a:latin typeface="Arial" panose="020B0604020202020204" pitchFamily="34" charset="0"/>
                <a:cs typeface="Arial" panose="020B0604020202020204" pitchFamily="34" charset="0"/>
              </a:rPr>
              <a:t> having a CCHD. Early detection and prompt treatment can prevent lifelong disability and early death. </a:t>
            </a:r>
          </a:p>
          <a:p>
            <a:pPr lvl="1">
              <a:buClr>
                <a:schemeClr val="accent1">
                  <a:lumMod val="75000"/>
                </a:schemeClr>
              </a:buClr>
            </a:pPr>
            <a:endParaRPr lang="en-US" sz="2000" dirty="0"/>
          </a:p>
          <a:p>
            <a:pPr>
              <a:buClr>
                <a:schemeClr val="accent1">
                  <a:lumMod val="75000"/>
                </a:schemeClr>
              </a:buClr>
            </a:pPr>
            <a:endParaRPr lang="en-US" sz="2400" dirty="0"/>
          </a:p>
        </p:txBody>
      </p:sp>
    </p:spTree>
    <p:extLst>
      <p:ext uri="{BB962C8B-B14F-4D97-AF65-F5344CB8AC3E}">
        <p14:creationId xmlns:p14="http://schemas.microsoft.com/office/powerpoint/2010/main" val="189950570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B7DDC46-2E90-8640-BEFE-F54DCCD857ED}" type="slidenum">
              <a:rPr lang="en-US" smtClean="0"/>
              <a:t>66</a:t>
            </a:fld>
            <a:endParaRPr lang="en-US"/>
          </a:p>
        </p:txBody>
      </p:sp>
      <p:sp>
        <p:nvSpPr>
          <p:cNvPr id="5" name="Footer Placeholder 4"/>
          <p:cNvSpPr>
            <a:spLocks noGrp="1"/>
          </p:cNvSpPr>
          <p:nvPr>
            <p:ph type="ftr" sz="quarter" idx="13"/>
          </p:nvPr>
        </p:nvSpPr>
        <p:spPr/>
        <p:txBody>
          <a:bodyPr/>
          <a:lstStyle/>
          <a:p>
            <a:r>
              <a:rPr lang="en-US"/>
              <a:t>Oklahoma State Department of Health | Newborn Screening Program </a:t>
            </a:r>
            <a:endParaRPr lang="en-US" dirty="0"/>
          </a:p>
        </p:txBody>
      </p:sp>
      <p:sp>
        <p:nvSpPr>
          <p:cNvPr id="6" name="Title 1"/>
          <p:cNvSpPr>
            <a:spLocks noGrp="1"/>
          </p:cNvSpPr>
          <p:nvPr>
            <p:ph type="title"/>
          </p:nvPr>
        </p:nvSpPr>
        <p:spPr/>
        <p:txBody>
          <a:bodyPr/>
          <a:lstStyle/>
          <a:p>
            <a:pPr algn="ctr"/>
            <a:r>
              <a:rPr lang="en-US" sz="3600" dirty="0">
                <a:solidFill>
                  <a:schemeClr val="accent1"/>
                </a:solidFill>
                <a:latin typeface="Arial" panose="020B0604020202020204" pitchFamily="34" charset="0"/>
                <a:cs typeface="Arial" panose="020B0604020202020204" pitchFamily="34" charset="0"/>
              </a:rPr>
              <a:t>Implications</a:t>
            </a:r>
            <a:endParaRPr lang="en-US" dirty="0">
              <a:solidFill>
                <a:schemeClr val="accent1"/>
              </a:solidFill>
              <a:latin typeface="Arial" panose="020B0604020202020204" pitchFamily="34" charset="0"/>
              <a:cs typeface="Arial" panose="020B0604020202020204" pitchFamily="34" charset="0"/>
            </a:endParaRPr>
          </a:p>
        </p:txBody>
      </p:sp>
      <p:sp>
        <p:nvSpPr>
          <p:cNvPr id="7" name="Content Placeholder 2"/>
          <p:cNvSpPr>
            <a:spLocks noGrp="1"/>
          </p:cNvSpPr>
          <p:nvPr>
            <p:ph idx="1"/>
          </p:nvPr>
        </p:nvSpPr>
        <p:spPr>
          <a:xfrm>
            <a:off x="457200" y="1633571"/>
            <a:ext cx="11394141" cy="4351338"/>
          </a:xfrm>
          <a:ln>
            <a:solidFill>
              <a:schemeClr val="bg1"/>
            </a:solidFill>
          </a:ln>
        </p:spPr>
        <p:txBody>
          <a:bodyPr/>
          <a:lstStyle/>
          <a:p>
            <a:pPr>
              <a:buClr>
                <a:schemeClr val="accent1">
                  <a:lumMod val="75000"/>
                </a:schemeClr>
              </a:buClr>
            </a:pPr>
            <a:endParaRPr lang="en-US" dirty="0">
              <a:solidFill>
                <a:schemeClr val="tx1"/>
              </a:solidFill>
            </a:endParaRPr>
          </a:p>
          <a:p>
            <a:pPr>
              <a:buClr>
                <a:schemeClr val="accent1">
                  <a:lumMod val="75000"/>
                </a:schemeClr>
              </a:buClr>
            </a:pPr>
            <a:r>
              <a:rPr lang="en-US" dirty="0">
                <a:solidFill>
                  <a:schemeClr val="tx1"/>
                </a:solidFill>
              </a:rPr>
              <a:t> </a:t>
            </a:r>
            <a:r>
              <a:rPr lang="en-US" sz="2000" dirty="0">
                <a:solidFill>
                  <a:schemeClr val="tx1"/>
                </a:solidFill>
                <a:latin typeface="Arial" panose="020B0604020202020204" pitchFamily="34" charset="0"/>
                <a:cs typeface="Arial" panose="020B0604020202020204" pitchFamily="34" charset="0"/>
              </a:rPr>
              <a:t>Congenital heart disease is the </a:t>
            </a:r>
            <a:r>
              <a:rPr lang="en-US" sz="2000" b="1" dirty="0">
                <a:solidFill>
                  <a:schemeClr val="tx1"/>
                </a:solidFill>
                <a:latin typeface="Arial" panose="020B0604020202020204" pitchFamily="34" charset="0"/>
                <a:cs typeface="Arial" panose="020B0604020202020204" pitchFamily="34" charset="0"/>
              </a:rPr>
              <a:t>most common </a:t>
            </a:r>
            <a:r>
              <a:rPr lang="en-US" sz="2000" dirty="0">
                <a:solidFill>
                  <a:schemeClr val="tx1"/>
                </a:solidFill>
                <a:latin typeface="Arial" panose="020B0604020202020204" pitchFamily="34" charset="0"/>
                <a:cs typeface="Arial" panose="020B0604020202020204" pitchFamily="34" charset="0"/>
              </a:rPr>
              <a:t>birth defect</a:t>
            </a:r>
          </a:p>
          <a:p>
            <a:pPr marL="400050" indent="-285750">
              <a:buClr>
                <a:schemeClr val="accent1">
                  <a:lumMod val="75000"/>
                </a:schemeClr>
              </a:buClr>
            </a:pPr>
            <a:endParaRPr lang="en-US" dirty="0">
              <a:solidFill>
                <a:schemeClr val="tx1"/>
              </a:solidFill>
              <a:latin typeface="Arial" panose="020B0604020202020204" pitchFamily="34" charset="0"/>
              <a:cs typeface="Arial" panose="020B0604020202020204" pitchFamily="34" charset="0"/>
            </a:endParaRPr>
          </a:p>
          <a:p>
            <a:pPr>
              <a:buClr>
                <a:schemeClr val="accent1">
                  <a:lumMod val="75000"/>
                </a:schemeClr>
              </a:buClr>
            </a:pPr>
            <a:r>
              <a:rPr lang="en-US" dirty="0">
                <a:solidFill>
                  <a:schemeClr val="tx1"/>
                </a:solidFill>
                <a:latin typeface="Arial" panose="020B0604020202020204" pitchFamily="34" charset="0"/>
                <a:cs typeface="Arial" panose="020B0604020202020204" pitchFamily="34" charset="0"/>
              </a:rPr>
              <a:t> </a:t>
            </a:r>
            <a:r>
              <a:rPr lang="en-US" sz="2000" dirty="0">
                <a:solidFill>
                  <a:schemeClr val="tx1"/>
                </a:solidFill>
                <a:latin typeface="Arial" panose="020B0604020202020204" pitchFamily="34" charset="0"/>
                <a:cs typeface="Arial" panose="020B0604020202020204" pitchFamily="34" charset="0"/>
              </a:rPr>
              <a:t>1 in 110 infants will have a heart defect</a:t>
            </a:r>
          </a:p>
          <a:p>
            <a:pPr lvl="1">
              <a:buClr>
                <a:schemeClr val="accent1">
                  <a:lumMod val="75000"/>
                </a:schemeClr>
              </a:buClr>
            </a:pPr>
            <a:r>
              <a:rPr lang="en-US" sz="1800" b="1" dirty="0">
                <a:latin typeface="Arial" panose="020B0604020202020204" pitchFamily="34" charset="0"/>
                <a:cs typeface="Arial" panose="020B0604020202020204" pitchFamily="34" charset="0"/>
              </a:rPr>
              <a:t>25% </a:t>
            </a:r>
            <a:r>
              <a:rPr lang="en-US" sz="1800" dirty="0">
                <a:latin typeface="Arial" panose="020B0604020202020204" pitchFamily="34" charset="0"/>
                <a:cs typeface="Arial" panose="020B0604020202020204" pitchFamily="34" charset="0"/>
              </a:rPr>
              <a:t>of those cases will have a CCHD</a:t>
            </a:r>
          </a:p>
          <a:p>
            <a:pPr>
              <a:buClr>
                <a:schemeClr val="accent1">
                  <a:lumMod val="75000"/>
                </a:schemeClr>
              </a:buClr>
            </a:pPr>
            <a:endParaRPr lang="en-US" dirty="0">
              <a:solidFill>
                <a:schemeClr val="tx1"/>
              </a:solidFill>
              <a:latin typeface="Arial" panose="020B0604020202020204" pitchFamily="34" charset="0"/>
              <a:cs typeface="Arial" panose="020B0604020202020204" pitchFamily="34" charset="0"/>
            </a:endParaRPr>
          </a:p>
          <a:p>
            <a:pPr>
              <a:buClr>
                <a:schemeClr val="accent1">
                  <a:lumMod val="75000"/>
                </a:schemeClr>
              </a:buClr>
            </a:pPr>
            <a:r>
              <a:rPr lang="en-US" dirty="0">
                <a:solidFill>
                  <a:schemeClr val="tx1"/>
                </a:solidFill>
                <a:latin typeface="Arial" panose="020B0604020202020204" pitchFamily="34" charset="0"/>
                <a:cs typeface="Arial" panose="020B0604020202020204" pitchFamily="34" charset="0"/>
              </a:rPr>
              <a:t> </a:t>
            </a:r>
            <a:r>
              <a:rPr lang="en-US" sz="2000" dirty="0">
                <a:solidFill>
                  <a:schemeClr val="tx1"/>
                </a:solidFill>
                <a:latin typeface="Arial" panose="020B0604020202020204" pitchFamily="34" charset="0"/>
                <a:cs typeface="Arial" panose="020B0604020202020204" pitchFamily="34" charset="0"/>
              </a:rPr>
              <a:t>Most affected are asymptomatic early on</a:t>
            </a:r>
          </a:p>
          <a:p>
            <a:pPr>
              <a:buClr>
                <a:schemeClr val="accent1">
                  <a:lumMod val="75000"/>
                </a:schemeClr>
              </a:buClr>
            </a:pPr>
            <a:endParaRPr lang="en-US" sz="2000" dirty="0">
              <a:solidFill>
                <a:schemeClr val="tx1"/>
              </a:solidFill>
              <a:latin typeface="Arial" panose="020B0604020202020204" pitchFamily="34" charset="0"/>
              <a:cs typeface="Arial" panose="020B0604020202020204" pitchFamily="34" charset="0"/>
            </a:endParaRPr>
          </a:p>
          <a:p>
            <a:pPr>
              <a:buClr>
                <a:schemeClr val="accent1">
                  <a:lumMod val="75000"/>
                </a:schemeClr>
              </a:buClr>
            </a:pPr>
            <a:r>
              <a:rPr lang="en-US" sz="2000" dirty="0">
                <a:solidFill>
                  <a:schemeClr val="tx1"/>
                </a:solidFill>
                <a:latin typeface="Arial" panose="020B0604020202020204" pitchFamily="34" charset="0"/>
                <a:cs typeface="Arial" panose="020B0604020202020204" pitchFamily="34" charset="0"/>
              </a:rPr>
              <a:t> Most will require surgery shortly after birth</a:t>
            </a:r>
          </a:p>
        </p:txBody>
      </p:sp>
    </p:spTree>
    <p:extLst>
      <p:ext uri="{BB962C8B-B14F-4D97-AF65-F5344CB8AC3E}">
        <p14:creationId xmlns:p14="http://schemas.microsoft.com/office/powerpoint/2010/main" val="125445247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B7DDC46-2E90-8640-BEFE-F54DCCD857ED}" type="slidenum">
              <a:rPr lang="en-US" smtClean="0"/>
              <a:t>67</a:t>
            </a:fld>
            <a:endParaRPr lang="en-US"/>
          </a:p>
        </p:txBody>
      </p:sp>
      <p:sp>
        <p:nvSpPr>
          <p:cNvPr id="6" name="Footer Placeholder 5"/>
          <p:cNvSpPr>
            <a:spLocks noGrp="1"/>
          </p:cNvSpPr>
          <p:nvPr>
            <p:ph type="ftr" sz="quarter" idx="14"/>
          </p:nvPr>
        </p:nvSpPr>
        <p:spPr/>
        <p:txBody>
          <a:bodyPr/>
          <a:lstStyle/>
          <a:p>
            <a:r>
              <a:rPr lang="en-US"/>
              <a:t>Oklahoma State Department of Health | Newborn Screening Program </a:t>
            </a:r>
            <a:endParaRPr lang="en-US" dirty="0"/>
          </a:p>
        </p:txBody>
      </p:sp>
      <p:sp>
        <p:nvSpPr>
          <p:cNvPr id="7" name="Title 2"/>
          <p:cNvSpPr>
            <a:spLocks noGrp="1"/>
          </p:cNvSpPr>
          <p:nvPr>
            <p:ph type="title"/>
          </p:nvPr>
        </p:nvSpPr>
        <p:spPr/>
        <p:txBody>
          <a:bodyPr>
            <a:normAutofit/>
          </a:bodyPr>
          <a:lstStyle/>
          <a:p>
            <a:pPr algn="ctr"/>
            <a:r>
              <a:rPr lang="en-US" sz="3600" dirty="0">
                <a:solidFill>
                  <a:schemeClr val="accent1"/>
                </a:solidFill>
                <a:latin typeface="Arial" panose="020B0604020202020204" pitchFamily="34" charset="0"/>
                <a:cs typeface="Arial" panose="020B0604020202020204" pitchFamily="34" charset="0"/>
              </a:rPr>
              <a:t>Normal Heart: Blood Flow</a:t>
            </a:r>
            <a:endParaRPr lang="en-US" sz="3600" b="1" dirty="0">
              <a:solidFill>
                <a:schemeClr val="accent1"/>
              </a:solidFill>
              <a:latin typeface="Arial" panose="020B0604020202020204" pitchFamily="34" charset="0"/>
              <a:cs typeface="Arial" panose="020B0604020202020204" pitchFamily="34" charset="0"/>
            </a:endParaRPr>
          </a:p>
        </p:txBody>
      </p:sp>
      <p:pic>
        <p:nvPicPr>
          <p:cNvPr id="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30682" y="1636745"/>
            <a:ext cx="3437835" cy="4351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Content Placeholder 8"/>
          <p:cNvSpPr>
            <a:spLocks noGrp="1"/>
          </p:cNvSpPr>
          <p:nvPr>
            <p:ph idx="13"/>
          </p:nvPr>
        </p:nvSpPr>
        <p:spPr>
          <a:prstGeom prst="rect">
            <a:avLst/>
          </a:prstGeom>
        </p:spPr>
        <p:txBody>
          <a:bodyPr wrap="square">
            <a:spAutoFit/>
          </a:bodyPr>
          <a:lstStyle/>
          <a:p>
            <a:r>
              <a:rPr lang="en-US" sz="1600" dirty="0">
                <a:latin typeface="Arial" panose="020B0604020202020204" pitchFamily="34" charset="0"/>
                <a:cs typeface="Arial" panose="020B0604020202020204" pitchFamily="34" charset="0"/>
              </a:rPr>
              <a:t>Blood from body tissues goes to the right side of the heart and enters the lungs, where the blood becomes oxygenated. The blood is then delivered to the left side of the heart, which is responsible for pumping the oxygenated blood out to the body in order to provide oxygenation to the body tissues. After being utilized, the deoxygenated blood is returned to the right side of the heart, and the cycle continues. Valves within the heart help to prevent backflow of blood during this process.</a:t>
            </a:r>
          </a:p>
          <a:p>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Fetal openings between the atria, ventricles, and blood vessels begin to close shortly after birth.</a:t>
            </a:r>
          </a:p>
          <a:p>
            <a:pPr algn="ctr"/>
            <a:endParaRPr lang="en-US" dirty="0">
              <a:sym typeface="Wingdings" panose="05000000000000000000" pitchFamily="2" charset="2"/>
            </a:endParaRPr>
          </a:p>
          <a:p>
            <a:pPr algn="ctr"/>
            <a:endParaRPr lang="en-US" dirty="0">
              <a:sym typeface="Wingdings" panose="05000000000000000000" pitchFamily="2" charset="2"/>
            </a:endParaRPr>
          </a:p>
        </p:txBody>
      </p:sp>
      <p:sp>
        <p:nvSpPr>
          <p:cNvPr id="10" name="TextBox 9"/>
          <p:cNvSpPr txBox="1"/>
          <p:nvPr/>
        </p:nvSpPr>
        <p:spPr>
          <a:xfrm>
            <a:off x="1645589" y="5911526"/>
            <a:ext cx="2438400" cy="246221"/>
          </a:xfrm>
          <a:prstGeom prst="rect">
            <a:avLst/>
          </a:prstGeom>
          <a:noFill/>
        </p:spPr>
        <p:txBody>
          <a:bodyPr wrap="square" rtlCol="0">
            <a:spAutoFit/>
          </a:bodyPr>
          <a:lstStyle/>
          <a:p>
            <a:pPr algn="ctr"/>
            <a:r>
              <a:rPr lang="en-US" sz="1000" dirty="0"/>
              <a:t>Image credit: CDC (2014)</a:t>
            </a:r>
          </a:p>
        </p:txBody>
      </p:sp>
    </p:spTree>
    <p:extLst>
      <p:ext uri="{BB962C8B-B14F-4D97-AF65-F5344CB8AC3E}">
        <p14:creationId xmlns:p14="http://schemas.microsoft.com/office/powerpoint/2010/main" val="198121096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B7DDC46-2E90-8640-BEFE-F54DCCD857ED}" type="slidenum">
              <a:rPr lang="en-US" smtClean="0"/>
              <a:t>68</a:t>
            </a:fld>
            <a:endParaRPr lang="en-US"/>
          </a:p>
        </p:txBody>
      </p:sp>
      <p:sp>
        <p:nvSpPr>
          <p:cNvPr id="6" name="Footer Placeholder 5"/>
          <p:cNvSpPr>
            <a:spLocks noGrp="1"/>
          </p:cNvSpPr>
          <p:nvPr>
            <p:ph type="ftr" sz="quarter" idx="14"/>
          </p:nvPr>
        </p:nvSpPr>
        <p:spPr/>
        <p:txBody>
          <a:bodyPr/>
          <a:lstStyle/>
          <a:p>
            <a:r>
              <a:rPr lang="en-US"/>
              <a:t>Oklahoma State Department of Health | Newborn Screening Program </a:t>
            </a:r>
            <a:endParaRPr lang="en-US" dirty="0"/>
          </a:p>
        </p:txBody>
      </p:sp>
      <p:sp>
        <p:nvSpPr>
          <p:cNvPr id="7" name="Title 2"/>
          <p:cNvSpPr>
            <a:spLocks noGrp="1"/>
          </p:cNvSpPr>
          <p:nvPr>
            <p:ph type="title"/>
          </p:nvPr>
        </p:nvSpPr>
        <p:spPr/>
        <p:txBody>
          <a:bodyPr>
            <a:normAutofit/>
          </a:bodyPr>
          <a:lstStyle/>
          <a:p>
            <a:pPr algn="ctr"/>
            <a:r>
              <a:rPr lang="en-US" sz="3600" dirty="0">
                <a:solidFill>
                  <a:schemeClr val="accent1"/>
                </a:solidFill>
                <a:latin typeface="Arial" panose="020B0604020202020204" pitchFamily="34" charset="0"/>
                <a:cs typeface="Arial" panose="020B0604020202020204" pitchFamily="34" charset="0"/>
              </a:rPr>
              <a:t>Fetal-Neonatal Circulation</a:t>
            </a:r>
            <a:endParaRPr lang="en-US" sz="3600" b="1" dirty="0">
              <a:solidFill>
                <a:schemeClr val="accent1"/>
              </a:solidFill>
              <a:latin typeface="Arial" panose="020B0604020202020204" pitchFamily="34" charset="0"/>
              <a:cs typeface="Arial" panose="020B0604020202020204" pitchFamily="34" charset="0"/>
            </a:endParaRPr>
          </a:p>
        </p:txBody>
      </p:sp>
      <p:sp>
        <p:nvSpPr>
          <p:cNvPr id="8" name="Content Placeholder 7"/>
          <p:cNvSpPr txBox="1">
            <a:spLocks noGrp="1"/>
          </p:cNvSpPr>
          <p:nvPr>
            <p:ph idx="1"/>
          </p:nvPr>
        </p:nvSpPr>
        <p:spPr>
          <a:xfrm>
            <a:off x="457200" y="1838151"/>
            <a:ext cx="6708098" cy="3462486"/>
          </a:xfrm>
          <a:prstGeom prst="rect">
            <a:avLst/>
          </a:prstGeom>
          <a:noFill/>
        </p:spPr>
        <p:txBody>
          <a:bodyPr wrap="square" rtlCol="0">
            <a:spAutoFit/>
          </a:bodyPr>
          <a:lstStyle/>
          <a:p>
            <a:pPr>
              <a:buClr>
                <a:schemeClr val="accent1">
                  <a:lumMod val="75000"/>
                </a:schemeClr>
              </a:buClr>
            </a:pPr>
            <a:r>
              <a:rPr lang="en-US" dirty="0">
                <a:latin typeface="Arial" panose="020B0604020202020204" pitchFamily="34" charset="0"/>
                <a:cs typeface="Arial" panose="020B0604020202020204" pitchFamily="34" charset="0"/>
              </a:rPr>
              <a:t>The first </a:t>
            </a:r>
            <a:r>
              <a:rPr lang="en-US" i="1" dirty="0">
                <a:latin typeface="Arial" panose="020B0604020202020204" pitchFamily="34" charset="0"/>
                <a:cs typeface="Arial" panose="020B0604020202020204" pitchFamily="34" charset="0"/>
              </a:rPr>
              <a:t>breath of life </a:t>
            </a:r>
            <a:r>
              <a:rPr lang="en-US" dirty="0">
                <a:latin typeface="Arial" panose="020B0604020202020204" pitchFamily="34" charset="0"/>
                <a:cs typeface="Arial" panose="020B0604020202020204" pitchFamily="34" charset="0"/>
              </a:rPr>
              <a:t>leads to important changes in neonatal circulation:</a:t>
            </a:r>
          </a:p>
          <a:p>
            <a:pPr marL="742950" lvl="1" indent="-285750">
              <a:buClr>
                <a:schemeClr val="accent1">
                  <a:lumMod val="75000"/>
                </a:schemeClr>
              </a:buClr>
            </a:pPr>
            <a:r>
              <a:rPr lang="en-US" dirty="0">
                <a:latin typeface="Arial" panose="020B0604020202020204" pitchFamily="34" charset="0"/>
                <a:cs typeface="Arial" panose="020B0604020202020204" pitchFamily="34" charset="0"/>
              </a:rPr>
              <a:t>Makes way for use of neonatal lungs </a:t>
            </a:r>
            <a:r>
              <a:rPr lang="en-US" sz="1600" dirty="0">
                <a:latin typeface="Arial" panose="020B0604020202020204" pitchFamily="34" charset="0"/>
                <a:cs typeface="Arial" panose="020B0604020202020204" pitchFamily="34" charset="0"/>
              </a:rPr>
              <a:t>(The lungs were not utilized in utero, as the placenta provided oxygenation to the fetus; after birth, however, an enormous amount of pressure is necessary in order for the newborn to close the diversions used to bypass the lungs in utero and instead allow for use of the lungs.)</a:t>
            </a:r>
          </a:p>
          <a:p>
            <a:pPr marL="742950" lvl="1" indent="-285750">
              <a:buClr>
                <a:schemeClr val="accent1">
                  <a:lumMod val="75000"/>
                </a:schemeClr>
              </a:buClr>
            </a:pPr>
            <a:r>
              <a:rPr lang="en-US" dirty="0">
                <a:latin typeface="Arial" panose="020B0604020202020204" pitchFamily="34" charset="0"/>
                <a:cs typeface="Arial" panose="020B0604020202020204" pitchFamily="34" charset="0"/>
              </a:rPr>
              <a:t>Increased pressure change in the left side of heart compared to the right (The left side becomes the body’s “pump”) resulting in:</a:t>
            </a:r>
          </a:p>
          <a:p>
            <a:pPr marL="1200150" lvl="2" indent="-285750">
              <a:buClr>
                <a:schemeClr val="accent1">
                  <a:lumMod val="75000"/>
                </a:schemeClr>
              </a:buClr>
            </a:pPr>
            <a:r>
              <a:rPr lang="en-US" dirty="0">
                <a:latin typeface="Arial" panose="020B0604020202020204" pitchFamily="34" charset="0"/>
                <a:cs typeface="Arial" panose="020B0604020202020204" pitchFamily="34" charset="0"/>
              </a:rPr>
              <a:t>Closure of the Ductus Arteriosus </a:t>
            </a:r>
            <a:r>
              <a:rPr lang="en-US" sz="1600" dirty="0">
                <a:latin typeface="Arial" panose="020B0604020202020204" pitchFamily="34" charset="0"/>
                <a:cs typeface="Arial" panose="020B0604020202020204" pitchFamily="34" charset="0"/>
              </a:rPr>
              <a:t>(fetal opening between aorta and pulmonary artery) </a:t>
            </a:r>
          </a:p>
          <a:p>
            <a:pPr marL="1200150" lvl="2" indent="-285750">
              <a:buClr>
                <a:schemeClr val="accent1">
                  <a:lumMod val="75000"/>
                </a:schemeClr>
              </a:buClr>
            </a:pPr>
            <a:r>
              <a:rPr lang="en-US" sz="1600" dirty="0">
                <a:latin typeface="Arial" panose="020B0604020202020204" pitchFamily="34" charset="0"/>
                <a:cs typeface="Arial" panose="020B0604020202020204" pitchFamily="34" charset="0"/>
              </a:rPr>
              <a:t>Closure of the </a:t>
            </a:r>
            <a:r>
              <a:rPr lang="en-US" dirty="0">
                <a:latin typeface="Arial" panose="020B0604020202020204" pitchFamily="34" charset="0"/>
                <a:cs typeface="Arial" panose="020B0604020202020204" pitchFamily="34" charset="0"/>
              </a:rPr>
              <a:t>Foramen </a:t>
            </a:r>
            <a:r>
              <a:rPr lang="en-US" dirty="0" err="1">
                <a:latin typeface="Arial" panose="020B0604020202020204" pitchFamily="34" charset="0"/>
                <a:cs typeface="Arial" panose="020B0604020202020204" pitchFamily="34" charset="0"/>
              </a:rPr>
              <a:t>Ovale</a:t>
            </a:r>
            <a:r>
              <a:rPr lang="en-US"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(fetal opening between the right and left atria)</a:t>
            </a:r>
            <a:endParaRPr lang="en-US" dirty="0">
              <a:latin typeface="Arial" panose="020B0604020202020204" pitchFamily="34" charset="0"/>
              <a:cs typeface="Arial" panose="020B0604020202020204" pitchFamily="34" charset="0"/>
            </a:endParaRPr>
          </a:p>
        </p:txBody>
      </p:sp>
      <p:sp>
        <p:nvSpPr>
          <p:cNvPr id="9" name="Content Placeholder 8"/>
          <p:cNvSpPr txBox="1">
            <a:spLocks noGrp="1"/>
          </p:cNvSpPr>
          <p:nvPr>
            <p:ph idx="13"/>
          </p:nvPr>
        </p:nvSpPr>
        <p:spPr>
          <a:xfrm>
            <a:off x="8154649" y="2996776"/>
            <a:ext cx="3402351" cy="830997"/>
          </a:xfrm>
          <a:prstGeom prst="rect">
            <a:avLst/>
          </a:prstGeom>
          <a:noFill/>
        </p:spPr>
        <p:txBody>
          <a:bodyPr wrap="square" rtlCol="0" anchor="ctr">
            <a:spAutoFit/>
          </a:bodyPr>
          <a:lstStyle/>
          <a:p>
            <a:pPr marL="285750" indent="-285750" algn="ctr">
              <a:buClr>
                <a:schemeClr val="accent1"/>
              </a:buClr>
              <a:buFont typeface="Wingdings" panose="05000000000000000000" pitchFamily="2" charset="2"/>
              <a:buChar char="v"/>
            </a:pPr>
            <a:r>
              <a:rPr lang="en-US" sz="1600" i="1" dirty="0">
                <a:latin typeface="Arial" panose="020B0604020202020204" pitchFamily="34" charset="0"/>
                <a:cs typeface="Arial" panose="020B0604020202020204" pitchFamily="34" charset="0"/>
              </a:rPr>
              <a:t>Failure of closure of fetal openings can result in complications</a:t>
            </a:r>
          </a:p>
        </p:txBody>
      </p:sp>
    </p:spTree>
    <p:extLst>
      <p:ext uri="{BB962C8B-B14F-4D97-AF65-F5344CB8AC3E}">
        <p14:creationId xmlns:p14="http://schemas.microsoft.com/office/powerpoint/2010/main" val="189025770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B7DDC46-2E90-8640-BEFE-F54DCCD857ED}" type="slidenum">
              <a:rPr lang="en-US" smtClean="0"/>
              <a:t>69</a:t>
            </a:fld>
            <a:endParaRPr lang="en-US"/>
          </a:p>
        </p:txBody>
      </p:sp>
      <p:sp>
        <p:nvSpPr>
          <p:cNvPr id="5" name="Footer Placeholder 4"/>
          <p:cNvSpPr>
            <a:spLocks noGrp="1"/>
          </p:cNvSpPr>
          <p:nvPr>
            <p:ph type="ftr" sz="quarter" idx="13"/>
          </p:nvPr>
        </p:nvSpPr>
        <p:spPr/>
        <p:txBody>
          <a:bodyPr/>
          <a:lstStyle/>
          <a:p>
            <a:r>
              <a:rPr lang="en-US"/>
              <a:t>Oklahoma State Department of Health | Newborn Screening Program </a:t>
            </a:r>
            <a:endParaRPr lang="en-US" dirty="0"/>
          </a:p>
        </p:txBody>
      </p:sp>
      <p:sp>
        <p:nvSpPr>
          <p:cNvPr id="6" name="Content Placeholder 2"/>
          <p:cNvSpPr>
            <a:spLocks noGrp="1"/>
          </p:cNvSpPr>
          <p:nvPr>
            <p:ph idx="1"/>
          </p:nvPr>
        </p:nvSpPr>
        <p:spPr>
          <a:xfrm>
            <a:off x="457200" y="584200"/>
            <a:ext cx="11250613" cy="5605463"/>
          </a:xfrm>
        </p:spPr>
        <p:txBody>
          <a:bodyPr anchor="ctr">
            <a:normAutofit/>
          </a:bodyPr>
          <a:lstStyle/>
          <a:p>
            <a:pPr marL="0" indent="0" algn="ctr">
              <a:buNone/>
            </a:pPr>
            <a:r>
              <a:rPr lang="en-US" sz="6600" b="1" dirty="0">
                <a:solidFill>
                  <a:schemeClr val="bg2">
                    <a:lumMod val="25000"/>
                  </a:schemeClr>
                </a:solidFill>
                <a:latin typeface="Arial" panose="020B0604020202020204" pitchFamily="34" charset="0"/>
                <a:cs typeface="Arial" panose="020B0604020202020204" pitchFamily="34" charset="0"/>
              </a:rPr>
              <a:t>CCHD: Screening Targets &amp; Symptomatology</a:t>
            </a:r>
          </a:p>
        </p:txBody>
      </p:sp>
    </p:spTree>
    <p:extLst>
      <p:ext uri="{BB962C8B-B14F-4D97-AF65-F5344CB8AC3E}">
        <p14:creationId xmlns:p14="http://schemas.microsoft.com/office/powerpoint/2010/main" val="19641023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nSpc>
                <a:spcPct val="90000"/>
              </a:lnSpc>
              <a:buClr>
                <a:schemeClr val="accent1">
                  <a:lumMod val="75000"/>
                </a:schemeClr>
              </a:buClr>
            </a:pPr>
            <a:r>
              <a:rPr lang="en-US" sz="2400" dirty="0">
                <a:latin typeface="Arial" panose="020B0604020202020204" pitchFamily="34" charset="0"/>
                <a:cs typeface="Arial" panose="020B0604020202020204" pitchFamily="34" charset="0"/>
              </a:rPr>
              <a:t>Instruct parents to ask for screen results on first visit to PCP.</a:t>
            </a:r>
          </a:p>
          <a:p>
            <a:pPr>
              <a:lnSpc>
                <a:spcPct val="90000"/>
              </a:lnSpc>
              <a:buClr>
                <a:schemeClr val="accent1">
                  <a:lumMod val="75000"/>
                </a:schemeClr>
              </a:buClr>
            </a:pPr>
            <a:r>
              <a:rPr lang="en-US" sz="2400" dirty="0">
                <a:latin typeface="Arial" panose="020B0604020202020204" pitchFamily="34" charset="0"/>
                <a:cs typeface="Arial" panose="020B0604020202020204" pitchFamily="34" charset="0"/>
              </a:rPr>
              <a:t>Tell parents to bring the </a:t>
            </a:r>
            <a:r>
              <a:rPr lang="en-US" sz="2400" b="1" dirty="0">
                <a:solidFill>
                  <a:schemeClr val="accent1">
                    <a:lumMod val="75000"/>
                  </a:schemeClr>
                </a:solidFill>
                <a:latin typeface="Arial" panose="020B0604020202020204" pitchFamily="34" charset="0"/>
                <a:cs typeface="Arial" panose="020B0604020202020204" pitchFamily="34" charset="0"/>
              </a:rPr>
              <a:t>Blue</a:t>
            </a:r>
            <a:r>
              <a:rPr lang="en-US" sz="2400" dirty="0">
                <a:latin typeface="Arial" panose="020B0604020202020204" pitchFamily="34" charset="0"/>
                <a:cs typeface="Arial" panose="020B0604020202020204" pitchFamily="34" charset="0"/>
              </a:rPr>
              <a:t> or </a:t>
            </a:r>
            <a:r>
              <a:rPr lang="en-US" sz="2400" b="1" dirty="0">
                <a:solidFill>
                  <a:srgbClr val="FF33CC"/>
                </a:solidFill>
                <a:latin typeface="Arial" panose="020B0604020202020204" pitchFamily="34" charset="0"/>
                <a:cs typeface="Arial" panose="020B0604020202020204" pitchFamily="34" charset="0"/>
              </a:rPr>
              <a:t>Pink</a:t>
            </a:r>
            <a:r>
              <a:rPr lang="en-US" sz="2400" dirty="0">
                <a:latin typeface="Arial" panose="020B0604020202020204" pitchFamily="34" charset="0"/>
                <a:cs typeface="Arial" panose="020B0604020202020204" pitchFamily="34" charset="0"/>
              </a:rPr>
              <a:t> slip to their baby’s first doctor’s visit.</a:t>
            </a:r>
          </a:p>
          <a:p>
            <a:pPr>
              <a:buClr>
                <a:schemeClr val="accent1">
                  <a:lumMod val="75000"/>
                </a:schemeClr>
              </a:buClr>
            </a:pPr>
            <a:endParaRPr lang="en-US" dirty="0"/>
          </a:p>
        </p:txBody>
      </p:sp>
      <p:sp>
        <p:nvSpPr>
          <p:cNvPr id="4" name="Slide Number Placeholder 3"/>
          <p:cNvSpPr>
            <a:spLocks noGrp="1"/>
          </p:cNvSpPr>
          <p:nvPr>
            <p:ph type="sldNum" sz="quarter" idx="12"/>
          </p:nvPr>
        </p:nvSpPr>
        <p:spPr/>
        <p:txBody>
          <a:bodyPr/>
          <a:lstStyle/>
          <a:p>
            <a:fld id="{DB7DDC46-2E90-8640-BEFE-F54DCCD857ED}" type="slidenum">
              <a:rPr lang="en-US" smtClean="0"/>
              <a:t>7</a:t>
            </a:fld>
            <a:endParaRPr lang="en-US"/>
          </a:p>
        </p:txBody>
      </p:sp>
      <p:sp>
        <p:nvSpPr>
          <p:cNvPr id="5" name="Footer Placeholder 4"/>
          <p:cNvSpPr>
            <a:spLocks noGrp="1"/>
          </p:cNvSpPr>
          <p:nvPr>
            <p:ph type="ftr" sz="quarter" idx="13"/>
          </p:nvPr>
        </p:nvSpPr>
        <p:spPr/>
        <p:txBody>
          <a:bodyPr/>
          <a:lstStyle/>
          <a:p>
            <a:r>
              <a:rPr lang="en-US"/>
              <a:t>Oklahoma State Department of Health | Newborn Screening Program </a:t>
            </a:r>
            <a:endParaRPr lang="en-US" dirty="0"/>
          </a:p>
        </p:txBody>
      </p:sp>
      <p:sp>
        <p:nvSpPr>
          <p:cNvPr id="6" name="Rectangle 2"/>
          <p:cNvSpPr>
            <a:spLocks noGrp="1" noChangeArrowheads="1"/>
          </p:cNvSpPr>
          <p:nvPr>
            <p:ph type="title"/>
          </p:nvPr>
        </p:nvSpPr>
        <p:spPr/>
        <p:txBody>
          <a:bodyPr/>
          <a:lstStyle/>
          <a:p>
            <a:pPr algn="ctr" eaLnBrk="1" hangingPunct="1">
              <a:defRPr/>
            </a:pPr>
            <a:r>
              <a:rPr lang="en-US" sz="3600" dirty="0">
                <a:solidFill>
                  <a:schemeClr val="accent1"/>
                </a:solidFill>
                <a:latin typeface="Arial" panose="020B0604020202020204" pitchFamily="34" charset="0"/>
                <a:cs typeface="Arial" panose="020B0604020202020204" pitchFamily="34" charset="0"/>
              </a:rPr>
              <a:t>Parent Education</a:t>
            </a:r>
          </a:p>
        </p:txBody>
      </p:sp>
      <p:pic>
        <p:nvPicPr>
          <p:cNvPr id="7" name="Picture 6"/>
          <p:cNvPicPr>
            <a:picLocks noChangeAspect="1"/>
          </p:cNvPicPr>
          <p:nvPr/>
        </p:nvPicPr>
        <p:blipFill>
          <a:blip r:embed="rId2"/>
          <a:stretch>
            <a:fillRect/>
          </a:stretch>
        </p:blipFill>
        <p:spPr>
          <a:xfrm>
            <a:off x="3173145" y="2719205"/>
            <a:ext cx="5934996" cy="3653020"/>
          </a:xfrm>
          <a:prstGeom prst="rect">
            <a:avLst/>
          </a:prstGeom>
        </p:spPr>
      </p:pic>
    </p:spTree>
    <p:extLst>
      <p:ext uri="{BB962C8B-B14F-4D97-AF65-F5344CB8AC3E}">
        <p14:creationId xmlns:p14="http://schemas.microsoft.com/office/powerpoint/2010/main" val="375762410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B7DDC46-2E90-8640-BEFE-F54DCCD857ED}" type="slidenum">
              <a:rPr lang="en-US" smtClean="0"/>
              <a:t>70</a:t>
            </a:fld>
            <a:endParaRPr lang="en-US"/>
          </a:p>
        </p:txBody>
      </p:sp>
      <p:sp>
        <p:nvSpPr>
          <p:cNvPr id="5" name="Footer Placeholder 4"/>
          <p:cNvSpPr>
            <a:spLocks noGrp="1"/>
          </p:cNvSpPr>
          <p:nvPr>
            <p:ph type="ftr" sz="quarter" idx="13"/>
          </p:nvPr>
        </p:nvSpPr>
        <p:spPr/>
        <p:txBody>
          <a:bodyPr/>
          <a:lstStyle/>
          <a:p>
            <a:r>
              <a:rPr lang="en-US"/>
              <a:t>Oklahoma State Department of Health | Newborn Screening Program </a:t>
            </a:r>
            <a:endParaRPr lang="en-US" dirty="0"/>
          </a:p>
        </p:txBody>
      </p:sp>
      <p:sp>
        <p:nvSpPr>
          <p:cNvPr id="7" name="Title 1"/>
          <p:cNvSpPr>
            <a:spLocks noGrp="1"/>
          </p:cNvSpPr>
          <p:nvPr>
            <p:ph type="title"/>
          </p:nvPr>
        </p:nvSpPr>
        <p:spPr/>
        <p:txBody>
          <a:bodyPr>
            <a:normAutofit/>
          </a:bodyPr>
          <a:lstStyle/>
          <a:p>
            <a:pPr algn="ctr"/>
            <a:r>
              <a:rPr lang="en-US" sz="3600" dirty="0">
                <a:solidFill>
                  <a:schemeClr val="accent1"/>
                </a:solidFill>
                <a:latin typeface="Arial" panose="020B0604020202020204" pitchFamily="34" charset="0"/>
                <a:cs typeface="Arial" panose="020B0604020202020204" pitchFamily="34" charset="0"/>
              </a:rPr>
              <a:t>CCHD Targets</a:t>
            </a:r>
          </a:p>
        </p:txBody>
      </p:sp>
      <p:sp>
        <p:nvSpPr>
          <p:cNvPr id="8" name="TextBox 7"/>
          <p:cNvSpPr txBox="1"/>
          <p:nvPr/>
        </p:nvSpPr>
        <p:spPr>
          <a:xfrm>
            <a:off x="501911" y="1414557"/>
            <a:ext cx="7262993" cy="400110"/>
          </a:xfrm>
          <a:prstGeom prst="rect">
            <a:avLst/>
          </a:prstGeom>
          <a:noFill/>
        </p:spPr>
        <p:txBody>
          <a:bodyPr wrap="square" rtlCol="0">
            <a:spAutoFit/>
          </a:bodyPr>
          <a:lstStyle/>
          <a:p>
            <a:r>
              <a:rPr lang="en-US" sz="2000" b="1" i="1" dirty="0">
                <a:latin typeface="Arial" panose="020B0604020202020204" pitchFamily="34" charset="0"/>
                <a:cs typeface="Arial" panose="020B0604020202020204" pitchFamily="34" charset="0"/>
              </a:rPr>
              <a:t>Most likely detected by pulse oximetry screening</a:t>
            </a:r>
          </a:p>
        </p:txBody>
      </p:sp>
      <p:sp>
        <p:nvSpPr>
          <p:cNvPr id="9" name="Content Placeholder 2"/>
          <p:cNvSpPr>
            <a:spLocks noGrp="1"/>
          </p:cNvSpPr>
          <p:nvPr>
            <p:ph idx="1"/>
          </p:nvPr>
        </p:nvSpPr>
        <p:spPr/>
        <p:txBody>
          <a:bodyPr/>
          <a:lstStyle/>
          <a:p>
            <a:pPr>
              <a:buClr>
                <a:schemeClr val="accent1">
                  <a:lumMod val="75000"/>
                </a:schemeClr>
              </a:buClr>
            </a:pPr>
            <a:r>
              <a:rPr lang="en-US" sz="2000" dirty="0" err="1">
                <a:solidFill>
                  <a:schemeClr val="tx1"/>
                </a:solidFill>
                <a:latin typeface="Arial" panose="020B0604020202020204" pitchFamily="34" charset="0"/>
                <a:cs typeface="Arial" panose="020B0604020202020204" pitchFamily="34" charset="0"/>
              </a:rPr>
              <a:t>Hypoplastic</a:t>
            </a:r>
            <a:r>
              <a:rPr lang="en-US" sz="2000" dirty="0">
                <a:solidFill>
                  <a:schemeClr val="tx1"/>
                </a:solidFill>
                <a:latin typeface="Arial" panose="020B0604020202020204" pitchFamily="34" charset="0"/>
                <a:cs typeface="Arial" panose="020B0604020202020204" pitchFamily="34" charset="0"/>
              </a:rPr>
              <a:t> Left Heart Syndrome (HLHS)</a:t>
            </a:r>
          </a:p>
          <a:p>
            <a:pPr>
              <a:buClr>
                <a:schemeClr val="accent1">
                  <a:lumMod val="75000"/>
                </a:schemeClr>
              </a:buClr>
            </a:pPr>
            <a:r>
              <a:rPr lang="en-US" sz="2000" dirty="0">
                <a:solidFill>
                  <a:schemeClr val="tx1"/>
                </a:solidFill>
                <a:latin typeface="Arial" panose="020B0604020202020204" pitchFamily="34" charset="0"/>
                <a:cs typeface="Arial" panose="020B0604020202020204" pitchFamily="34" charset="0"/>
              </a:rPr>
              <a:t>Pulmonary Atresia</a:t>
            </a:r>
          </a:p>
          <a:p>
            <a:pPr>
              <a:buClr>
                <a:schemeClr val="accent1">
                  <a:lumMod val="75000"/>
                </a:schemeClr>
              </a:buClr>
            </a:pPr>
            <a:r>
              <a:rPr lang="en-US" sz="2000" dirty="0">
                <a:solidFill>
                  <a:schemeClr val="tx1"/>
                </a:solidFill>
                <a:latin typeface="Arial" panose="020B0604020202020204" pitchFamily="34" charset="0"/>
                <a:cs typeface="Arial" panose="020B0604020202020204" pitchFamily="34" charset="0"/>
              </a:rPr>
              <a:t>Tetralogy of </a:t>
            </a:r>
            <a:r>
              <a:rPr lang="en-US" sz="2000" dirty="0" err="1">
                <a:solidFill>
                  <a:schemeClr val="tx1"/>
                </a:solidFill>
                <a:latin typeface="Arial" panose="020B0604020202020204" pitchFamily="34" charset="0"/>
                <a:cs typeface="Arial" panose="020B0604020202020204" pitchFamily="34" charset="0"/>
              </a:rPr>
              <a:t>Fallot</a:t>
            </a:r>
            <a:endParaRPr lang="en-US" sz="2000" dirty="0">
              <a:solidFill>
                <a:schemeClr val="tx1"/>
              </a:solidFill>
              <a:latin typeface="Arial" panose="020B0604020202020204" pitchFamily="34" charset="0"/>
              <a:cs typeface="Arial" panose="020B0604020202020204" pitchFamily="34" charset="0"/>
            </a:endParaRPr>
          </a:p>
          <a:p>
            <a:pPr>
              <a:buClr>
                <a:schemeClr val="accent1">
                  <a:lumMod val="75000"/>
                </a:schemeClr>
              </a:buClr>
            </a:pPr>
            <a:r>
              <a:rPr lang="en-US" sz="2000" dirty="0">
                <a:solidFill>
                  <a:schemeClr val="tx1"/>
                </a:solidFill>
                <a:latin typeface="Arial" panose="020B0604020202020204" pitchFamily="34" charset="0"/>
                <a:cs typeface="Arial" panose="020B0604020202020204" pitchFamily="34" charset="0"/>
              </a:rPr>
              <a:t>Total Anomalous Pulmonary Venous Return</a:t>
            </a:r>
          </a:p>
          <a:p>
            <a:pPr>
              <a:buClr>
                <a:schemeClr val="accent1">
                  <a:lumMod val="75000"/>
                </a:schemeClr>
              </a:buClr>
            </a:pPr>
            <a:r>
              <a:rPr lang="en-US" sz="2000" dirty="0">
                <a:solidFill>
                  <a:schemeClr val="tx1"/>
                </a:solidFill>
                <a:latin typeface="Arial" panose="020B0604020202020204" pitchFamily="34" charset="0"/>
                <a:cs typeface="Arial" panose="020B0604020202020204" pitchFamily="34" charset="0"/>
              </a:rPr>
              <a:t>Transposition of the Great Arteries</a:t>
            </a:r>
          </a:p>
          <a:p>
            <a:pPr>
              <a:buClr>
                <a:schemeClr val="accent1">
                  <a:lumMod val="75000"/>
                </a:schemeClr>
              </a:buClr>
            </a:pPr>
            <a:r>
              <a:rPr lang="en-US" sz="2000" dirty="0">
                <a:solidFill>
                  <a:schemeClr val="tx1"/>
                </a:solidFill>
                <a:latin typeface="Arial" panose="020B0604020202020204" pitchFamily="34" charset="0"/>
                <a:cs typeface="Arial" panose="020B0604020202020204" pitchFamily="34" charset="0"/>
              </a:rPr>
              <a:t>Tricuspid Atresia</a:t>
            </a:r>
          </a:p>
          <a:p>
            <a:pPr>
              <a:buClr>
                <a:schemeClr val="accent1">
                  <a:lumMod val="75000"/>
                </a:schemeClr>
              </a:buClr>
            </a:pPr>
            <a:r>
              <a:rPr lang="en-US" sz="2000" dirty="0">
                <a:solidFill>
                  <a:schemeClr val="tx1"/>
                </a:solidFill>
                <a:latin typeface="Arial" panose="020B0604020202020204" pitchFamily="34" charset="0"/>
                <a:cs typeface="Arial" panose="020B0604020202020204" pitchFamily="34" charset="0"/>
              </a:rPr>
              <a:t>Truncus Arteriosus</a:t>
            </a:r>
          </a:p>
          <a:p>
            <a:pPr>
              <a:buClr>
                <a:schemeClr val="accent1">
                  <a:lumMod val="75000"/>
                </a:schemeClr>
              </a:buClr>
            </a:pPr>
            <a:endParaRPr lang="en-US" sz="2400" dirty="0">
              <a:solidFill>
                <a:schemeClr val="tx1"/>
              </a:solidFill>
              <a:latin typeface="Arial" panose="020B0604020202020204" pitchFamily="34" charset="0"/>
              <a:cs typeface="Arial" panose="020B0604020202020204" pitchFamily="34" charset="0"/>
            </a:endParaRPr>
          </a:p>
          <a:p>
            <a:pPr>
              <a:buClr>
                <a:schemeClr val="accent1">
                  <a:lumMod val="75000"/>
                </a:schemeClr>
              </a:buClr>
              <a:buFont typeface="Wingdings" panose="05000000000000000000" pitchFamily="2" charset="2"/>
              <a:buChar char="v"/>
            </a:pPr>
            <a:r>
              <a:rPr lang="en-US" sz="1800" i="1" dirty="0">
                <a:solidFill>
                  <a:schemeClr val="tx1"/>
                </a:solidFill>
                <a:latin typeface="Arial" panose="020B0604020202020204" pitchFamily="34" charset="0"/>
                <a:cs typeface="Arial" panose="020B0604020202020204" pitchFamily="34" charset="0"/>
              </a:rPr>
              <a:t>These heart defects lead to low levels of oxygen in the blood.</a:t>
            </a:r>
          </a:p>
          <a:p>
            <a:pPr>
              <a:buClr>
                <a:schemeClr val="accent1">
                  <a:lumMod val="75000"/>
                </a:schemeClr>
              </a:buClr>
            </a:pPr>
            <a:endParaRPr lang="en-US" dirty="0"/>
          </a:p>
        </p:txBody>
      </p:sp>
    </p:spTree>
    <p:extLst>
      <p:ext uri="{BB962C8B-B14F-4D97-AF65-F5344CB8AC3E}">
        <p14:creationId xmlns:p14="http://schemas.microsoft.com/office/powerpoint/2010/main" val="229005683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B7DDC46-2E90-8640-BEFE-F54DCCD857ED}" type="slidenum">
              <a:rPr lang="en-US" smtClean="0"/>
              <a:t>71</a:t>
            </a:fld>
            <a:endParaRPr lang="en-US"/>
          </a:p>
        </p:txBody>
      </p:sp>
      <p:sp>
        <p:nvSpPr>
          <p:cNvPr id="5" name="Footer Placeholder 4"/>
          <p:cNvSpPr>
            <a:spLocks noGrp="1"/>
          </p:cNvSpPr>
          <p:nvPr>
            <p:ph type="ftr" sz="quarter" idx="13"/>
          </p:nvPr>
        </p:nvSpPr>
        <p:spPr/>
        <p:txBody>
          <a:bodyPr/>
          <a:lstStyle/>
          <a:p>
            <a:r>
              <a:rPr lang="en-US"/>
              <a:t>Oklahoma State Department of Health | Newborn Screening Program </a:t>
            </a:r>
            <a:endParaRPr lang="en-US" dirty="0"/>
          </a:p>
        </p:txBody>
      </p:sp>
      <p:sp>
        <p:nvSpPr>
          <p:cNvPr id="6" name="Title 5"/>
          <p:cNvSpPr>
            <a:spLocks noGrp="1"/>
          </p:cNvSpPr>
          <p:nvPr>
            <p:ph type="title"/>
          </p:nvPr>
        </p:nvSpPr>
        <p:spPr/>
        <p:txBody>
          <a:bodyPr>
            <a:normAutofit/>
          </a:bodyPr>
          <a:lstStyle/>
          <a:p>
            <a:pPr algn="ctr"/>
            <a:r>
              <a:rPr lang="en-US" sz="3600" dirty="0">
                <a:solidFill>
                  <a:schemeClr val="accent1"/>
                </a:solidFill>
                <a:latin typeface="Arial" panose="020B0604020202020204" pitchFamily="34" charset="0"/>
                <a:cs typeface="Arial" panose="020B0604020202020204" pitchFamily="34" charset="0"/>
              </a:rPr>
              <a:t>CCHD Targets</a:t>
            </a:r>
            <a:endParaRPr lang="en-US" sz="3600" b="1" dirty="0">
              <a:solidFill>
                <a:schemeClr val="accent1"/>
              </a:solidFill>
              <a:latin typeface="Arial" panose="020B0604020202020204" pitchFamily="34" charset="0"/>
              <a:cs typeface="Arial" panose="020B0604020202020204" pitchFamily="34" charset="0"/>
            </a:endParaRPr>
          </a:p>
        </p:txBody>
      </p:sp>
      <p:sp>
        <p:nvSpPr>
          <p:cNvPr id="7" name="TextBox 6"/>
          <p:cNvSpPr txBox="1"/>
          <p:nvPr/>
        </p:nvSpPr>
        <p:spPr>
          <a:xfrm>
            <a:off x="0" y="1455360"/>
            <a:ext cx="7208254" cy="400110"/>
          </a:xfrm>
          <a:prstGeom prst="rect">
            <a:avLst/>
          </a:prstGeom>
          <a:noFill/>
        </p:spPr>
        <p:txBody>
          <a:bodyPr wrap="square" rtlCol="0">
            <a:spAutoFit/>
          </a:bodyPr>
          <a:lstStyle/>
          <a:p>
            <a:pPr algn="ctr"/>
            <a:r>
              <a:rPr lang="en-US" sz="2000" b="1" i="1" dirty="0">
                <a:latin typeface="Arial" panose="020B0604020202020204" pitchFamily="34" charset="0"/>
                <a:cs typeface="Arial" panose="020B0604020202020204" pitchFamily="34" charset="0"/>
              </a:rPr>
              <a:t>Potentially detected by pulse oximetry screening</a:t>
            </a:r>
          </a:p>
        </p:txBody>
      </p:sp>
      <p:sp>
        <p:nvSpPr>
          <p:cNvPr id="9" name="Content Placeholder 2"/>
          <p:cNvSpPr>
            <a:spLocks noGrp="1"/>
          </p:cNvSpPr>
          <p:nvPr>
            <p:ph idx="1"/>
          </p:nvPr>
        </p:nvSpPr>
        <p:spPr/>
        <p:txBody>
          <a:bodyPr>
            <a:normAutofit/>
          </a:bodyPr>
          <a:lstStyle/>
          <a:p>
            <a:pPr>
              <a:lnSpc>
                <a:spcPct val="120000"/>
              </a:lnSpc>
              <a:buClr>
                <a:schemeClr val="accent1">
                  <a:lumMod val="75000"/>
                </a:schemeClr>
              </a:buClr>
            </a:pPr>
            <a:r>
              <a:rPr lang="en-US" sz="2000" dirty="0">
                <a:solidFill>
                  <a:schemeClr val="tx1"/>
                </a:solidFill>
                <a:latin typeface="Arial" panose="020B0604020202020204" pitchFamily="34" charset="0"/>
                <a:cs typeface="Arial" panose="020B0604020202020204" pitchFamily="34" charset="0"/>
              </a:rPr>
              <a:t>Double Outlet Right Ventricle (DORV)</a:t>
            </a:r>
          </a:p>
          <a:p>
            <a:pPr>
              <a:lnSpc>
                <a:spcPct val="120000"/>
              </a:lnSpc>
              <a:buClr>
                <a:schemeClr val="accent1">
                  <a:lumMod val="75000"/>
                </a:schemeClr>
              </a:buClr>
            </a:pPr>
            <a:r>
              <a:rPr lang="en-US" sz="2000" dirty="0" err="1">
                <a:solidFill>
                  <a:schemeClr val="tx1"/>
                </a:solidFill>
                <a:latin typeface="Arial" panose="020B0604020202020204" pitchFamily="34" charset="0"/>
                <a:cs typeface="Arial" panose="020B0604020202020204" pitchFamily="34" charset="0"/>
              </a:rPr>
              <a:t>Ebstein’s</a:t>
            </a:r>
            <a:r>
              <a:rPr lang="en-US" sz="2000" dirty="0">
                <a:solidFill>
                  <a:schemeClr val="tx1"/>
                </a:solidFill>
                <a:latin typeface="Arial" panose="020B0604020202020204" pitchFamily="34" charset="0"/>
                <a:cs typeface="Arial" panose="020B0604020202020204" pitchFamily="34" charset="0"/>
              </a:rPr>
              <a:t> Anomaly</a:t>
            </a:r>
          </a:p>
          <a:p>
            <a:pPr>
              <a:lnSpc>
                <a:spcPct val="120000"/>
              </a:lnSpc>
              <a:buClr>
                <a:schemeClr val="accent1">
                  <a:lumMod val="75000"/>
                </a:schemeClr>
              </a:buClr>
            </a:pPr>
            <a:r>
              <a:rPr lang="en-US" sz="2000" dirty="0" err="1">
                <a:solidFill>
                  <a:schemeClr val="tx1"/>
                </a:solidFill>
                <a:latin typeface="Arial" panose="020B0604020202020204" pitchFamily="34" charset="0"/>
                <a:cs typeface="Arial" panose="020B0604020202020204" pitchFamily="34" charset="0"/>
              </a:rPr>
              <a:t>Coarctation</a:t>
            </a:r>
            <a:r>
              <a:rPr lang="en-US" sz="2000" dirty="0">
                <a:solidFill>
                  <a:schemeClr val="tx1"/>
                </a:solidFill>
                <a:latin typeface="Arial" panose="020B0604020202020204" pitchFamily="34" charset="0"/>
                <a:cs typeface="Arial" panose="020B0604020202020204" pitchFamily="34" charset="0"/>
              </a:rPr>
              <a:t> of the Aortic Arch</a:t>
            </a:r>
          </a:p>
          <a:p>
            <a:pPr>
              <a:lnSpc>
                <a:spcPct val="120000"/>
              </a:lnSpc>
              <a:buClr>
                <a:schemeClr val="accent1">
                  <a:lumMod val="75000"/>
                </a:schemeClr>
              </a:buClr>
            </a:pPr>
            <a:r>
              <a:rPr lang="en-US" sz="2000" dirty="0">
                <a:solidFill>
                  <a:schemeClr val="tx1"/>
                </a:solidFill>
                <a:latin typeface="Arial" panose="020B0604020202020204" pitchFamily="34" charset="0"/>
                <a:cs typeface="Arial" panose="020B0604020202020204" pitchFamily="34" charset="0"/>
              </a:rPr>
              <a:t>Interruption of the Aortic Arch</a:t>
            </a:r>
          </a:p>
          <a:p>
            <a:pPr>
              <a:lnSpc>
                <a:spcPct val="120000"/>
              </a:lnSpc>
              <a:buClr>
                <a:schemeClr val="accent1">
                  <a:lumMod val="75000"/>
                </a:schemeClr>
              </a:buClr>
            </a:pPr>
            <a:r>
              <a:rPr lang="en-US" sz="2000" dirty="0">
                <a:solidFill>
                  <a:schemeClr val="tx1"/>
                </a:solidFill>
                <a:latin typeface="Arial" panose="020B0604020202020204" pitchFamily="34" charset="0"/>
                <a:cs typeface="Arial" panose="020B0604020202020204" pitchFamily="34" charset="0"/>
              </a:rPr>
              <a:t>Single Ventricle</a:t>
            </a:r>
          </a:p>
          <a:p>
            <a:pPr>
              <a:buClr>
                <a:schemeClr val="accent1">
                  <a:lumMod val="75000"/>
                </a:schemeClr>
              </a:buClr>
            </a:pPr>
            <a:endParaRPr lang="en-US" dirty="0">
              <a:solidFill>
                <a:schemeClr val="tx1"/>
              </a:solidFill>
              <a:latin typeface="Arial" panose="020B0604020202020204" pitchFamily="34" charset="0"/>
              <a:cs typeface="Arial" panose="020B0604020202020204" pitchFamily="34" charset="0"/>
            </a:endParaRPr>
          </a:p>
          <a:p>
            <a:pPr>
              <a:buClr>
                <a:schemeClr val="accent1">
                  <a:lumMod val="75000"/>
                </a:schemeClr>
              </a:buClr>
              <a:buFont typeface="Wingdings" panose="05000000000000000000" pitchFamily="2" charset="2"/>
              <a:buChar char="v"/>
            </a:pPr>
            <a:r>
              <a:rPr lang="en-US" sz="1800" i="1" dirty="0">
                <a:solidFill>
                  <a:schemeClr val="tx1"/>
                </a:solidFill>
                <a:latin typeface="Arial" panose="020B0604020202020204" pitchFamily="34" charset="0"/>
                <a:cs typeface="Arial" panose="020B0604020202020204" pitchFamily="34" charset="0"/>
              </a:rPr>
              <a:t>Also potentially detected by pulse oximetry screening: other hypoxic cardiac or non-cardiac conditions.</a:t>
            </a:r>
            <a:endParaRPr lang="en-US" sz="1800" dirty="0">
              <a:solidFill>
                <a:schemeClr val="accent5">
                  <a:lumMod val="50000"/>
                </a:schemeClr>
              </a:solidFill>
              <a:latin typeface="Arial" panose="020B0604020202020204" pitchFamily="34" charset="0"/>
              <a:cs typeface="Arial" panose="020B0604020202020204" pitchFamily="34" charset="0"/>
            </a:endParaRPr>
          </a:p>
          <a:p>
            <a:pPr>
              <a:buClr>
                <a:schemeClr val="accent1">
                  <a:lumMod val="75000"/>
                </a:schemeClr>
              </a:buClr>
            </a:pPr>
            <a:endParaRPr lang="en-US" dirty="0">
              <a:solidFill>
                <a:schemeClr val="accent5">
                  <a:lumMod val="50000"/>
                </a:schemeClr>
              </a:solidFill>
            </a:endParaRPr>
          </a:p>
        </p:txBody>
      </p:sp>
    </p:spTree>
    <p:extLst>
      <p:ext uri="{BB962C8B-B14F-4D97-AF65-F5344CB8AC3E}">
        <p14:creationId xmlns:p14="http://schemas.microsoft.com/office/powerpoint/2010/main" val="352459860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B7DDC46-2E90-8640-BEFE-F54DCCD857ED}" type="slidenum">
              <a:rPr lang="en-US" smtClean="0"/>
              <a:t>72</a:t>
            </a:fld>
            <a:endParaRPr lang="en-US"/>
          </a:p>
        </p:txBody>
      </p:sp>
      <p:sp>
        <p:nvSpPr>
          <p:cNvPr id="5" name="Footer Placeholder 4"/>
          <p:cNvSpPr>
            <a:spLocks noGrp="1"/>
          </p:cNvSpPr>
          <p:nvPr>
            <p:ph type="ftr" sz="quarter" idx="13"/>
          </p:nvPr>
        </p:nvSpPr>
        <p:spPr/>
        <p:txBody>
          <a:bodyPr/>
          <a:lstStyle/>
          <a:p>
            <a:r>
              <a:rPr lang="en-US"/>
              <a:t>Oklahoma State Department of Health | Newborn Screening Program </a:t>
            </a:r>
            <a:endParaRPr lang="en-US" dirty="0"/>
          </a:p>
        </p:txBody>
      </p:sp>
      <p:sp>
        <p:nvSpPr>
          <p:cNvPr id="6" name="Title 2"/>
          <p:cNvSpPr>
            <a:spLocks noGrp="1"/>
          </p:cNvSpPr>
          <p:nvPr>
            <p:ph type="title"/>
          </p:nvPr>
        </p:nvSpPr>
        <p:spPr/>
        <p:txBody>
          <a:bodyPr>
            <a:normAutofit/>
          </a:bodyPr>
          <a:lstStyle/>
          <a:p>
            <a:pPr algn="ctr"/>
            <a:r>
              <a:rPr lang="en-US" sz="3600" dirty="0">
                <a:solidFill>
                  <a:schemeClr val="accent1"/>
                </a:solidFill>
                <a:latin typeface="Arial" panose="020B0604020202020204" pitchFamily="34" charset="0"/>
                <a:cs typeface="Arial" panose="020B0604020202020204" pitchFamily="34" charset="0"/>
              </a:rPr>
              <a:t>CCHD: What to Watch For</a:t>
            </a:r>
            <a:endParaRPr lang="en-US" sz="3600" b="1" dirty="0">
              <a:solidFill>
                <a:schemeClr val="accent1"/>
              </a:solidFill>
              <a:latin typeface="Arial" panose="020B0604020202020204" pitchFamily="34" charset="0"/>
              <a:cs typeface="Arial" panose="020B0604020202020204" pitchFamily="34" charset="0"/>
            </a:endParaRPr>
          </a:p>
        </p:txBody>
      </p:sp>
      <p:sp>
        <p:nvSpPr>
          <p:cNvPr id="7" name="Content Placeholder 1"/>
          <p:cNvSpPr>
            <a:spLocks noGrp="1"/>
          </p:cNvSpPr>
          <p:nvPr>
            <p:ph idx="1"/>
          </p:nvPr>
        </p:nvSpPr>
        <p:spPr/>
        <p:txBody>
          <a:bodyPr>
            <a:normAutofit/>
          </a:bodyPr>
          <a:lstStyle/>
          <a:p>
            <a:pPr marL="0" indent="0">
              <a:buClr>
                <a:schemeClr val="accent1">
                  <a:lumMod val="75000"/>
                </a:schemeClr>
              </a:buClr>
              <a:buNone/>
            </a:pPr>
            <a:r>
              <a:rPr lang="en-US" sz="2400" b="1" dirty="0">
                <a:solidFill>
                  <a:schemeClr val="tx1">
                    <a:lumMod val="95000"/>
                    <a:lumOff val="5000"/>
                  </a:schemeClr>
                </a:solidFill>
                <a:latin typeface="Arial" panose="020B0604020202020204" pitchFamily="34" charset="0"/>
                <a:cs typeface="Arial" panose="020B0604020202020204" pitchFamily="34" charset="0"/>
              </a:rPr>
              <a:t>Signs:</a:t>
            </a:r>
          </a:p>
          <a:p>
            <a:pPr lvl="1">
              <a:buClr>
                <a:schemeClr val="accent1">
                  <a:lumMod val="75000"/>
                </a:schemeClr>
              </a:buClr>
            </a:pPr>
            <a:r>
              <a:rPr lang="en-US" sz="2000" dirty="0">
                <a:solidFill>
                  <a:schemeClr val="tx1"/>
                </a:solidFill>
                <a:latin typeface="Arial" panose="020B0604020202020204" pitchFamily="34" charset="0"/>
                <a:cs typeface="Arial" panose="020B0604020202020204" pitchFamily="34" charset="0"/>
              </a:rPr>
              <a:t>Cyanosis</a:t>
            </a:r>
          </a:p>
          <a:p>
            <a:pPr lvl="1">
              <a:buClr>
                <a:schemeClr val="accent1">
                  <a:lumMod val="75000"/>
                </a:schemeClr>
              </a:buClr>
            </a:pPr>
            <a:r>
              <a:rPr lang="en-US" sz="2000" dirty="0">
                <a:solidFill>
                  <a:schemeClr val="tx1"/>
                </a:solidFill>
                <a:latin typeface="Arial" panose="020B0604020202020204" pitchFamily="34" charset="0"/>
                <a:cs typeface="Arial" panose="020B0604020202020204" pitchFamily="34" charset="0"/>
              </a:rPr>
              <a:t>Tachypnea</a:t>
            </a:r>
          </a:p>
          <a:p>
            <a:pPr lvl="1">
              <a:buClr>
                <a:schemeClr val="accent1">
                  <a:lumMod val="75000"/>
                </a:schemeClr>
              </a:buClr>
            </a:pPr>
            <a:r>
              <a:rPr lang="en-US" sz="2000" dirty="0">
                <a:latin typeface="Arial" panose="020B0604020202020204" pitchFamily="34" charset="0"/>
                <a:cs typeface="Arial" panose="020B0604020202020204" pitchFamily="34" charset="0"/>
              </a:rPr>
              <a:t>I</a:t>
            </a:r>
            <a:r>
              <a:rPr lang="en-US" sz="2000" dirty="0">
                <a:solidFill>
                  <a:schemeClr val="tx1"/>
                </a:solidFill>
                <a:latin typeface="Arial" panose="020B0604020202020204" pitchFamily="34" charset="0"/>
                <a:cs typeface="Arial" panose="020B0604020202020204" pitchFamily="34" charset="0"/>
              </a:rPr>
              <a:t>ncreased work of breathing</a:t>
            </a:r>
          </a:p>
          <a:p>
            <a:pPr lvl="1">
              <a:buClr>
                <a:schemeClr val="accent1">
                  <a:lumMod val="75000"/>
                </a:schemeClr>
              </a:buClr>
            </a:pPr>
            <a:r>
              <a:rPr lang="en-US" sz="2000" dirty="0">
                <a:solidFill>
                  <a:schemeClr val="tx1"/>
                </a:solidFill>
                <a:latin typeface="Arial" panose="020B0604020202020204" pitchFamily="34" charset="0"/>
                <a:cs typeface="Arial" panose="020B0604020202020204" pitchFamily="34" charset="0"/>
              </a:rPr>
              <a:t>Swelling</a:t>
            </a:r>
          </a:p>
          <a:p>
            <a:pPr lvl="1">
              <a:buClr>
                <a:schemeClr val="accent1">
                  <a:lumMod val="75000"/>
                </a:schemeClr>
              </a:buClr>
            </a:pPr>
            <a:r>
              <a:rPr lang="en-US" sz="2000" dirty="0">
                <a:solidFill>
                  <a:schemeClr val="tx1"/>
                </a:solidFill>
                <a:latin typeface="Arial" panose="020B0604020202020204" pitchFamily="34" charset="0"/>
                <a:cs typeface="Arial" panose="020B0604020202020204" pitchFamily="34" charset="0"/>
              </a:rPr>
              <a:t>Tires easily during feeds</a:t>
            </a:r>
          </a:p>
          <a:p>
            <a:pPr lvl="1">
              <a:buClr>
                <a:schemeClr val="accent1">
                  <a:lumMod val="75000"/>
                </a:schemeClr>
              </a:buClr>
            </a:pPr>
            <a:r>
              <a:rPr lang="en-US" sz="2000" dirty="0">
                <a:solidFill>
                  <a:schemeClr val="tx1"/>
                </a:solidFill>
                <a:latin typeface="Arial" panose="020B0604020202020204" pitchFamily="34" charset="0"/>
                <a:cs typeface="Arial" panose="020B0604020202020204" pitchFamily="34" charset="0"/>
              </a:rPr>
              <a:t>Sweating</a:t>
            </a:r>
          </a:p>
          <a:p>
            <a:pPr lvl="1">
              <a:buClr>
                <a:schemeClr val="accent1">
                  <a:lumMod val="75000"/>
                </a:schemeClr>
              </a:buClr>
            </a:pPr>
            <a:r>
              <a:rPr lang="en-US" sz="2000" dirty="0">
                <a:solidFill>
                  <a:schemeClr val="tx1"/>
                </a:solidFill>
                <a:latin typeface="Arial" panose="020B0604020202020204" pitchFamily="34" charset="0"/>
                <a:cs typeface="Arial" panose="020B0604020202020204" pitchFamily="34" charset="0"/>
              </a:rPr>
              <a:t>Poor weight gain</a:t>
            </a:r>
          </a:p>
        </p:txBody>
      </p:sp>
      <p:sp>
        <p:nvSpPr>
          <p:cNvPr id="8" name="Rectangle 7"/>
          <p:cNvSpPr/>
          <p:nvPr/>
        </p:nvSpPr>
        <p:spPr>
          <a:xfrm>
            <a:off x="457200" y="5304012"/>
            <a:ext cx="8839200" cy="646331"/>
          </a:xfrm>
          <a:prstGeom prst="rect">
            <a:avLst/>
          </a:prstGeom>
        </p:spPr>
        <p:txBody>
          <a:bodyPr wrap="square">
            <a:spAutoFit/>
          </a:bodyPr>
          <a:lstStyle/>
          <a:p>
            <a:pPr marL="285750" indent="-285750">
              <a:buClr>
                <a:schemeClr val="accent1">
                  <a:lumMod val="75000"/>
                </a:schemeClr>
              </a:buClr>
              <a:buFont typeface="Wingdings" panose="05000000000000000000" pitchFamily="2" charset="2"/>
              <a:buChar char="v"/>
            </a:pPr>
            <a:r>
              <a:rPr lang="en-US" b="1" dirty="0">
                <a:solidFill>
                  <a:schemeClr val="tx2">
                    <a:lumMod val="50000"/>
                  </a:schemeClr>
                </a:solidFill>
                <a:latin typeface="Arial" panose="020B0604020202020204" pitchFamily="34" charset="0"/>
                <a:cs typeface="Arial" panose="020B0604020202020204" pitchFamily="34" charset="0"/>
              </a:rPr>
              <a:t> If at any time, the newborn should become symptomatic, the family should </a:t>
            </a:r>
            <a:r>
              <a:rPr lang="en-US" b="1" i="1" dirty="0">
                <a:solidFill>
                  <a:schemeClr val="tx2">
                    <a:lumMod val="50000"/>
                  </a:schemeClr>
                </a:solidFill>
                <a:latin typeface="Arial" panose="020B0604020202020204" pitchFamily="34" charset="0"/>
                <a:cs typeface="Arial" panose="020B0604020202020204" pitchFamily="34" charset="0"/>
              </a:rPr>
              <a:t>immediately</a:t>
            </a:r>
            <a:r>
              <a:rPr lang="en-US" b="1" dirty="0">
                <a:solidFill>
                  <a:schemeClr val="tx2">
                    <a:lumMod val="50000"/>
                  </a:schemeClr>
                </a:solidFill>
                <a:latin typeface="Arial" panose="020B0604020202020204" pitchFamily="34" charset="0"/>
                <a:cs typeface="Arial" panose="020B0604020202020204" pitchFamily="34" charset="0"/>
              </a:rPr>
              <a:t> take the baby to the closest emergency room for evaluation.</a:t>
            </a:r>
          </a:p>
        </p:txBody>
      </p:sp>
    </p:spTree>
    <p:extLst>
      <p:ext uri="{BB962C8B-B14F-4D97-AF65-F5344CB8AC3E}">
        <p14:creationId xmlns:p14="http://schemas.microsoft.com/office/powerpoint/2010/main" val="291440136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B7DDC46-2E90-8640-BEFE-F54DCCD857ED}" type="slidenum">
              <a:rPr lang="en-US" smtClean="0"/>
              <a:t>73</a:t>
            </a:fld>
            <a:endParaRPr lang="en-US"/>
          </a:p>
        </p:txBody>
      </p:sp>
      <p:sp>
        <p:nvSpPr>
          <p:cNvPr id="5" name="Footer Placeholder 4"/>
          <p:cNvSpPr>
            <a:spLocks noGrp="1"/>
          </p:cNvSpPr>
          <p:nvPr>
            <p:ph type="ftr" sz="quarter" idx="13"/>
          </p:nvPr>
        </p:nvSpPr>
        <p:spPr/>
        <p:txBody>
          <a:bodyPr/>
          <a:lstStyle/>
          <a:p>
            <a:r>
              <a:rPr lang="en-US"/>
              <a:t>Oklahoma State Department of Health | Newborn Screening Program </a:t>
            </a:r>
            <a:endParaRPr lang="en-US" dirty="0"/>
          </a:p>
        </p:txBody>
      </p:sp>
      <p:sp>
        <p:nvSpPr>
          <p:cNvPr id="6" name="Content Placeholder 2"/>
          <p:cNvSpPr>
            <a:spLocks noGrp="1"/>
          </p:cNvSpPr>
          <p:nvPr>
            <p:ph idx="1"/>
          </p:nvPr>
        </p:nvSpPr>
        <p:spPr>
          <a:xfrm>
            <a:off x="457200" y="495300"/>
            <a:ext cx="11393488" cy="5694363"/>
          </a:xfrm>
        </p:spPr>
        <p:txBody>
          <a:bodyPr anchor="ctr">
            <a:normAutofit/>
          </a:bodyPr>
          <a:lstStyle/>
          <a:p>
            <a:pPr marL="0" indent="0" algn="ctr">
              <a:buNone/>
            </a:pPr>
            <a:r>
              <a:rPr lang="en-US" sz="6600" b="1" dirty="0">
                <a:solidFill>
                  <a:schemeClr val="bg2">
                    <a:lumMod val="25000"/>
                  </a:schemeClr>
                </a:solidFill>
                <a:latin typeface="Arial" panose="020B0604020202020204" pitchFamily="34" charset="0"/>
                <a:cs typeface="Arial" panose="020B0604020202020204" pitchFamily="34" charset="0"/>
              </a:rPr>
              <a:t>Pulse Oximetry: the Screen &amp; the Oximeter</a:t>
            </a:r>
          </a:p>
        </p:txBody>
      </p:sp>
    </p:spTree>
    <p:extLst>
      <p:ext uri="{BB962C8B-B14F-4D97-AF65-F5344CB8AC3E}">
        <p14:creationId xmlns:p14="http://schemas.microsoft.com/office/powerpoint/2010/main" val="368904788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B7DDC46-2E90-8640-BEFE-F54DCCD857ED}" type="slidenum">
              <a:rPr lang="en-US" smtClean="0"/>
              <a:t>74</a:t>
            </a:fld>
            <a:endParaRPr lang="en-US"/>
          </a:p>
        </p:txBody>
      </p:sp>
      <p:sp>
        <p:nvSpPr>
          <p:cNvPr id="5" name="Footer Placeholder 4"/>
          <p:cNvSpPr>
            <a:spLocks noGrp="1"/>
          </p:cNvSpPr>
          <p:nvPr>
            <p:ph type="ftr" sz="quarter" idx="13"/>
          </p:nvPr>
        </p:nvSpPr>
        <p:spPr/>
        <p:txBody>
          <a:bodyPr/>
          <a:lstStyle/>
          <a:p>
            <a:r>
              <a:rPr lang="en-US"/>
              <a:t>Oklahoma State Department of Health | Newborn Screening Program </a:t>
            </a:r>
            <a:endParaRPr lang="en-US" dirty="0"/>
          </a:p>
        </p:txBody>
      </p:sp>
      <p:sp>
        <p:nvSpPr>
          <p:cNvPr id="6" name="Title 2"/>
          <p:cNvSpPr>
            <a:spLocks noGrp="1"/>
          </p:cNvSpPr>
          <p:nvPr>
            <p:ph type="title"/>
          </p:nvPr>
        </p:nvSpPr>
        <p:spPr/>
        <p:txBody>
          <a:bodyPr>
            <a:normAutofit/>
          </a:bodyPr>
          <a:lstStyle/>
          <a:p>
            <a:pPr algn="ctr"/>
            <a:r>
              <a:rPr lang="en-US" sz="3600" dirty="0">
                <a:solidFill>
                  <a:schemeClr val="accent1"/>
                </a:solidFill>
                <a:latin typeface="Arial" panose="020B0604020202020204" pitchFamily="34" charset="0"/>
                <a:cs typeface="Arial" panose="020B0604020202020204" pitchFamily="34" charset="0"/>
              </a:rPr>
              <a:t>Pulse Oximetry: Context</a:t>
            </a:r>
            <a:endParaRPr lang="en-US" sz="3600" b="1" dirty="0">
              <a:solidFill>
                <a:schemeClr val="accent1"/>
              </a:solidFill>
              <a:latin typeface="Arial" panose="020B0604020202020204" pitchFamily="34" charset="0"/>
              <a:cs typeface="Arial" panose="020B0604020202020204" pitchFamily="34" charset="0"/>
            </a:endParaRPr>
          </a:p>
        </p:txBody>
      </p:sp>
      <p:sp>
        <p:nvSpPr>
          <p:cNvPr id="7" name="Content Placeholder 1"/>
          <p:cNvSpPr>
            <a:spLocks noGrp="1"/>
          </p:cNvSpPr>
          <p:nvPr>
            <p:ph idx="1"/>
          </p:nvPr>
        </p:nvSpPr>
        <p:spPr/>
        <p:txBody>
          <a:bodyPr>
            <a:normAutofit fontScale="77500" lnSpcReduction="20000"/>
          </a:bodyPr>
          <a:lstStyle/>
          <a:p>
            <a:pPr marL="114300" indent="0">
              <a:buClr>
                <a:schemeClr val="accent1">
                  <a:lumMod val="75000"/>
                </a:schemeClr>
              </a:buClr>
              <a:buNone/>
            </a:pPr>
            <a:r>
              <a:rPr lang="en-US" sz="2600" b="1" dirty="0">
                <a:solidFill>
                  <a:schemeClr val="tx2">
                    <a:lumMod val="50000"/>
                  </a:schemeClr>
                </a:solidFill>
                <a:latin typeface="Arial" panose="020B0604020202020204" pitchFamily="34" charset="0"/>
                <a:cs typeface="Arial" panose="020B0604020202020204" pitchFamily="34" charset="0"/>
              </a:rPr>
              <a:t>Who is screened?</a:t>
            </a:r>
          </a:p>
          <a:p>
            <a:pPr marL="457200" indent="-342900">
              <a:buClr>
                <a:schemeClr val="accent1">
                  <a:lumMod val="75000"/>
                </a:schemeClr>
              </a:buClr>
            </a:pPr>
            <a:r>
              <a:rPr lang="en-US" sz="2100" b="1" dirty="0">
                <a:solidFill>
                  <a:schemeClr val="tx2">
                    <a:lumMod val="50000"/>
                  </a:schemeClr>
                </a:solidFill>
                <a:latin typeface="Arial" panose="020B0604020202020204" pitchFamily="34" charset="0"/>
                <a:cs typeface="Arial" panose="020B0604020202020204" pitchFamily="34" charset="0"/>
              </a:rPr>
              <a:t>All </a:t>
            </a:r>
            <a:r>
              <a:rPr lang="en-US" sz="2100" dirty="0">
                <a:solidFill>
                  <a:schemeClr val="tx2">
                    <a:lumMod val="50000"/>
                  </a:schemeClr>
                </a:solidFill>
                <a:latin typeface="Arial" panose="020B0604020202020204" pitchFamily="34" charset="0"/>
                <a:cs typeface="Arial" panose="020B0604020202020204" pitchFamily="34" charset="0"/>
              </a:rPr>
              <a:t>newborns</a:t>
            </a:r>
            <a:r>
              <a:rPr lang="en-US" sz="1900" dirty="0">
                <a:solidFill>
                  <a:schemeClr val="tx2">
                    <a:lumMod val="50000"/>
                  </a:schemeClr>
                </a:solidFill>
                <a:latin typeface="Arial" panose="020B0604020202020204" pitchFamily="34" charset="0"/>
                <a:cs typeface="Arial" panose="020B0604020202020204" pitchFamily="34" charset="0"/>
              </a:rPr>
              <a:t>:</a:t>
            </a:r>
          </a:p>
          <a:p>
            <a:pPr lvl="2">
              <a:buClr>
                <a:schemeClr val="accent1">
                  <a:lumMod val="75000"/>
                </a:schemeClr>
              </a:buClr>
            </a:pPr>
            <a:r>
              <a:rPr lang="en-US" sz="1800" dirty="0">
                <a:solidFill>
                  <a:schemeClr val="tx2">
                    <a:lumMod val="50000"/>
                  </a:schemeClr>
                </a:solidFill>
                <a:latin typeface="Arial" panose="020B0604020202020204" pitchFamily="34" charset="0"/>
                <a:cs typeface="Arial" panose="020B0604020202020204" pitchFamily="34" charset="0"/>
              </a:rPr>
              <a:t>Must be calm &amp; well; not crying</a:t>
            </a:r>
          </a:p>
          <a:p>
            <a:pPr lvl="2">
              <a:buClr>
                <a:schemeClr val="accent1">
                  <a:lumMod val="75000"/>
                </a:schemeClr>
              </a:buClr>
            </a:pPr>
            <a:r>
              <a:rPr lang="en-US" sz="1800" dirty="0">
                <a:solidFill>
                  <a:schemeClr val="tx2">
                    <a:lumMod val="50000"/>
                  </a:schemeClr>
                </a:solidFill>
                <a:latin typeface="Arial" panose="020B0604020202020204" pitchFamily="34" charset="0"/>
                <a:cs typeface="Arial" panose="020B0604020202020204" pitchFamily="34" charset="0"/>
              </a:rPr>
              <a:t>Warm extremities (temperature affects readings)</a:t>
            </a:r>
          </a:p>
          <a:p>
            <a:pPr lvl="2">
              <a:buClr>
                <a:schemeClr val="accent1">
                  <a:lumMod val="75000"/>
                </a:schemeClr>
              </a:buClr>
            </a:pPr>
            <a:r>
              <a:rPr lang="en-US" sz="1800" dirty="0">
                <a:solidFill>
                  <a:schemeClr val="tx2">
                    <a:lumMod val="50000"/>
                  </a:schemeClr>
                </a:solidFill>
                <a:latin typeface="Arial" panose="020B0604020202020204" pitchFamily="34" charset="0"/>
                <a:cs typeface="Arial" panose="020B0604020202020204" pitchFamily="34" charset="0"/>
              </a:rPr>
              <a:t>Skin clean &amp; dry (dried blood affects readings)</a:t>
            </a:r>
          </a:p>
          <a:p>
            <a:pPr lvl="2">
              <a:buClr>
                <a:schemeClr val="accent1">
                  <a:lumMod val="75000"/>
                </a:schemeClr>
              </a:buClr>
            </a:pPr>
            <a:r>
              <a:rPr lang="en-US" sz="1800" dirty="0">
                <a:solidFill>
                  <a:schemeClr val="tx2">
                    <a:lumMod val="50000"/>
                  </a:schemeClr>
                </a:solidFill>
                <a:latin typeface="Arial" panose="020B0604020202020204" pitchFamily="34" charset="0"/>
                <a:cs typeface="Arial" panose="020B0604020202020204" pitchFamily="34" charset="0"/>
              </a:rPr>
              <a:t>Using room air; not on supplemental oxygen</a:t>
            </a:r>
          </a:p>
          <a:p>
            <a:pPr marL="436562" lvl="2" indent="0">
              <a:buClr>
                <a:schemeClr val="accent1">
                  <a:lumMod val="75000"/>
                </a:schemeClr>
              </a:buClr>
              <a:buNone/>
            </a:pPr>
            <a:endParaRPr lang="en-US" sz="2600" dirty="0">
              <a:solidFill>
                <a:schemeClr val="tx2">
                  <a:lumMod val="50000"/>
                </a:schemeClr>
              </a:solidFill>
              <a:latin typeface="Arial" panose="020B0604020202020204" pitchFamily="34" charset="0"/>
              <a:cs typeface="Arial" panose="020B0604020202020204" pitchFamily="34" charset="0"/>
            </a:endParaRPr>
          </a:p>
          <a:p>
            <a:pPr marL="114300" indent="0">
              <a:buClr>
                <a:schemeClr val="accent1">
                  <a:lumMod val="75000"/>
                </a:schemeClr>
              </a:buClr>
              <a:buNone/>
            </a:pPr>
            <a:r>
              <a:rPr lang="en-US" sz="2600" b="1" dirty="0">
                <a:solidFill>
                  <a:schemeClr val="tx2">
                    <a:lumMod val="50000"/>
                  </a:schemeClr>
                </a:solidFill>
                <a:latin typeface="Arial" panose="020B0604020202020204" pitchFamily="34" charset="0"/>
                <a:cs typeface="Arial" panose="020B0604020202020204" pitchFamily="34" charset="0"/>
              </a:rPr>
              <a:t>When is screening performed?</a:t>
            </a:r>
          </a:p>
          <a:p>
            <a:pPr marL="457200" indent="-342900">
              <a:buClr>
                <a:schemeClr val="accent1">
                  <a:lumMod val="75000"/>
                </a:schemeClr>
              </a:buClr>
            </a:pPr>
            <a:r>
              <a:rPr lang="en-US" sz="2100" b="1" dirty="0">
                <a:solidFill>
                  <a:schemeClr val="tx2">
                    <a:lumMod val="50000"/>
                  </a:schemeClr>
                </a:solidFill>
                <a:latin typeface="Arial" panose="020B0604020202020204" pitchFamily="34" charset="0"/>
                <a:cs typeface="Arial" panose="020B0604020202020204" pitchFamily="34" charset="0"/>
              </a:rPr>
              <a:t>Healthy Newborn</a:t>
            </a:r>
            <a:r>
              <a:rPr lang="en-US" sz="2100" dirty="0">
                <a:solidFill>
                  <a:schemeClr val="tx2">
                    <a:lumMod val="50000"/>
                  </a:schemeClr>
                </a:solidFill>
                <a:latin typeface="Arial" panose="020B0604020202020204" pitchFamily="34" charset="0"/>
                <a:cs typeface="Arial" panose="020B0604020202020204" pitchFamily="34" charset="0"/>
              </a:rPr>
              <a:t>: Between 24-48 hours of life</a:t>
            </a:r>
          </a:p>
          <a:p>
            <a:pPr marL="457200" indent="-342900">
              <a:buClr>
                <a:schemeClr val="accent1">
                  <a:lumMod val="75000"/>
                </a:schemeClr>
              </a:buClr>
            </a:pPr>
            <a:r>
              <a:rPr lang="en-US" sz="2100" b="1" dirty="0">
                <a:solidFill>
                  <a:schemeClr val="tx2">
                    <a:lumMod val="50000"/>
                  </a:schemeClr>
                </a:solidFill>
                <a:latin typeface="Arial" panose="020B0604020202020204" pitchFamily="34" charset="0"/>
                <a:cs typeface="Arial" panose="020B0604020202020204" pitchFamily="34" charset="0"/>
              </a:rPr>
              <a:t>Sick Newborn</a:t>
            </a:r>
            <a:r>
              <a:rPr lang="en-US" sz="2100" dirty="0">
                <a:solidFill>
                  <a:schemeClr val="tx2">
                    <a:lumMod val="50000"/>
                  </a:schemeClr>
                </a:solidFill>
                <a:latin typeface="Arial" panose="020B0604020202020204" pitchFamily="34" charset="0"/>
                <a:cs typeface="Arial" panose="020B0604020202020204" pitchFamily="34" charset="0"/>
              </a:rPr>
              <a:t>: Between 24-48 hours of life</a:t>
            </a:r>
          </a:p>
          <a:p>
            <a:pPr lvl="3">
              <a:buClr>
                <a:schemeClr val="accent1">
                  <a:lumMod val="75000"/>
                </a:schemeClr>
              </a:buClr>
            </a:pPr>
            <a:r>
              <a:rPr lang="en-US" sz="1800" dirty="0">
                <a:solidFill>
                  <a:schemeClr val="tx2">
                    <a:lumMod val="50000"/>
                  </a:schemeClr>
                </a:solidFill>
                <a:latin typeface="Arial" panose="020B0604020202020204" pitchFamily="34" charset="0"/>
                <a:cs typeface="Arial" panose="020B0604020202020204" pitchFamily="34" charset="0"/>
              </a:rPr>
              <a:t>May delay if on supplemental oxygen</a:t>
            </a:r>
          </a:p>
          <a:p>
            <a:pPr lvl="1">
              <a:buClr>
                <a:schemeClr val="accent1">
                  <a:lumMod val="75000"/>
                </a:schemeClr>
              </a:buClr>
            </a:pPr>
            <a:endParaRPr lang="en-US" sz="1900" dirty="0">
              <a:solidFill>
                <a:schemeClr val="tx2">
                  <a:lumMod val="50000"/>
                </a:schemeClr>
              </a:solidFill>
              <a:latin typeface="Arial" panose="020B0604020202020204" pitchFamily="34" charset="0"/>
              <a:cs typeface="Arial" panose="020B0604020202020204" pitchFamily="34" charset="0"/>
            </a:endParaRPr>
          </a:p>
          <a:p>
            <a:pPr>
              <a:buClr>
                <a:schemeClr val="accent1">
                  <a:lumMod val="75000"/>
                </a:schemeClr>
              </a:buClr>
            </a:pPr>
            <a:r>
              <a:rPr lang="en-US" sz="2100" b="1" i="1" dirty="0">
                <a:solidFill>
                  <a:schemeClr val="tx2">
                    <a:lumMod val="50000"/>
                  </a:schemeClr>
                </a:solidFill>
                <a:latin typeface="Arial" panose="020B0604020202020204" pitchFamily="34" charset="0"/>
                <a:cs typeface="Arial" panose="020B0604020202020204" pitchFamily="34" charset="0"/>
              </a:rPr>
              <a:t>Before 24 hours: </a:t>
            </a:r>
            <a:r>
              <a:rPr lang="en-US" sz="2100" dirty="0">
                <a:solidFill>
                  <a:schemeClr val="tx2">
                    <a:lumMod val="50000"/>
                  </a:schemeClr>
                </a:solidFill>
                <a:latin typeface="Arial" panose="020B0604020202020204" pitchFamily="34" charset="0"/>
                <a:cs typeface="Arial" panose="020B0604020202020204" pitchFamily="34" charset="0"/>
              </a:rPr>
              <a:t>higher risk for false positives (fetal-neonatal circulation transition not fully established)</a:t>
            </a:r>
          </a:p>
          <a:p>
            <a:pPr>
              <a:buClr>
                <a:schemeClr val="accent1">
                  <a:lumMod val="75000"/>
                </a:schemeClr>
              </a:buClr>
            </a:pPr>
            <a:r>
              <a:rPr lang="en-US" sz="2100" b="1" i="1" dirty="0">
                <a:solidFill>
                  <a:schemeClr val="tx2">
                    <a:lumMod val="50000"/>
                  </a:schemeClr>
                </a:solidFill>
                <a:latin typeface="Arial" panose="020B0604020202020204" pitchFamily="34" charset="0"/>
                <a:cs typeface="Arial" panose="020B0604020202020204" pitchFamily="34" charset="0"/>
              </a:rPr>
              <a:t>After 48 hours: </a:t>
            </a:r>
            <a:r>
              <a:rPr lang="en-US" sz="2100" dirty="0">
                <a:solidFill>
                  <a:schemeClr val="tx2">
                    <a:lumMod val="50000"/>
                  </a:schemeClr>
                </a:solidFill>
                <a:latin typeface="Arial" panose="020B0604020202020204" pitchFamily="34" charset="0"/>
                <a:cs typeface="Arial" panose="020B0604020202020204" pitchFamily="34" charset="0"/>
              </a:rPr>
              <a:t>delayed identification &amp; treatment of affected newborns</a:t>
            </a:r>
          </a:p>
          <a:p>
            <a:pPr marL="708660" lvl="1" indent="-342900">
              <a:buClr>
                <a:schemeClr val="accent1">
                  <a:lumMod val="75000"/>
                </a:schemeClr>
              </a:buClr>
            </a:pPr>
            <a:endParaRPr lang="en-US" sz="2400" dirty="0">
              <a:solidFill>
                <a:schemeClr val="accent5">
                  <a:lumMod val="50000"/>
                </a:schemeClr>
              </a:solidFill>
            </a:endParaRPr>
          </a:p>
          <a:p>
            <a:pPr marL="708660" lvl="1" indent="-342900">
              <a:buClr>
                <a:schemeClr val="accent1">
                  <a:lumMod val="75000"/>
                </a:schemeClr>
              </a:buClr>
            </a:pPr>
            <a:endParaRPr lang="en-US" sz="2400" dirty="0">
              <a:solidFill>
                <a:schemeClr val="accent5">
                  <a:lumMod val="50000"/>
                </a:schemeClr>
              </a:solidFill>
            </a:endParaRPr>
          </a:p>
        </p:txBody>
      </p:sp>
    </p:spTree>
    <p:extLst>
      <p:ext uri="{BB962C8B-B14F-4D97-AF65-F5344CB8AC3E}">
        <p14:creationId xmlns:p14="http://schemas.microsoft.com/office/powerpoint/2010/main" val="116836645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B7DDC46-2E90-8640-BEFE-F54DCCD857ED}" type="slidenum">
              <a:rPr lang="en-US" smtClean="0"/>
              <a:t>75</a:t>
            </a:fld>
            <a:endParaRPr lang="en-US"/>
          </a:p>
        </p:txBody>
      </p:sp>
      <p:sp>
        <p:nvSpPr>
          <p:cNvPr id="5" name="Footer Placeholder 4"/>
          <p:cNvSpPr>
            <a:spLocks noGrp="1"/>
          </p:cNvSpPr>
          <p:nvPr>
            <p:ph type="ftr" sz="quarter" idx="13"/>
          </p:nvPr>
        </p:nvSpPr>
        <p:spPr/>
        <p:txBody>
          <a:bodyPr/>
          <a:lstStyle/>
          <a:p>
            <a:r>
              <a:rPr lang="en-US"/>
              <a:t>Oklahoma State Department of Health | Newborn Screening Program </a:t>
            </a:r>
            <a:endParaRPr lang="en-US" dirty="0"/>
          </a:p>
        </p:txBody>
      </p:sp>
      <p:sp>
        <p:nvSpPr>
          <p:cNvPr id="6" name="Title 2"/>
          <p:cNvSpPr>
            <a:spLocks noGrp="1"/>
          </p:cNvSpPr>
          <p:nvPr>
            <p:ph type="title"/>
          </p:nvPr>
        </p:nvSpPr>
        <p:spPr/>
        <p:txBody>
          <a:bodyPr>
            <a:normAutofit/>
          </a:bodyPr>
          <a:lstStyle/>
          <a:p>
            <a:pPr algn="ctr"/>
            <a:r>
              <a:rPr lang="en-US" sz="3600" dirty="0">
                <a:solidFill>
                  <a:schemeClr val="accent1"/>
                </a:solidFill>
                <a:latin typeface="Arial" panose="020B0604020202020204" pitchFamily="34" charset="0"/>
                <a:cs typeface="Arial" panose="020B0604020202020204" pitchFamily="34" charset="0"/>
              </a:rPr>
              <a:t>The Pulse Oximeter</a:t>
            </a:r>
            <a:endParaRPr lang="en-US" sz="3600" b="1" dirty="0">
              <a:solidFill>
                <a:schemeClr val="accent1"/>
              </a:solidFill>
              <a:latin typeface="Arial" panose="020B0604020202020204" pitchFamily="34" charset="0"/>
              <a:cs typeface="Arial" panose="020B0604020202020204" pitchFamily="34" charset="0"/>
            </a:endParaRPr>
          </a:p>
        </p:txBody>
      </p:sp>
      <p:sp>
        <p:nvSpPr>
          <p:cNvPr id="7" name="Content Placeholder 1"/>
          <p:cNvSpPr>
            <a:spLocks noGrp="1"/>
          </p:cNvSpPr>
          <p:nvPr>
            <p:ph idx="1"/>
          </p:nvPr>
        </p:nvSpPr>
        <p:spPr/>
        <p:txBody>
          <a:bodyPr>
            <a:normAutofit/>
          </a:bodyPr>
          <a:lstStyle/>
          <a:p>
            <a:pPr marL="114300" indent="0">
              <a:buNone/>
            </a:pPr>
            <a:r>
              <a:rPr lang="en-US" sz="2400" b="1" dirty="0">
                <a:solidFill>
                  <a:schemeClr val="tx2">
                    <a:lumMod val="50000"/>
                  </a:schemeClr>
                </a:solidFill>
                <a:latin typeface="Arial" panose="020B0604020202020204" pitchFamily="34" charset="0"/>
                <a:cs typeface="Arial" panose="020B0604020202020204" pitchFamily="34" charset="0"/>
              </a:rPr>
              <a:t>What is it?</a:t>
            </a:r>
          </a:p>
          <a:p>
            <a:pPr>
              <a:buClr>
                <a:schemeClr val="accent1">
                  <a:lumMod val="75000"/>
                </a:schemeClr>
              </a:buClr>
            </a:pPr>
            <a:r>
              <a:rPr lang="en-US" sz="2000" b="1" dirty="0">
                <a:solidFill>
                  <a:schemeClr val="tx2">
                    <a:lumMod val="50000"/>
                  </a:schemeClr>
                </a:solidFill>
                <a:latin typeface="Arial" panose="020B0604020202020204" pitchFamily="34" charset="0"/>
                <a:cs typeface="Arial" panose="020B0604020202020204" pitchFamily="34" charset="0"/>
              </a:rPr>
              <a:t>Screening tool</a:t>
            </a:r>
            <a:r>
              <a:rPr lang="en-US" sz="2000" dirty="0">
                <a:solidFill>
                  <a:schemeClr val="tx2">
                    <a:lumMod val="50000"/>
                  </a:schemeClr>
                </a:solidFill>
                <a:latin typeface="Arial" panose="020B0604020202020204" pitchFamily="34" charset="0"/>
                <a:cs typeface="Arial" panose="020B0604020202020204" pitchFamily="34" charset="0"/>
              </a:rPr>
              <a:t>: measures the percent of oxygen saturation of hemoglobin in the blood; and pulse rate</a:t>
            </a:r>
          </a:p>
          <a:p>
            <a:pPr lvl="1">
              <a:buClr>
                <a:schemeClr val="accent1">
                  <a:lumMod val="75000"/>
                </a:schemeClr>
              </a:buClr>
            </a:pPr>
            <a:r>
              <a:rPr lang="en-US" sz="2000" dirty="0">
                <a:solidFill>
                  <a:schemeClr val="tx2">
                    <a:lumMod val="50000"/>
                  </a:schemeClr>
                </a:solidFill>
                <a:latin typeface="Arial" panose="020B0604020202020204" pitchFamily="34" charset="0"/>
                <a:cs typeface="Arial" panose="020B0604020202020204" pitchFamily="34" charset="0"/>
              </a:rPr>
              <a:t>Simple</a:t>
            </a:r>
          </a:p>
          <a:p>
            <a:pPr lvl="1">
              <a:buClr>
                <a:schemeClr val="accent1">
                  <a:lumMod val="75000"/>
                </a:schemeClr>
              </a:buClr>
            </a:pPr>
            <a:r>
              <a:rPr lang="en-US" sz="2000" dirty="0">
                <a:solidFill>
                  <a:schemeClr val="tx2">
                    <a:lumMod val="50000"/>
                  </a:schemeClr>
                </a:solidFill>
                <a:latin typeface="Arial" panose="020B0604020202020204" pitchFamily="34" charset="0"/>
                <a:cs typeface="Arial" panose="020B0604020202020204" pitchFamily="34" charset="0"/>
              </a:rPr>
              <a:t>Painless</a:t>
            </a:r>
          </a:p>
          <a:p>
            <a:pPr lvl="1">
              <a:buClr>
                <a:schemeClr val="accent1">
                  <a:lumMod val="75000"/>
                </a:schemeClr>
              </a:buClr>
            </a:pPr>
            <a:r>
              <a:rPr lang="en-US" sz="2000" dirty="0">
                <a:solidFill>
                  <a:schemeClr val="tx2">
                    <a:lumMod val="50000"/>
                  </a:schemeClr>
                </a:solidFill>
                <a:latin typeface="Arial" panose="020B0604020202020204" pitchFamily="34" charset="0"/>
                <a:cs typeface="Arial" panose="020B0604020202020204" pitchFamily="34" charset="0"/>
              </a:rPr>
              <a:t>Non-invasive</a:t>
            </a:r>
          </a:p>
          <a:p>
            <a:pPr lvl="1">
              <a:buClr>
                <a:schemeClr val="accent1">
                  <a:lumMod val="75000"/>
                </a:schemeClr>
              </a:buClr>
            </a:pPr>
            <a:r>
              <a:rPr lang="en-US" sz="2000" dirty="0">
                <a:solidFill>
                  <a:schemeClr val="tx2">
                    <a:lumMod val="50000"/>
                  </a:schemeClr>
                </a:solidFill>
                <a:latin typeface="Arial" panose="020B0604020202020204" pitchFamily="34" charset="0"/>
                <a:cs typeface="Arial" panose="020B0604020202020204" pitchFamily="34" charset="0"/>
              </a:rPr>
              <a:t>Quick</a:t>
            </a:r>
          </a:p>
          <a:p>
            <a:pPr lvl="1">
              <a:buClr>
                <a:schemeClr val="accent1"/>
              </a:buClr>
            </a:pPr>
            <a:endParaRPr lang="en-US" sz="2400" dirty="0">
              <a:solidFill>
                <a:schemeClr val="tx2">
                  <a:lumMod val="50000"/>
                </a:schemeClr>
              </a:solidFill>
            </a:endParaRPr>
          </a:p>
          <a:p>
            <a:pPr lvl="1">
              <a:buClr>
                <a:schemeClr val="accent1"/>
              </a:buClr>
            </a:pPr>
            <a:endParaRPr lang="en-US" sz="2200" dirty="0">
              <a:solidFill>
                <a:schemeClr val="tx2">
                  <a:lumMod val="50000"/>
                </a:schemeClr>
              </a:solidFill>
            </a:endParaRPr>
          </a:p>
          <a:p>
            <a:endParaRPr lang="en-US" sz="2400" dirty="0">
              <a:solidFill>
                <a:schemeClr val="accent5">
                  <a:lumMod val="50000"/>
                </a:schemeClr>
              </a:solidFill>
            </a:endParaRPr>
          </a:p>
          <a:p>
            <a:pPr marL="2194560" lvl="8" indent="0" algn="r">
              <a:buNone/>
            </a:pPr>
            <a:endParaRPr lang="en-US" dirty="0">
              <a:solidFill>
                <a:schemeClr val="accent5">
                  <a:lumMod val="50000"/>
                </a:schemeClr>
              </a:solidFill>
            </a:endParaRPr>
          </a:p>
          <a:p>
            <a:endParaRPr lang="en-US" dirty="0">
              <a:solidFill>
                <a:schemeClr val="accent5">
                  <a:lumMod val="50000"/>
                </a:schemeClr>
              </a:solidFill>
            </a:endParaRPr>
          </a:p>
          <a:p>
            <a:endParaRPr lang="en-US" dirty="0">
              <a:solidFill>
                <a:schemeClr val="accent5">
                  <a:lumMod val="50000"/>
                </a:schemeClr>
              </a:solidFill>
            </a:endParaRPr>
          </a:p>
          <a:p>
            <a:endParaRPr lang="en-US" dirty="0">
              <a:solidFill>
                <a:schemeClr val="accent5">
                  <a:lumMod val="50000"/>
                </a:schemeClr>
              </a:solidFill>
            </a:endParaRPr>
          </a:p>
        </p:txBody>
      </p:sp>
    </p:spTree>
    <p:extLst>
      <p:ext uri="{BB962C8B-B14F-4D97-AF65-F5344CB8AC3E}">
        <p14:creationId xmlns:p14="http://schemas.microsoft.com/office/powerpoint/2010/main" val="138015240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B7DDC46-2E90-8640-BEFE-F54DCCD857ED}" type="slidenum">
              <a:rPr lang="en-US" smtClean="0"/>
              <a:t>76</a:t>
            </a:fld>
            <a:endParaRPr lang="en-US"/>
          </a:p>
        </p:txBody>
      </p:sp>
      <p:sp>
        <p:nvSpPr>
          <p:cNvPr id="5" name="Footer Placeholder 4"/>
          <p:cNvSpPr>
            <a:spLocks noGrp="1"/>
          </p:cNvSpPr>
          <p:nvPr>
            <p:ph type="ftr" sz="quarter" idx="13"/>
          </p:nvPr>
        </p:nvSpPr>
        <p:spPr/>
        <p:txBody>
          <a:bodyPr/>
          <a:lstStyle/>
          <a:p>
            <a:r>
              <a:rPr lang="en-US"/>
              <a:t>Oklahoma State Department of Health | Newborn Screening Program </a:t>
            </a:r>
            <a:endParaRPr lang="en-US" dirty="0"/>
          </a:p>
        </p:txBody>
      </p:sp>
      <p:sp>
        <p:nvSpPr>
          <p:cNvPr id="6" name="Title 1"/>
          <p:cNvSpPr>
            <a:spLocks noGrp="1"/>
          </p:cNvSpPr>
          <p:nvPr>
            <p:ph type="title"/>
          </p:nvPr>
        </p:nvSpPr>
        <p:spPr/>
        <p:txBody>
          <a:bodyPr>
            <a:normAutofit/>
          </a:bodyPr>
          <a:lstStyle/>
          <a:p>
            <a:pPr algn="ctr"/>
            <a:r>
              <a:rPr lang="en-US" sz="3600" dirty="0">
                <a:solidFill>
                  <a:schemeClr val="accent1"/>
                </a:solidFill>
                <a:latin typeface="Arial" panose="020B0604020202020204" pitchFamily="34" charset="0"/>
                <a:cs typeface="Arial" panose="020B0604020202020204" pitchFamily="34" charset="0"/>
              </a:rPr>
              <a:t>The Pulse Oximeter</a:t>
            </a:r>
          </a:p>
        </p:txBody>
      </p:sp>
      <p:sp>
        <p:nvSpPr>
          <p:cNvPr id="8" name="Content Placeholder 2"/>
          <p:cNvSpPr>
            <a:spLocks noGrp="1"/>
          </p:cNvSpPr>
          <p:nvPr>
            <p:ph idx="1"/>
          </p:nvPr>
        </p:nvSpPr>
        <p:spPr/>
        <p:txBody>
          <a:bodyPr/>
          <a:lstStyle/>
          <a:p>
            <a:pPr marL="114300" indent="0">
              <a:buClr>
                <a:schemeClr val="accent1">
                  <a:lumMod val="75000"/>
                </a:schemeClr>
              </a:buClr>
              <a:buNone/>
            </a:pPr>
            <a:r>
              <a:rPr lang="en-US" sz="2400" b="1" dirty="0">
                <a:solidFill>
                  <a:schemeClr val="tx2">
                    <a:lumMod val="50000"/>
                  </a:schemeClr>
                </a:solidFill>
                <a:latin typeface="Arial" panose="020B0604020202020204" pitchFamily="34" charset="0"/>
                <a:cs typeface="Arial" panose="020B0604020202020204" pitchFamily="34" charset="0"/>
              </a:rPr>
              <a:t>Oximeter Probe</a:t>
            </a:r>
            <a:r>
              <a:rPr lang="en-US" sz="2400" dirty="0">
                <a:solidFill>
                  <a:schemeClr val="tx2">
                    <a:lumMod val="50000"/>
                  </a:schemeClr>
                </a:solidFill>
                <a:latin typeface="Arial" panose="020B0604020202020204" pitchFamily="34" charset="0"/>
                <a:cs typeface="Arial" panose="020B0604020202020204" pitchFamily="34" charset="0"/>
              </a:rPr>
              <a:t>: </a:t>
            </a:r>
            <a:r>
              <a:rPr lang="en-US" sz="2000" dirty="0">
                <a:solidFill>
                  <a:schemeClr val="tx2">
                    <a:lumMod val="50000"/>
                  </a:schemeClr>
                </a:solidFill>
                <a:latin typeface="Arial" panose="020B0604020202020204" pitchFamily="34" charset="0"/>
                <a:cs typeface="Arial" panose="020B0604020202020204" pitchFamily="34" charset="0"/>
              </a:rPr>
              <a:t>2 main parts</a:t>
            </a:r>
          </a:p>
          <a:p>
            <a:pPr lvl="1">
              <a:buClr>
                <a:schemeClr val="accent1">
                  <a:lumMod val="75000"/>
                </a:schemeClr>
              </a:buClr>
            </a:pPr>
            <a:r>
              <a:rPr lang="en-US" sz="2000" dirty="0">
                <a:solidFill>
                  <a:schemeClr val="tx2">
                    <a:lumMod val="50000"/>
                  </a:schemeClr>
                </a:solidFill>
                <a:latin typeface="Arial" panose="020B0604020202020204" pitchFamily="34" charset="0"/>
                <a:cs typeface="Arial" panose="020B0604020202020204" pitchFamily="34" charset="0"/>
              </a:rPr>
              <a:t>light emitter</a:t>
            </a:r>
          </a:p>
          <a:p>
            <a:pPr lvl="1">
              <a:buClr>
                <a:schemeClr val="accent1">
                  <a:lumMod val="75000"/>
                </a:schemeClr>
              </a:buClr>
            </a:pPr>
            <a:r>
              <a:rPr lang="en-US" sz="2000" dirty="0">
                <a:solidFill>
                  <a:schemeClr val="tx2">
                    <a:lumMod val="50000"/>
                  </a:schemeClr>
                </a:solidFill>
                <a:latin typeface="Arial" panose="020B0604020202020204" pitchFamily="34" charset="0"/>
                <a:cs typeface="Arial" panose="020B0604020202020204" pitchFamily="34" charset="0"/>
              </a:rPr>
              <a:t>Photodetector</a:t>
            </a:r>
          </a:p>
          <a:p>
            <a:pPr marL="457200" indent="-342900">
              <a:buClr>
                <a:schemeClr val="accent1">
                  <a:lumMod val="75000"/>
                </a:schemeClr>
              </a:buClr>
            </a:pPr>
            <a:endParaRPr lang="en-US" sz="2200" dirty="0">
              <a:solidFill>
                <a:schemeClr val="tx2">
                  <a:lumMod val="50000"/>
                </a:schemeClr>
              </a:solidFill>
              <a:latin typeface="Arial" panose="020B0604020202020204" pitchFamily="34" charset="0"/>
              <a:cs typeface="Arial" panose="020B0604020202020204" pitchFamily="34" charset="0"/>
            </a:endParaRPr>
          </a:p>
          <a:p>
            <a:pPr marL="114300" indent="0">
              <a:buClr>
                <a:schemeClr val="accent1">
                  <a:lumMod val="75000"/>
                </a:schemeClr>
              </a:buClr>
              <a:buNone/>
            </a:pPr>
            <a:r>
              <a:rPr lang="en-US" sz="2400" b="1" dirty="0">
                <a:solidFill>
                  <a:schemeClr val="tx2">
                    <a:lumMod val="50000"/>
                  </a:schemeClr>
                </a:solidFill>
                <a:latin typeface="Arial" panose="020B0604020202020204" pitchFamily="34" charset="0"/>
                <a:cs typeface="Arial" panose="020B0604020202020204" pitchFamily="34" charset="0"/>
              </a:rPr>
              <a:t>Where is the probe placed?</a:t>
            </a:r>
          </a:p>
          <a:p>
            <a:pPr lvl="1">
              <a:buClr>
                <a:schemeClr val="accent1">
                  <a:lumMod val="75000"/>
                </a:schemeClr>
              </a:buClr>
            </a:pPr>
            <a:r>
              <a:rPr lang="en-US" sz="2000" dirty="0">
                <a:solidFill>
                  <a:schemeClr val="tx2">
                    <a:lumMod val="50000"/>
                  </a:schemeClr>
                </a:solidFill>
                <a:latin typeface="Arial" panose="020B0604020202020204" pitchFamily="34" charset="0"/>
                <a:cs typeface="Arial" panose="020B0604020202020204" pitchFamily="34" charset="0"/>
              </a:rPr>
              <a:t>Right hand: </a:t>
            </a:r>
            <a:r>
              <a:rPr lang="en-US" sz="2000" dirty="0" err="1">
                <a:solidFill>
                  <a:schemeClr val="tx2">
                    <a:lumMod val="50000"/>
                  </a:schemeClr>
                </a:solidFill>
                <a:latin typeface="Arial" panose="020B0604020202020204" pitchFamily="34" charset="0"/>
                <a:cs typeface="Arial" panose="020B0604020202020204" pitchFamily="34" charset="0"/>
              </a:rPr>
              <a:t>preductal</a:t>
            </a:r>
            <a:r>
              <a:rPr lang="en-US" sz="2000" dirty="0">
                <a:solidFill>
                  <a:schemeClr val="tx2">
                    <a:lumMod val="50000"/>
                  </a:schemeClr>
                </a:solidFill>
                <a:latin typeface="Arial" panose="020B0604020202020204" pitchFamily="34" charset="0"/>
                <a:cs typeface="Arial" panose="020B0604020202020204" pitchFamily="34" charset="0"/>
              </a:rPr>
              <a:t> measurement</a:t>
            </a:r>
          </a:p>
          <a:p>
            <a:pPr lvl="1">
              <a:buClr>
                <a:schemeClr val="accent1">
                  <a:lumMod val="75000"/>
                </a:schemeClr>
              </a:buClr>
            </a:pPr>
            <a:r>
              <a:rPr lang="en-US" sz="2000" dirty="0">
                <a:solidFill>
                  <a:schemeClr val="tx2">
                    <a:lumMod val="50000"/>
                  </a:schemeClr>
                </a:solidFill>
                <a:latin typeface="Arial" panose="020B0604020202020204" pitchFamily="34" charset="0"/>
                <a:cs typeface="Arial" panose="020B0604020202020204" pitchFamily="34" charset="0"/>
              </a:rPr>
              <a:t>Either foot: </a:t>
            </a:r>
            <a:r>
              <a:rPr lang="en-US" sz="2000" dirty="0" err="1">
                <a:solidFill>
                  <a:schemeClr val="tx2">
                    <a:lumMod val="50000"/>
                  </a:schemeClr>
                </a:solidFill>
                <a:latin typeface="Arial" panose="020B0604020202020204" pitchFamily="34" charset="0"/>
                <a:cs typeface="Arial" panose="020B0604020202020204" pitchFamily="34" charset="0"/>
              </a:rPr>
              <a:t>postductal</a:t>
            </a:r>
            <a:r>
              <a:rPr lang="en-US" sz="2000" dirty="0">
                <a:solidFill>
                  <a:schemeClr val="tx2">
                    <a:lumMod val="50000"/>
                  </a:schemeClr>
                </a:solidFill>
                <a:latin typeface="Arial" panose="020B0604020202020204" pitchFamily="34" charset="0"/>
                <a:cs typeface="Arial" panose="020B0604020202020204" pitchFamily="34" charset="0"/>
              </a:rPr>
              <a:t> measurement</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370668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B7DDC46-2E90-8640-BEFE-F54DCCD857ED}" type="slidenum">
              <a:rPr lang="en-US" smtClean="0"/>
              <a:t>77</a:t>
            </a:fld>
            <a:endParaRPr lang="en-US"/>
          </a:p>
        </p:txBody>
      </p:sp>
      <p:sp>
        <p:nvSpPr>
          <p:cNvPr id="5" name="Footer Placeholder 4"/>
          <p:cNvSpPr>
            <a:spLocks noGrp="1"/>
          </p:cNvSpPr>
          <p:nvPr>
            <p:ph type="ftr" sz="quarter" idx="13"/>
          </p:nvPr>
        </p:nvSpPr>
        <p:spPr/>
        <p:txBody>
          <a:bodyPr/>
          <a:lstStyle/>
          <a:p>
            <a:r>
              <a:rPr lang="en-US"/>
              <a:t>Oklahoma State Department of Health | Newborn Screening Program </a:t>
            </a:r>
            <a:endParaRPr lang="en-US" dirty="0"/>
          </a:p>
        </p:txBody>
      </p:sp>
      <p:sp>
        <p:nvSpPr>
          <p:cNvPr id="6" name="Title 2"/>
          <p:cNvSpPr>
            <a:spLocks noGrp="1"/>
          </p:cNvSpPr>
          <p:nvPr>
            <p:ph type="title"/>
          </p:nvPr>
        </p:nvSpPr>
        <p:spPr/>
        <p:txBody>
          <a:bodyPr/>
          <a:lstStyle/>
          <a:p>
            <a:pPr algn="ctr"/>
            <a:r>
              <a:rPr lang="en-US" sz="3600" dirty="0">
                <a:solidFill>
                  <a:schemeClr val="accent1"/>
                </a:solidFill>
                <a:latin typeface="Arial" panose="020B0604020202020204" pitchFamily="34" charset="0"/>
                <a:cs typeface="Arial" panose="020B0604020202020204" pitchFamily="34" charset="0"/>
              </a:rPr>
              <a:t>Points to Consider</a:t>
            </a:r>
            <a:endParaRPr lang="en-US" sz="3600" b="1" dirty="0">
              <a:solidFill>
                <a:schemeClr val="accent1"/>
              </a:solidFill>
              <a:latin typeface="Arial" panose="020B0604020202020204" pitchFamily="34" charset="0"/>
              <a:cs typeface="Arial" panose="020B0604020202020204" pitchFamily="34" charset="0"/>
            </a:endParaRPr>
          </a:p>
        </p:txBody>
      </p:sp>
      <p:sp>
        <p:nvSpPr>
          <p:cNvPr id="7" name="Content Placeholder 1"/>
          <p:cNvSpPr>
            <a:spLocks noGrp="1"/>
          </p:cNvSpPr>
          <p:nvPr>
            <p:ph idx="1"/>
          </p:nvPr>
        </p:nvSpPr>
        <p:spPr/>
        <p:txBody>
          <a:bodyPr>
            <a:normAutofit/>
          </a:bodyPr>
          <a:lstStyle/>
          <a:p>
            <a:pPr lvl="1">
              <a:buClr>
                <a:schemeClr val="accent1">
                  <a:lumMod val="75000"/>
                </a:schemeClr>
              </a:buClr>
            </a:pPr>
            <a:r>
              <a:rPr lang="en-US" sz="2000" dirty="0">
                <a:solidFill>
                  <a:schemeClr val="tx1">
                    <a:lumMod val="95000"/>
                    <a:lumOff val="5000"/>
                  </a:schemeClr>
                </a:solidFill>
                <a:latin typeface="Arial" panose="020B0604020202020204" pitchFamily="34" charset="0"/>
                <a:cs typeface="Arial" panose="020B0604020202020204" pitchFamily="34" charset="0"/>
              </a:rPr>
              <a:t>Pulse oximeter must be FDA approved </a:t>
            </a:r>
            <a:r>
              <a:rPr lang="en-US" sz="1400" dirty="0">
                <a:solidFill>
                  <a:schemeClr val="tx1">
                    <a:lumMod val="95000"/>
                    <a:lumOff val="5000"/>
                  </a:schemeClr>
                </a:solidFill>
                <a:latin typeface="Arial" panose="020B0604020202020204" pitchFamily="34" charset="0"/>
                <a:cs typeface="Arial" panose="020B0604020202020204" pitchFamily="34" charset="0"/>
              </a:rPr>
              <a:t>(AAP, 2015)</a:t>
            </a:r>
          </a:p>
          <a:p>
            <a:pPr marL="708660" lvl="1" indent="-342900">
              <a:buClr>
                <a:schemeClr val="accent1">
                  <a:lumMod val="75000"/>
                </a:schemeClr>
              </a:buClr>
            </a:pPr>
            <a:endParaRPr lang="en-US" sz="2000" dirty="0">
              <a:solidFill>
                <a:schemeClr val="tx1">
                  <a:lumMod val="95000"/>
                  <a:lumOff val="5000"/>
                </a:schemeClr>
              </a:solidFill>
              <a:latin typeface="Arial" panose="020B0604020202020204" pitchFamily="34" charset="0"/>
              <a:cs typeface="Arial" panose="020B0604020202020204" pitchFamily="34" charset="0"/>
            </a:endParaRPr>
          </a:p>
          <a:p>
            <a:pPr lvl="1">
              <a:buClr>
                <a:schemeClr val="accent1">
                  <a:lumMod val="75000"/>
                </a:schemeClr>
              </a:buClr>
            </a:pPr>
            <a:r>
              <a:rPr lang="en-US" sz="2000" dirty="0">
                <a:solidFill>
                  <a:schemeClr val="tx1">
                    <a:lumMod val="95000"/>
                    <a:lumOff val="5000"/>
                  </a:schemeClr>
                </a:solidFill>
                <a:latin typeface="Arial" panose="020B0604020202020204" pitchFamily="34" charset="0"/>
                <a:cs typeface="Arial" panose="020B0604020202020204" pitchFamily="34" charset="0"/>
              </a:rPr>
              <a:t>Regular calibration of the oximeter is required</a:t>
            </a:r>
          </a:p>
          <a:p>
            <a:pPr marL="708660" lvl="1" indent="-342900">
              <a:buClr>
                <a:schemeClr val="accent1">
                  <a:lumMod val="75000"/>
                </a:schemeClr>
              </a:buClr>
            </a:pPr>
            <a:endParaRPr lang="en-US" sz="2000" dirty="0">
              <a:solidFill>
                <a:schemeClr val="tx1">
                  <a:lumMod val="95000"/>
                  <a:lumOff val="5000"/>
                </a:schemeClr>
              </a:solidFill>
              <a:latin typeface="Arial" panose="020B0604020202020204" pitchFamily="34" charset="0"/>
              <a:cs typeface="Arial" panose="020B0604020202020204" pitchFamily="34" charset="0"/>
            </a:endParaRPr>
          </a:p>
          <a:p>
            <a:pPr lvl="1">
              <a:buClr>
                <a:schemeClr val="accent1">
                  <a:lumMod val="75000"/>
                </a:schemeClr>
              </a:buClr>
            </a:pPr>
            <a:r>
              <a:rPr lang="en-US" sz="2000" dirty="0">
                <a:solidFill>
                  <a:schemeClr val="tx1">
                    <a:lumMod val="95000"/>
                    <a:lumOff val="5000"/>
                  </a:schemeClr>
                </a:solidFill>
                <a:latin typeface="Arial" panose="020B0604020202020204" pitchFamily="34" charset="0"/>
                <a:cs typeface="Arial" panose="020B0604020202020204" pitchFamily="34" charset="0"/>
              </a:rPr>
              <a:t>Pulse oximetry readings are averages</a:t>
            </a:r>
          </a:p>
          <a:p>
            <a:pPr lvl="1">
              <a:buClr>
                <a:schemeClr val="accent1">
                  <a:lumMod val="75000"/>
                </a:schemeClr>
              </a:buClr>
            </a:pPr>
            <a:endParaRPr lang="en-US" sz="2000" dirty="0">
              <a:solidFill>
                <a:schemeClr val="tx1">
                  <a:lumMod val="95000"/>
                  <a:lumOff val="5000"/>
                </a:schemeClr>
              </a:solidFill>
              <a:latin typeface="Arial" panose="020B0604020202020204" pitchFamily="34" charset="0"/>
              <a:cs typeface="Arial" panose="020B0604020202020204" pitchFamily="34" charset="0"/>
            </a:endParaRPr>
          </a:p>
          <a:p>
            <a:pPr lvl="1">
              <a:buClr>
                <a:schemeClr val="accent1">
                  <a:lumMod val="75000"/>
                </a:schemeClr>
              </a:buClr>
            </a:pPr>
            <a:r>
              <a:rPr lang="en-US" sz="2000" dirty="0">
                <a:solidFill>
                  <a:schemeClr val="tx1">
                    <a:lumMod val="95000"/>
                    <a:lumOff val="5000"/>
                  </a:schemeClr>
                </a:solidFill>
                <a:latin typeface="Arial" panose="020B0604020202020204" pitchFamily="34" charset="0"/>
                <a:cs typeface="Arial" panose="020B0604020202020204" pitchFamily="34" charset="0"/>
              </a:rPr>
              <a:t>Skin color and jaundice </a:t>
            </a:r>
            <a:r>
              <a:rPr lang="en-US" sz="2000" b="1" dirty="0">
                <a:solidFill>
                  <a:schemeClr val="tx1">
                    <a:lumMod val="95000"/>
                    <a:lumOff val="5000"/>
                  </a:schemeClr>
                </a:solidFill>
                <a:latin typeface="Arial" panose="020B0604020202020204" pitchFamily="34" charset="0"/>
                <a:cs typeface="Arial" panose="020B0604020202020204" pitchFamily="34" charset="0"/>
              </a:rPr>
              <a:t>do not </a:t>
            </a:r>
            <a:r>
              <a:rPr lang="en-US" sz="2000" dirty="0">
                <a:solidFill>
                  <a:schemeClr val="tx1">
                    <a:lumMod val="95000"/>
                    <a:lumOff val="5000"/>
                  </a:schemeClr>
                </a:solidFill>
                <a:latin typeface="Arial" panose="020B0604020202020204" pitchFamily="34" charset="0"/>
                <a:cs typeface="Arial" panose="020B0604020202020204" pitchFamily="34" charset="0"/>
              </a:rPr>
              <a:t>affect pulse oximetry readings</a:t>
            </a:r>
          </a:p>
          <a:p>
            <a:pPr lvl="1">
              <a:buClr>
                <a:schemeClr val="accent1">
                  <a:lumMod val="75000"/>
                </a:schemeClr>
              </a:buClr>
            </a:pPr>
            <a:endParaRPr lang="en-US" sz="2000" dirty="0">
              <a:solidFill>
                <a:schemeClr val="tx1">
                  <a:lumMod val="95000"/>
                  <a:lumOff val="5000"/>
                </a:schemeClr>
              </a:solidFill>
              <a:latin typeface="Arial" panose="020B0604020202020204" pitchFamily="34" charset="0"/>
              <a:cs typeface="Arial" panose="020B0604020202020204" pitchFamily="34" charset="0"/>
            </a:endParaRPr>
          </a:p>
          <a:p>
            <a:pPr lvl="1">
              <a:buClr>
                <a:schemeClr val="accent1">
                  <a:lumMod val="75000"/>
                </a:schemeClr>
              </a:buClr>
              <a:buFont typeface="Wingdings" panose="05000000000000000000" pitchFamily="2" charset="2"/>
              <a:buChar char="v"/>
            </a:pPr>
            <a:r>
              <a:rPr lang="en-US" sz="2000" b="1" i="1" dirty="0">
                <a:solidFill>
                  <a:schemeClr val="tx1">
                    <a:lumMod val="95000"/>
                    <a:lumOff val="5000"/>
                  </a:schemeClr>
                </a:solidFill>
                <a:latin typeface="Arial" panose="020B0604020202020204" pitchFamily="34" charset="0"/>
                <a:cs typeface="Arial" panose="020B0604020202020204" pitchFamily="34" charset="0"/>
              </a:rPr>
              <a:t>Continuous pulse oximetry monitoring does not replace the pulse oximetry screen.</a:t>
            </a:r>
          </a:p>
          <a:p>
            <a:pPr>
              <a:buClr>
                <a:schemeClr val="accent1">
                  <a:lumMod val="75000"/>
                </a:schemeClr>
              </a:buClr>
            </a:pPr>
            <a:endParaRPr lang="en-US" dirty="0">
              <a:solidFill>
                <a:schemeClr val="tx1">
                  <a:lumMod val="95000"/>
                  <a:lumOff val="5000"/>
                </a:schemeClr>
              </a:solidFill>
            </a:endParaRPr>
          </a:p>
        </p:txBody>
      </p:sp>
    </p:spTree>
    <p:extLst>
      <p:ext uri="{BB962C8B-B14F-4D97-AF65-F5344CB8AC3E}">
        <p14:creationId xmlns:p14="http://schemas.microsoft.com/office/powerpoint/2010/main" val="31902238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B7DDC46-2E90-8640-BEFE-F54DCCD857ED}" type="slidenum">
              <a:rPr lang="en-US" smtClean="0"/>
              <a:t>78</a:t>
            </a:fld>
            <a:endParaRPr lang="en-US"/>
          </a:p>
        </p:txBody>
      </p:sp>
      <p:sp>
        <p:nvSpPr>
          <p:cNvPr id="5" name="Footer Placeholder 4"/>
          <p:cNvSpPr>
            <a:spLocks noGrp="1"/>
          </p:cNvSpPr>
          <p:nvPr>
            <p:ph type="ftr" sz="quarter" idx="13"/>
          </p:nvPr>
        </p:nvSpPr>
        <p:spPr/>
        <p:txBody>
          <a:bodyPr/>
          <a:lstStyle/>
          <a:p>
            <a:r>
              <a:rPr lang="en-US"/>
              <a:t>Oklahoma State Department of Health | Newborn Screening Program </a:t>
            </a:r>
            <a:endParaRPr lang="en-US" dirty="0"/>
          </a:p>
        </p:txBody>
      </p:sp>
      <p:sp>
        <p:nvSpPr>
          <p:cNvPr id="6" name="Content Placeholder 2"/>
          <p:cNvSpPr>
            <a:spLocks noGrp="1"/>
          </p:cNvSpPr>
          <p:nvPr>
            <p:ph idx="1"/>
          </p:nvPr>
        </p:nvSpPr>
        <p:spPr>
          <a:xfrm>
            <a:off x="457200" y="523875"/>
            <a:ext cx="11393488" cy="5665788"/>
          </a:xfrm>
        </p:spPr>
        <p:txBody>
          <a:bodyPr anchor="ctr">
            <a:normAutofit/>
          </a:bodyPr>
          <a:lstStyle/>
          <a:p>
            <a:pPr marL="0" indent="0" algn="ctr">
              <a:buNone/>
            </a:pPr>
            <a:r>
              <a:rPr lang="en-US" sz="6600" b="1" dirty="0">
                <a:solidFill>
                  <a:schemeClr val="bg2">
                    <a:lumMod val="25000"/>
                  </a:schemeClr>
                </a:solidFill>
                <a:latin typeface="Arial" panose="020B0604020202020204" pitchFamily="34" charset="0"/>
                <a:cs typeface="Arial" panose="020B0604020202020204" pitchFamily="34" charset="0"/>
              </a:rPr>
              <a:t>Screening How-To, Protocol, &amp; Guidelines</a:t>
            </a:r>
          </a:p>
        </p:txBody>
      </p:sp>
    </p:spTree>
    <p:extLst>
      <p:ext uri="{BB962C8B-B14F-4D97-AF65-F5344CB8AC3E}">
        <p14:creationId xmlns:p14="http://schemas.microsoft.com/office/powerpoint/2010/main" val="131400820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B7DDC46-2E90-8640-BEFE-F54DCCD857ED}" type="slidenum">
              <a:rPr lang="en-US" smtClean="0"/>
              <a:t>79</a:t>
            </a:fld>
            <a:endParaRPr lang="en-US"/>
          </a:p>
        </p:txBody>
      </p:sp>
      <p:sp>
        <p:nvSpPr>
          <p:cNvPr id="5" name="Footer Placeholder 4"/>
          <p:cNvSpPr>
            <a:spLocks noGrp="1"/>
          </p:cNvSpPr>
          <p:nvPr>
            <p:ph type="ftr" sz="quarter" idx="13"/>
          </p:nvPr>
        </p:nvSpPr>
        <p:spPr/>
        <p:txBody>
          <a:bodyPr/>
          <a:lstStyle/>
          <a:p>
            <a:r>
              <a:rPr lang="en-US"/>
              <a:t>Oklahoma State Department of Health | Newborn Screening Program </a:t>
            </a:r>
            <a:endParaRPr lang="en-US" dirty="0"/>
          </a:p>
        </p:txBody>
      </p:sp>
      <p:sp>
        <p:nvSpPr>
          <p:cNvPr id="6" name="Title 2"/>
          <p:cNvSpPr>
            <a:spLocks noGrp="1"/>
          </p:cNvSpPr>
          <p:nvPr>
            <p:ph type="title"/>
          </p:nvPr>
        </p:nvSpPr>
        <p:spPr/>
        <p:txBody>
          <a:bodyPr>
            <a:normAutofit/>
          </a:bodyPr>
          <a:lstStyle/>
          <a:p>
            <a:pPr algn="ctr"/>
            <a:r>
              <a:rPr lang="en-US" sz="3600" dirty="0">
                <a:solidFill>
                  <a:schemeClr val="accent1"/>
                </a:solidFill>
                <a:latin typeface="Arial" panose="020B0604020202020204" pitchFamily="34" charset="0"/>
                <a:cs typeface="Arial" panose="020B0604020202020204" pitchFamily="34" charset="0"/>
              </a:rPr>
              <a:t>How is the Screen Performed?</a:t>
            </a:r>
            <a:endParaRPr lang="en-US" sz="3600" b="1" dirty="0">
              <a:solidFill>
                <a:schemeClr val="accent1"/>
              </a:solidFill>
              <a:latin typeface="Arial" panose="020B0604020202020204" pitchFamily="34" charset="0"/>
              <a:cs typeface="Arial" panose="020B0604020202020204" pitchFamily="34" charset="0"/>
            </a:endParaRPr>
          </a:p>
        </p:txBody>
      </p:sp>
      <p:sp>
        <p:nvSpPr>
          <p:cNvPr id="7" name="Content Placeholder 1"/>
          <p:cNvSpPr>
            <a:spLocks noGrp="1"/>
          </p:cNvSpPr>
          <p:nvPr>
            <p:ph idx="1"/>
          </p:nvPr>
        </p:nvSpPr>
        <p:spPr>
          <a:xfrm>
            <a:off x="457199" y="1838151"/>
            <a:ext cx="7007903" cy="3678229"/>
          </a:xfrm>
        </p:spPr>
        <p:txBody>
          <a:bodyPr>
            <a:noAutofit/>
          </a:bodyPr>
          <a:lstStyle/>
          <a:p>
            <a:pPr marL="502920" indent="-457200">
              <a:buClr>
                <a:schemeClr val="accent1">
                  <a:lumMod val="75000"/>
                </a:schemeClr>
              </a:buClr>
              <a:buFont typeface="+mj-lt"/>
              <a:buAutoNum type="arabicPeriod"/>
            </a:pPr>
            <a:r>
              <a:rPr lang="en-US" sz="2000" b="1" dirty="0">
                <a:solidFill>
                  <a:schemeClr val="accent5">
                    <a:lumMod val="50000"/>
                  </a:schemeClr>
                </a:solidFill>
                <a:cs typeface="Arial" panose="020B0604020202020204" pitchFamily="34" charset="0"/>
              </a:rPr>
              <a:t>Select site: </a:t>
            </a:r>
            <a:r>
              <a:rPr lang="en-US" sz="2000" dirty="0">
                <a:solidFill>
                  <a:schemeClr val="accent5">
                    <a:lumMod val="50000"/>
                  </a:schemeClr>
                </a:solidFill>
                <a:cs typeface="Arial" panose="020B0604020202020204" pitchFamily="34" charset="0"/>
              </a:rPr>
              <a:t>right hand; either foot.</a:t>
            </a:r>
          </a:p>
          <a:p>
            <a:pPr marL="502920" indent="-457200">
              <a:buClr>
                <a:schemeClr val="accent1">
                  <a:lumMod val="75000"/>
                </a:schemeClr>
              </a:buClr>
              <a:buFont typeface="+mj-lt"/>
              <a:buAutoNum type="arabicPeriod"/>
            </a:pPr>
            <a:r>
              <a:rPr lang="en-US" sz="2000" b="1" dirty="0">
                <a:solidFill>
                  <a:schemeClr val="accent5">
                    <a:lumMod val="50000"/>
                  </a:schemeClr>
                </a:solidFill>
                <a:cs typeface="Arial" panose="020B0604020202020204" pitchFamily="34" charset="0"/>
              </a:rPr>
              <a:t>Place </a:t>
            </a:r>
            <a:r>
              <a:rPr lang="en-US" sz="2000" dirty="0">
                <a:solidFill>
                  <a:schemeClr val="accent5">
                    <a:lumMod val="50000"/>
                  </a:schemeClr>
                </a:solidFill>
                <a:cs typeface="Arial" panose="020B0604020202020204" pitchFamily="34" charset="0"/>
              </a:rPr>
              <a:t>photodetector on outer aspect of hand/foot (under 4</a:t>
            </a:r>
            <a:r>
              <a:rPr lang="en-US" sz="2000" baseline="30000" dirty="0">
                <a:solidFill>
                  <a:schemeClr val="accent5">
                    <a:lumMod val="50000"/>
                  </a:schemeClr>
                </a:solidFill>
                <a:cs typeface="Arial" panose="020B0604020202020204" pitchFamily="34" charset="0"/>
              </a:rPr>
              <a:t>th</a:t>
            </a:r>
            <a:r>
              <a:rPr lang="en-US" sz="2000" dirty="0">
                <a:solidFill>
                  <a:schemeClr val="accent5">
                    <a:lumMod val="50000"/>
                  </a:schemeClr>
                </a:solidFill>
                <a:cs typeface="Arial" panose="020B0604020202020204" pitchFamily="34" charset="0"/>
              </a:rPr>
              <a:t>-5</a:t>
            </a:r>
            <a:r>
              <a:rPr lang="en-US" sz="2000" baseline="30000" dirty="0">
                <a:solidFill>
                  <a:schemeClr val="accent5">
                    <a:lumMod val="50000"/>
                  </a:schemeClr>
                </a:solidFill>
                <a:cs typeface="Arial" panose="020B0604020202020204" pitchFamily="34" charset="0"/>
              </a:rPr>
              <a:t>th</a:t>
            </a:r>
            <a:r>
              <a:rPr lang="en-US" sz="2000" dirty="0">
                <a:solidFill>
                  <a:schemeClr val="accent5">
                    <a:lumMod val="50000"/>
                  </a:schemeClr>
                </a:solidFill>
                <a:cs typeface="Arial" panose="020B0604020202020204" pitchFamily="34" charset="0"/>
              </a:rPr>
              <a:t> finger/toe).</a:t>
            </a:r>
          </a:p>
          <a:p>
            <a:pPr marL="502920" indent="-457200">
              <a:buClr>
                <a:schemeClr val="accent1">
                  <a:lumMod val="75000"/>
                </a:schemeClr>
              </a:buClr>
              <a:buFont typeface="+mj-lt"/>
              <a:buAutoNum type="arabicPeriod"/>
            </a:pPr>
            <a:r>
              <a:rPr lang="en-US" sz="2000" b="1" dirty="0">
                <a:solidFill>
                  <a:schemeClr val="accent5">
                    <a:lumMod val="50000"/>
                  </a:schemeClr>
                </a:solidFill>
                <a:cs typeface="Arial" panose="020B0604020202020204" pitchFamily="34" charset="0"/>
              </a:rPr>
              <a:t> Wrap </a:t>
            </a:r>
            <a:r>
              <a:rPr lang="en-US" sz="2000" dirty="0">
                <a:solidFill>
                  <a:schemeClr val="accent5">
                    <a:lumMod val="50000"/>
                  </a:schemeClr>
                </a:solidFill>
                <a:cs typeface="Arial" panose="020B0604020202020204" pitchFamily="34" charset="0"/>
              </a:rPr>
              <a:t>sensor tape around extremity.</a:t>
            </a:r>
          </a:p>
          <a:p>
            <a:pPr marL="502920" indent="-457200">
              <a:buClr>
                <a:schemeClr val="accent1">
                  <a:lumMod val="75000"/>
                </a:schemeClr>
              </a:buClr>
              <a:buFont typeface="+mj-lt"/>
              <a:buAutoNum type="arabicPeriod"/>
            </a:pPr>
            <a:r>
              <a:rPr lang="en-US" sz="2000" b="1" dirty="0">
                <a:solidFill>
                  <a:schemeClr val="accent5">
                    <a:lumMod val="50000"/>
                  </a:schemeClr>
                </a:solidFill>
                <a:cs typeface="Arial" panose="020B0604020202020204" pitchFamily="34" charset="0"/>
              </a:rPr>
              <a:t>Ensure </a:t>
            </a:r>
            <a:r>
              <a:rPr lang="en-US" sz="2000" dirty="0">
                <a:solidFill>
                  <a:schemeClr val="accent5">
                    <a:lumMod val="50000"/>
                  </a:schemeClr>
                </a:solidFill>
                <a:cs typeface="Arial" panose="020B0604020202020204" pitchFamily="34" charset="0"/>
              </a:rPr>
              <a:t>light emitter is </a:t>
            </a:r>
            <a:r>
              <a:rPr lang="en-US" sz="2000" b="1" dirty="0">
                <a:solidFill>
                  <a:schemeClr val="accent5">
                    <a:lumMod val="50000"/>
                  </a:schemeClr>
                </a:solidFill>
                <a:cs typeface="Arial" panose="020B0604020202020204" pitchFamily="34" charset="0"/>
              </a:rPr>
              <a:t>directly opposite </a:t>
            </a:r>
            <a:r>
              <a:rPr lang="en-US" sz="2000" dirty="0">
                <a:solidFill>
                  <a:schemeClr val="accent5">
                    <a:lumMod val="50000"/>
                  </a:schemeClr>
                </a:solidFill>
                <a:cs typeface="Arial" panose="020B0604020202020204" pitchFamily="34" charset="0"/>
              </a:rPr>
              <a:t>the photodetector.</a:t>
            </a:r>
          </a:p>
          <a:p>
            <a:pPr marL="502920" indent="-457200">
              <a:buClr>
                <a:schemeClr val="accent1">
                  <a:lumMod val="75000"/>
                </a:schemeClr>
              </a:buClr>
              <a:buFont typeface="+mj-lt"/>
              <a:buAutoNum type="arabicPeriod"/>
            </a:pPr>
            <a:r>
              <a:rPr lang="en-US" sz="2000" b="1" dirty="0">
                <a:solidFill>
                  <a:schemeClr val="accent5">
                    <a:lumMod val="50000"/>
                  </a:schemeClr>
                </a:solidFill>
                <a:cs typeface="Arial" panose="020B0604020202020204" pitchFamily="34" charset="0"/>
              </a:rPr>
              <a:t> </a:t>
            </a:r>
            <a:r>
              <a:rPr lang="en-US" sz="2000" dirty="0">
                <a:solidFill>
                  <a:schemeClr val="accent5">
                    <a:lumMod val="50000"/>
                  </a:schemeClr>
                </a:solidFill>
                <a:cs typeface="Arial" panose="020B0604020202020204" pitchFamily="34" charset="0"/>
              </a:rPr>
              <a:t>If using</a:t>
            </a:r>
            <a:r>
              <a:rPr lang="en-US" sz="2000" b="1" dirty="0">
                <a:solidFill>
                  <a:schemeClr val="accent5">
                    <a:lumMod val="50000"/>
                  </a:schemeClr>
                </a:solidFill>
                <a:cs typeface="Arial" panose="020B0604020202020204" pitchFamily="34" charset="0"/>
              </a:rPr>
              <a:t> </a:t>
            </a:r>
            <a:r>
              <a:rPr lang="en-US" sz="2000" dirty="0">
                <a:solidFill>
                  <a:schemeClr val="accent5">
                    <a:lumMod val="50000"/>
                  </a:schemeClr>
                </a:solidFill>
                <a:cs typeface="Arial" panose="020B0604020202020204" pitchFamily="34" charset="0"/>
              </a:rPr>
              <a:t>a reusable sensor, secure the sensor using wrap recommended by vendor; </a:t>
            </a:r>
            <a:r>
              <a:rPr lang="en-US" sz="2000" b="1" dirty="0">
                <a:solidFill>
                  <a:schemeClr val="accent5">
                    <a:lumMod val="50000"/>
                  </a:schemeClr>
                </a:solidFill>
                <a:cs typeface="Arial" panose="020B0604020202020204" pitchFamily="34" charset="0"/>
              </a:rPr>
              <a:t>do not tape </a:t>
            </a:r>
            <a:r>
              <a:rPr lang="en-US" sz="2000" dirty="0">
                <a:solidFill>
                  <a:schemeClr val="accent5">
                    <a:lumMod val="50000"/>
                  </a:schemeClr>
                </a:solidFill>
                <a:cs typeface="Arial" panose="020B0604020202020204" pitchFamily="34" charset="0"/>
              </a:rPr>
              <a:t>or use hand to secure sensor to site.</a:t>
            </a:r>
          </a:p>
          <a:p>
            <a:pPr marL="502920" indent="-457200">
              <a:buClr>
                <a:schemeClr val="accent1">
                  <a:lumMod val="75000"/>
                </a:schemeClr>
              </a:buClr>
              <a:buFont typeface="+mj-lt"/>
              <a:buAutoNum type="arabicPeriod"/>
            </a:pPr>
            <a:endParaRPr lang="en-US" sz="2000" b="1" dirty="0">
              <a:solidFill>
                <a:schemeClr val="accent5">
                  <a:lumMod val="50000"/>
                </a:schemeClr>
              </a:solidFill>
            </a:endParaRPr>
          </a:p>
          <a:p>
            <a:pPr marL="457200" indent="-457200">
              <a:buClr>
                <a:schemeClr val="accent1">
                  <a:lumMod val="75000"/>
                </a:schemeClr>
              </a:buClr>
              <a:buFont typeface="+mj-lt"/>
              <a:buAutoNum type="arabicPeriod"/>
            </a:pPr>
            <a:endParaRPr lang="en-US" sz="2000" b="1" dirty="0">
              <a:solidFill>
                <a:schemeClr val="accent5">
                  <a:lumMod val="50000"/>
                </a:schemeClr>
              </a:solidFill>
            </a:endParaRPr>
          </a:p>
          <a:p>
            <a:pPr marL="502920" indent="-457200" algn="r">
              <a:buClr>
                <a:schemeClr val="accent1">
                  <a:lumMod val="75000"/>
                </a:schemeClr>
              </a:buClr>
              <a:buFont typeface="+mj-lt"/>
              <a:buAutoNum type="arabicPeriod"/>
            </a:pPr>
            <a:endParaRPr lang="en-US" sz="2000" b="1" dirty="0">
              <a:solidFill>
                <a:schemeClr val="accent5">
                  <a:lumMod val="50000"/>
                </a:schemeClr>
              </a:solidFill>
            </a:endParaRPr>
          </a:p>
        </p:txBody>
      </p:sp>
      <p:pic>
        <p:nvPicPr>
          <p:cNvPr id="8" name="Picture 6" descr="http://ts1.mm.bing.net/th?&amp;id=HN.607999449296997229&amp;w=300&amp;h=300&amp;c=0&amp;pid=1.9&amp;rs=0&amp;p=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55465" y="1739470"/>
            <a:ext cx="2319863" cy="200281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blog.babyheartscreening.com/wp-content/uploads/2012/09/Neonatal_0567HR_adh_foot_1.25.1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81739" y="3755415"/>
            <a:ext cx="2047065" cy="204706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6652799" y="5815610"/>
            <a:ext cx="4376005" cy="292388"/>
          </a:xfrm>
          <a:prstGeom prst="rect">
            <a:avLst/>
          </a:prstGeom>
        </p:spPr>
        <p:txBody>
          <a:bodyPr wrap="none">
            <a:spAutoFit/>
          </a:bodyPr>
          <a:lstStyle/>
          <a:p>
            <a:pPr marL="2194560" lvl="8" indent="0" algn="r">
              <a:buNone/>
            </a:pPr>
            <a:r>
              <a:rPr lang="en-US" sz="1300" dirty="0">
                <a:solidFill>
                  <a:schemeClr val="accent5">
                    <a:lumMod val="50000"/>
                  </a:schemeClr>
                </a:solidFill>
                <a:latin typeface="Arial" panose="020B0604020202020204" pitchFamily="34" charset="0"/>
                <a:cs typeface="Arial" panose="020B0604020202020204" pitchFamily="34" charset="0"/>
              </a:rPr>
              <a:t>Photo credit: </a:t>
            </a:r>
            <a:r>
              <a:rPr lang="en-US" sz="1300" dirty="0" err="1">
                <a:solidFill>
                  <a:schemeClr val="accent5">
                    <a:lumMod val="50000"/>
                  </a:schemeClr>
                </a:solidFill>
                <a:latin typeface="Arial" panose="020B0604020202020204" pitchFamily="34" charset="0"/>
                <a:cs typeface="Arial" panose="020B0604020202020204" pitchFamily="34" charset="0"/>
              </a:rPr>
              <a:t>Masimo</a:t>
            </a:r>
            <a:r>
              <a:rPr lang="en-US" sz="1300" dirty="0">
                <a:solidFill>
                  <a:schemeClr val="accent5">
                    <a:lumMod val="50000"/>
                  </a:schemeClr>
                </a:solidFill>
                <a:latin typeface="Arial" panose="020B0604020202020204" pitchFamily="34" charset="0"/>
                <a:cs typeface="Arial" panose="020B0604020202020204" pitchFamily="34" charset="0"/>
              </a:rPr>
              <a:t> 2011</a:t>
            </a:r>
          </a:p>
        </p:txBody>
      </p:sp>
    </p:spTree>
    <p:extLst>
      <p:ext uri="{BB962C8B-B14F-4D97-AF65-F5344CB8AC3E}">
        <p14:creationId xmlns:p14="http://schemas.microsoft.com/office/powerpoint/2010/main" val="16126993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09368" y="1401097"/>
            <a:ext cx="9822426" cy="4788392"/>
          </a:xfrm>
        </p:spPr>
        <p:txBody>
          <a:bodyPr/>
          <a:lstStyle/>
          <a:p>
            <a:pPr>
              <a:lnSpc>
                <a:spcPct val="90000"/>
              </a:lnSpc>
              <a:buClr>
                <a:schemeClr val="accent1">
                  <a:lumMod val="75000"/>
                </a:schemeClr>
              </a:buClr>
            </a:pPr>
            <a:r>
              <a:rPr lang="en-US" sz="2400" dirty="0">
                <a:latin typeface="Arial" panose="020B0604020202020204" pitchFamily="34" charset="0"/>
                <a:cs typeface="Arial" panose="020B0604020202020204" pitchFamily="34" charset="0"/>
              </a:rPr>
              <a:t>Review reasons why a repeat screen may be needed:</a:t>
            </a:r>
          </a:p>
          <a:p>
            <a:pPr lvl="1">
              <a:lnSpc>
                <a:spcPct val="90000"/>
              </a:lnSpc>
              <a:buClr>
                <a:schemeClr val="accent1">
                  <a:lumMod val="75000"/>
                </a:schemeClr>
              </a:buClr>
            </a:pPr>
            <a:r>
              <a:rPr lang="en-US" sz="2400" b="1" dirty="0">
                <a:latin typeface="Arial" panose="020B0604020202020204" pitchFamily="34" charset="0"/>
                <a:cs typeface="Arial" panose="020B0604020202020204" pitchFamily="34" charset="0"/>
              </a:rPr>
              <a:t>Unsatisfactory Specimen</a:t>
            </a:r>
            <a:endParaRPr lang="en-US" sz="2400" dirty="0">
              <a:latin typeface="Arial" panose="020B0604020202020204" pitchFamily="34" charset="0"/>
              <a:cs typeface="Arial" panose="020B0604020202020204" pitchFamily="34" charset="0"/>
            </a:endParaRPr>
          </a:p>
          <a:p>
            <a:pPr lvl="1">
              <a:lnSpc>
                <a:spcPct val="90000"/>
              </a:lnSpc>
              <a:buClr>
                <a:schemeClr val="accent1">
                  <a:lumMod val="75000"/>
                </a:schemeClr>
              </a:buClr>
            </a:pPr>
            <a:r>
              <a:rPr lang="en-US" sz="2400" b="1" dirty="0">
                <a:latin typeface="Arial" panose="020B0604020202020204" pitchFamily="34" charset="0"/>
                <a:cs typeface="Arial" panose="020B0604020202020204" pitchFamily="34" charset="0"/>
              </a:rPr>
              <a:t>Out-of-range results</a:t>
            </a:r>
          </a:p>
          <a:p>
            <a:pPr lvl="2">
              <a:lnSpc>
                <a:spcPct val="90000"/>
              </a:lnSpc>
              <a:buClr>
                <a:schemeClr val="accent1">
                  <a:lumMod val="75000"/>
                </a:schemeClr>
              </a:buClr>
            </a:pPr>
            <a:r>
              <a:rPr lang="en-US" sz="2400" dirty="0">
                <a:latin typeface="Arial" panose="020B0604020202020204" pitchFamily="34" charset="0"/>
                <a:cs typeface="Arial" panose="020B0604020202020204" pitchFamily="34" charset="0"/>
              </a:rPr>
              <a:t>Possible disorder identified</a:t>
            </a:r>
          </a:p>
          <a:p>
            <a:pPr lvl="2">
              <a:lnSpc>
                <a:spcPct val="90000"/>
              </a:lnSpc>
              <a:buClr>
                <a:schemeClr val="accent1">
                  <a:lumMod val="75000"/>
                </a:schemeClr>
              </a:buClr>
            </a:pPr>
            <a:r>
              <a:rPr lang="en-US" sz="2400" dirty="0" err="1">
                <a:latin typeface="Arial" panose="020B0604020202020204" pitchFamily="34" charset="0"/>
                <a:cs typeface="Arial" panose="020B0604020202020204" pitchFamily="34" charset="0"/>
              </a:rPr>
              <a:t>Hgb</a:t>
            </a:r>
            <a:r>
              <a:rPr lang="en-US" sz="2400" dirty="0">
                <a:latin typeface="Arial" panose="020B0604020202020204" pitchFamily="34" charset="0"/>
                <a:cs typeface="Arial" panose="020B0604020202020204" pitchFamily="34" charset="0"/>
              </a:rPr>
              <a:t> Trait condition </a:t>
            </a:r>
          </a:p>
          <a:p>
            <a:pPr lvl="1">
              <a:lnSpc>
                <a:spcPct val="90000"/>
              </a:lnSpc>
              <a:buClr>
                <a:schemeClr val="accent1">
                  <a:lumMod val="75000"/>
                </a:schemeClr>
              </a:buClr>
            </a:pPr>
            <a:r>
              <a:rPr lang="en-US" sz="2400" b="1" dirty="0">
                <a:latin typeface="Arial" panose="020B0604020202020204" pitchFamily="34" charset="0"/>
                <a:cs typeface="Arial" panose="020B0604020202020204" pitchFamily="34" charset="0"/>
              </a:rPr>
              <a:t>Specimens collected less than 24 hours</a:t>
            </a:r>
          </a:p>
          <a:p>
            <a:pPr lvl="2">
              <a:lnSpc>
                <a:spcPct val="90000"/>
              </a:lnSpc>
              <a:buClr>
                <a:schemeClr val="accent1">
                  <a:lumMod val="75000"/>
                </a:schemeClr>
              </a:buClr>
            </a:pPr>
            <a:r>
              <a:rPr lang="en-US" sz="2400" dirty="0">
                <a:latin typeface="Arial" panose="020B0604020202020204" pitchFamily="34" charset="0"/>
                <a:cs typeface="Arial" panose="020B0604020202020204" pitchFamily="34" charset="0"/>
              </a:rPr>
              <a:t>Risk for missing some disorders</a:t>
            </a:r>
          </a:p>
          <a:p>
            <a:pPr lvl="1">
              <a:buClr>
                <a:schemeClr val="accent1">
                  <a:lumMod val="75000"/>
                </a:schemeClr>
              </a:buClr>
            </a:pPr>
            <a:r>
              <a:rPr lang="en-US" sz="2400" b="1" dirty="0">
                <a:latin typeface="Arial" panose="020B0604020202020204" pitchFamily="34" charset="0"/>
                <a:cs typeface="Arial" panose="020B0604020202020204" pitchFamily="34" charset="0"/>
              </a:rPr>
              <a:t>Premature or Sick Infants </a:t>
            </a:r>
            <a:r>
              <a:rPr lang="en-US" sz="2400" dirty="0">
                <a:latin typeface="Arial" panose="020B0604020202020204" pitchFamily="34" charset="0"/>
                <a:cs typeface="Arial" panose="020B0604020202020204" pitchFamily="34" charset="0"/>
              </a:rPr>
              <a:t>(TPN &amp; antibiotics could affect results)</a:t>
            </a:r>
          </a:p>
          <a:p>
            <a:pPr lvl="1">
              <a:buClr>
                <a:schemeClr val="accent1">
                  <a:lumMod val="75000"/>
                </a:schemeClr>
              </a:buClr>
            </a:pPr>
            <a:r>
              <a:rPr lang="en-US" sz="2400" b="1" dirty="0">
                <a:latin typeface="Arial" panose="020B0604020202020204" pitchFamily="34" charset="0"/>
                <a:cs typeface="Arial" panose="020B0604020202020204" pitchFamily="34" charset="0"/>
              </a:rPr>
              <a:t>Not collected prior to a blood transfusion</a:t>
            </a:r>
          </a:p>
          <a:p>
            <a:pPr>
              <a:buClr>
                <a:schemeClr val="accent1">
                  <a:lumMod val="75000"/>
                </a:schemeClr>
              </a:buClr>
            </a:pPr>
            <a:endParaRPr lang="en-US" dirty="0"/>
          </a:p>
        </p:txBody>
      </p:sp>
      <p:sp>
        <p:nvSpPr>
          <p:cNvPr id="4" name="Slide Number Placeholder 3"/>
          <p:cNvSpPr>
            <a:spLocks noGrp="1"/>
          </p:cNvSpPr>
          <p:nvPr>
            <p:ph type="sldNum" sz="quarter" idx="12"/>
          </p:nvPr>
        </p:nvSpPr>
        <p:spPr/>
        <p:txBody>
          <a:bodyPr/>
          <a:lstStyle/>
          <a:p>
            <a:fld id="{DB7DDC46-2E90-8640-BEFE-F54DCCD857ED}" type="slidenum">
              <a:rPr lang="en-US" smtClean="0"/>
              <a:t>8</a:t>
            </a:fld>
            <a:endParaRPr lang="en-US"/>
          </a:p>
        </p:txBody>
      </p:sp>
      <p:sp>
        <p:nvSpPr>
          <p:cNvPr id="5" name="Footer Placeholder 4"/>
          <p:cNvSpPr>
            <a:spLocks noGrp="1"/>
          </p:cNvSpPr>
          <p:nvPr>
            <p:ph type="ftr" sz="quarter" idx="13"/>
          </p:nvPr>
        </p:nvSpPr>
        <p:spPr/>
        <p:txBody>
          <a:bodyPr/>
          <a:lstStyle/>
          <a:p>
            <a:r>
              <a:rPr lang="en-US"/>
              <a:t>Oklahoma State Department of Health | Newborn Screening Program </a:t>
            </a:r>
            <a:endParaRPr lang="en-US" dirty="0"/>
          </a:p>
        </p:txBody>
      </p:sp>
      <p:sp>
        <p:nvSpPr>
          <p:cNvPr id="6" name="Rectangle 2"/>
          <p:cNvSpPr>
            <a:spLocks noGrp="1" noChangeArrowheads="1"/>
          </p:cNvSpPr>
          <p:nvPr>
            <p:ph type="title"/>
          </p:nvPr>
        </p:nvSpPr>
        <p:spPr/>
        <p:txBody>
          <a:bodyPr/>
          <a:lstStyle/>
          <a:p>
            <a:pPr algn="ctr" eaLnBrk="1" hangingPunct="1">
              <a:defRPr/>
            </a:pPr>
            <a:r>
              <a:rPr lang="en-US" sz="3600" dirty="0">
                <a:solidFill>
                  <a:schemeClr val="accent1"/>
                </a:solidFill>
                <a:latin typeface="Arial" panose="020B0604020202020204" pitchFamily="34" charset="0"/>
                <a:cs typeface="Arial" panose="020B0604020202020204" pitchFamily="34" charset="0"/>
              </a:rPr>
              <a:t>Parent Education</a:t>
            </a:r>
          </a:p>
        </p:txBody>
      </p:sp>
    </p:spTree>
    <p:extLst>
      <p:ext uri="{BB962C8B-B14F-4D97-AF65-F5344CB8AC3E}">
        <p14:creationId xmlns:p14="http://schemas.microsoft.com/office/powerpoint/2010/main" val="261562161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B7DDC46-2E90-8640-BEFE-F54DCCD857ED}" type="slidenum">
              <a:rPr lang="en-US" smtClean="0"/>
              <a:t>80</a:t>
            </a:fld>
            <a:endParaRPr lang="en-US"/>
          </a:p>
        </p:txBody>
      </p:sp>
      <p:sp>
        <p:nvSpPr>
          <p:cNvPr id="5" name="Footer Placeholder 4"/>
          <p:cNvSpPr>
            <a:spLocks noGrp="1"/>
          </p:cNvSpPr>
          <p:nvPr>
            <p:ph type="ftr" sz="quarter" idx="4294967295"/>
          </p:nvPr>
        </p:nvSpPr>
        <p:spPr>
          <a:xfrm>
            <a:off x="779491" y="6372225"/>
            <a:ext cx="8140700" cy="198438"/>
          </a:xfrm>
        </p:spPr>
        <p:txBody>
          <a:bodyPr/>
          <a:lstStyle/>
          <a:p>
            <a:r>
              <a:rPr lang="en-US" dirty="0"/>
              <a:t>Oklahoma State Department of Health | Newborn Screening Program </a:t>
            </a:r>
          </a:p>
        </p:txBody>
      </p:sp>
      <p:sp>
        <p:nvSpPr>
          <p:cNvPr id="9" name="Title 3"/>
          <p:cNvSpPr>
            <a:spLocks noGrp="1"/>
          </p:cNvSpPr>
          <p:nvPr>
            <p:ph type="title"/>
          </p:nvPr>
        </p:nvSpPr>
        <p:spPr/>
        <p:txBody>
          <a:bodyPr>
            <a:normAutofit/>
          </a:bodyPr>
          <a:lstStyle/>
          <a:p>
            <a:pPr algn="ctr"/>
            <a:r>
              <a:rPr lang="en-US" sz="3600" dirty="0">
                <a:solidFill>
                  <a:schemeClr val="accent1"/>
                </a:solidFill>
                <a:latin typeface="Arial" panose="020B0604020202020204" pitchFamily="34" charset="0"/>
                <a:cs typeface="Arial" panose="020B0604020202020204" pitchFamily="34" charset="0"/>
              </a:rPr>
              <a:t>Guidance for Screeners</a:t>
            </a:r>
            <a:endParaRPr lang="en-US" sz="3600" b="1" dirty="0">
              <a:solidFill>
                <a:schemeClr val="accent1"/>
              </a:solidFill>
              <a:latin typeface="Arial" panose="020B0604020202020204" pitchFamily="34" charset="0"/>
              <a:cs typeface="Arial" panose="020B0604020202020204" pitchFamily="34" charset="0"/>
            </a:endParaRPr>
          </a:p>
        </p:txBody>
      </p:sp>
      <p:sp>
        <p:nvSpPr>
          <p:cNvPr id="10" name="Content Placeholder 1"/>
          <p:cNvSpPr>
            <a:spLocks noGrp="1"/>
          </p:cNvSpPr>
          <p:nvPr>
            <p:ph idx="1"/>
          </p:nvPr>
        </p:nvSpPr>
        <p:spPr>
          <a:xfrm>
            <a:off x="457200" y="1636745"/>
            <a:ext cx="5384800" cy="4351338"/>
          </a:xfrm>
        </p:spPr>
        <p:txBody>
          <a:bodyPr>
            <a:normAutofit fontScale="92500"/>
          </a:bodyPr>
          <a:lstStyle/>
          <a:p>
            <a:pPr marL="45720" indent="0" algn="ctr">
              <a:buNone/>
            </a:pPr>
            <a:r>
              <a:rPr lang="en-US" sz="2400" b="1" u="sng" dirty="0">
                <a:solidFill>
                  <a:schemeClr val="accent1">
                    <a:lumMod val="50000"/>
                  </a:schemeClr>
                </a:solidFill>
                <a:latin typeface="Arial" panose="020B0604020202020204" pitchFamily="34" charset="0"/>
                <a:cs typeface="Arial" panose="020B0604020202020204" pitchFamily="34" charset="0"/>
              </a:rPr>
              <a:t>Pulse Ox Dos</a:t>
            </a:r>
          </a:p>
          <a:p>
            <a:pPr>
              <a:buClr>
                <a:schemeClr val="accent1">
                  <a:lumMod val="75000"/>
                </a:schemeClr>
              </a:buClr>
            </a:pPr>
            <a:r>
              <a:rPr lang="en-US" sz="1800" dirty="0">
                <a:latin typeface="Arial" panose="020B0604020202020204" pitchFamily="34" charset="0"/>
                <a:cs typeface="Arial" panose="020B0604020202020204" pitchFamily="34" charset="0"/>
              </a:rPr>
              <a:t>If disposable, use a new, clean sensor; if reusable, clean between use</a:t>
            </a:r>
          </a:p>
          <a:p>
            <a:pPr>
              <a:buClr>
                <a:schemeClr val="accent1">
                  <a:lumMod val="75000"/>
                </a:schemeClr>
              </a:buClr>
            </a:pPr>
            <a:r>
              <a:rPr lang="en-US" sz="1800" dirty="0">
                <a:latin typeface="Arial" panose="020B0604020202020204" pitchFamily="34" charset="0"/>
                <a:cs typeface="Arial" panose="020B0604020202020204" pitchFamily="34" charset="0"/>
              </a:rPr>
              <a:t>Clean according to manufacturer recommendations</a:t>
            </a:r>
          </a:p>
          <a:p>
            <a:pPr>
              <a:buClr>
                <a:schemeClr val="accent1">
                  <a:lumMod val="75000"/>
                </a:schemeClr>
              </a:buClr>
            </a:pPr>
            <a:r>
              <a:rPr lang="en-US" sz="1800" dirty="0">
                <a:latin typeface="Arial" panose="020B0604020202020204" pitchFamily="34" charset="0"/>
                <a:cs typeface="Arial" panose="020B0604020202020204" pitchFamily="34" charset="0"/>
              </a:rPr>
              <a:t>Ensure newborn is calm and warm, not crying; encourage family involvement </a:t>
            </a:r>
          </a:p>
          <a:p>
            <a:pPr>
              <a:buClr>
                <a:schemeClr val="accent1">
                  <a:lumMod val="75000"/>
                </a:schemeClr>
              </a:buClr>
            </a:pPr>
            <a:r>
              <a:rPr lang="en-US" sz="1800" dirty="0">
                <a:latin typeface="Arial" panose="020B0604020202020204" pitchFamily="34" charset="0"/>
                <a:cs typeface="Arial" panose="020B0604020202020204" pitchFamily="34" charset="0"/>
              </a:rPr>
              <a:t>Ensure newborn skin is clean and dry</a:t>
            </a:r>
          </a:p>
          <a:p>
            <a:pPr>
              <a:buClr>
                <a:schemeClr val="accent1">
                  <a:lumMod val="75000"/>
                </a:schemeClr>
              </a:buClr>
            </a:pPr>
            <a:r>
              <a:rPr lang="en-US" sz="1800" dirty="0">
                <a:latin typeface="Arial" panose="020B0604020202020204" pitchFamily="34" charset="0"/>
                <a:cs typeface="Arial" panose="020B0604020202020204" pitchFamily="34" charset="0"/>
              </a:rPr>
              <a:t>Ensure no gaps between sensor and newborn’s skin</a:t>
            </a:r>
          </a:p>
          <a:p>
            <a:pPr>
              <a:buClr>
                <a:schemeClr val="accent1">
                  <a:lumMod val="75000"/>
                </a:schemeClr>
              </a:buClr>
            </a:pPr>
            <a:r>
              <a:rPr lang="en-US" sz="1800" dirty="0">
                <a:latin typeface="Arial" panose="020B0604020202020204" pitchFamily="34" charset="0"/>
                <a:cs typeface="Arial" panose="020B0604020202020204" pitchFamily="34" charset="0"/>
              </a:rPr>
              <a:t>Light emitter and photodetector should be </a:t>
            </a:r>
            <a:r>
              <a:rPr lang="en-US" sz="1800" b="1" dirty="0">
                <a:latin typeface="Arial" panose="020B0604020202020204" pitchFamily="34" charset="0"/>
                <a:cs typeface="Arial" panose="020B0604020202020204" pitchFamily="34" charset="0"/>
              </a:rPr>
              <a:t>directly opposite </a:t>
            </a:r>
            <a:r>
              <a:rPr lang="en-US" sz="1800" dirty="0">
                <a:latin typeface="Arial" panose="020B0604020202020204" pitchFamily="34" charset="0"/>
                <a:cs typeface="Arial" panose="020B0604020202020204" pitchFamily="34" charset="0"/>
              </a:rPr>
              <a:t>of one another</a:t>
            </a:r>
          </a:p>
          <a:p>
            <a:pPr>
              <a:buClr>
                <a:schemeClr val="accent1">
                  <a:lumMod val="75000"/>
                </a:schemeClr>
              </a:buClr>
            </a:pPr>
            <a:r>
              <a:rPr lang="en-US" sz="1800" dirty="0">
                <a:latin typeface="Arial" panose="020B0604020202020204" pitchFamily="34" charset="0"/>
                <a:cs typeface="Arial" panose="020B0604020202020204" pitchFamily="34" charset="0"/>
              </a:rPr>
              <a:t>Use alongside physical examination</a:t>
            </a:r>
          </a:p>
          <a:p>
            <a:pPr>
              <a:buClr>
                <a:schemeClr val="accent1">
                  <a:lumMod val="75000"/>
                </a:schemeClr>
              </a:buClr>
            </a:pPr>
            <a:r>
              <a:rPr lang="en-US" sz="1800" dirty="0">
                <a:latin typeface="Arial" panose="020B0604020202020204" pitchFamily="34" charset="0"/>
                <a:cs typeface="Arial" panose="020B0604020202020204" pitchFamily="34" charset="0"/>
              </a:rPr>
              <a:t>Ensure pulse: no pulse, no oximetry!</a:t>
            </a:r>
          </a:p>
          <a:p>
            <a:endParaRPr lang="en-US" sz="1600" dirty="0">
              <a:solidFill>
                <a:schemeClr val="accent5">
                  <a:lumMod val="50000"/>
                </a:schemeClr>
              </a:solidFill>
            </a:endParaRPr>
          </a:p>
        </p:txBody>
      </p:sp>
      <p:sp>
        <p:nvSpPr>
          <p:cNvPr id="11" name="Content Placeholder 2"/>
          <p:cNvSpPr>
            <a:spLocks noGrp="1"/>
          </p:cNvSpPr>
          <p:nvPr>
            <p:ph idx="13"/>
          </p:nvPr>
        </p:nvSpPr>
        <p:spPr>
          <a:xfrm>
            <a:off x="6172200" y="1633571"/>
            <a:ext cx="5384800" cy="4351338"/>
          </a:xfrm>
        </p:spPr>
        <p:txBody>
          <a:bodyPr>
            <a:normAutofit/>
          </a:bodyPr>
          <a:lstStyle/>
          <a:p>
            <a:pPr marL="45720" indent="0" algn="ctr">
              <a:buNone/>
            </a:pPr>
            <a:r>
              <a:rPr lang="en-US" sz="2400" b="1" u="sng" dirty="0">
                <a:solidFill>
                  <a:schemeClr val="accent1">
                    <a:lumMod val="50000"/>
                  </a:schemeClr>
                </a:solidFill>
                <a:latin typeface="Arial" panose="020B0604020202020204" pitchFamily="34" charset="0"/>
                <a:cs typeface="Arial" panose="020B0604020202020204" pitchFamily="34" charset="0"/>
              </a:rPr>
              <a:t>Pulse Ox Don’ts</a:t>
            </a:r>
          </a:p>
          <a:p>
            <a:pPr>
              <a:buClr>
                <a:schemeClr val="accent1">
                  <a:lumMod val="75000"/>
                </a:schemeClr>
              </a:buClr>
            </a:pPr>
            <a:r>
              <a:rPr lang="en-US" sz="1800" dirty="0">
                <a:latin typeface="Arial" panose="020B0604020202020204" pitchFamily="34" charset="0"/>
                <a:cs typeface="Arial" panose="020B0604020202020204" pitchFamily="34" charset="0"/>
              </a:rPr>
              <a:t>Do not use an adult probe</a:t>
            </a:r>
          </a:p>
          <a:p>
            <a:pPr>
              <a:buClr>
                <a:schemeClr val="accent1">
                  <a:lumMod val="75000"/>
                </a:schemeClr>
              </a:buClr>
            </a:pPr>
            <a:r>
              <a:rPr lang="en-US" sz="1800" dirty="0">
                <a:latin typeface="Arial" panose="020B0604020202020204" pitchFamily="34" charset="0"/>
                <a:cs typeface="Arial" panose="020B0604020202020204" pitchFamily="34" charset="0"/>
              </a:rPr>
              <a:t>Do not tape pulse oximeter in place (use disposable wrap as indicated)</a:t>
            </a:r>
          </a:p>
          <a:p>
            <a:pPr>
              <a:buClr>
                <a:schemeClr val="accent1">
                  <a:lumMod val="75000"/>
                </a:schemeClr>
              </a:buClr>
            </a:pPr>
            <a:r>
              <a:rPr lang="en-US" sz="1800" dirty="0">
                <a:latin typeface="Arial" panose="020B0604020202020204" pitchFamily="34" charset="0"/>
                <a:cs typeface="Arial" panose="020B0604020202020204" pitchFamily="34" charset="0"/>
              </a:rPr>
              <a:t>Do not use your own hand to hold sensor in place</a:t>
            </a:r>
          </a:p>
          <a:p>
            <a:pPr>
              <a:buClr>
                <a:schemeClr val="accent1">
                  <a:lumMod val="75000"/>
                </a:schemeClr>
              </a:buClr>
            </a:pPr>
            <a:r>
              <a:rPr lang="en-US" sz="1800" dirty="0">
                <a:latin typeface="Arial" panose="020B0604020202020204" pitchFamily="34" charset="0"/>
                <a:cs typeface="Arial" panose="020B0604020202020204" pitchFamily="34" charset="0"/>
              </a:rPr>
              <a:t>Do not obtain reading from same extremity with blood pressure cuff</a:t>
            </a:r>
          </a:p>
          <a:p>
            <a:pPr>
              <a:buClr>
                <a:schemeClr val="accent1">
                  <a:lumMod val="75000"/>
                </a:schemeClr>
              </a:buClr>
            </a:pPr>
            <a:r>
              <a:rPr lang="en-US" sz="1800" dirty="0">
                <a:latin typeface="Arial" panose="020B0604020202020204" pitchFamily="34" charset="0"/>
                <a:cs typeface="Arial" panose="020B0604020202020204" pitchFamily="34" charset="0"/>
              </a:rPr>
              <a:t>Bilirubin lamps &amp; surgical lights can affect accuracy of reading; cover pulse oximetry sensor with a blanket if such instruments are in use</a:t>
            </a:r>
          </a:p>
          <a:p>
            <a:pPr>
              <a:buClr>
                <a:schemeClr val="accent1">
                  <a:lumMod val="75000"/>
                </a:schemeClr>
              </a:buClr>
            </a:pPr>
            <a:r>
              <a:rPr lang="en-US" sz="1800" dirty="0">
                <a:latin typeface="Arial" panose="020B0604020202020204" pitchFamily="34" charset="0"/>
                <a:cs typeface="Arial" panose="020B0604020202020204" pitchFamily="34" charset="0"/>
              </a:rPr>
              <a:t>Do not use in isolation</a:t>
            </a:r>
          </a:p>
          <a:p>
            <a:endParaRPr lang="en-US" sz="1600" dirty="0">
              <a:solidFill>
                <a:schemeClr val="accent5">
                  <a:lumMod val="50000"/>
                </a:schemeClr>
              </a:solidFill>
            </a:endParaRPr>
          </a:p>
        </p:txBody>
      </p:sp>
    </p:spTree>
    <p:extLst>
      <p:ext uri="{BB962C8B-B14F-4D97-AF65-F5344CB8AC3E}">
        <p14:creationId xmlns:p14="http://schemas.microsoft.com/office/powerpoint/2010/main" val="168905521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a:spLocks noGrp="1"/>
          </p:cNvSpPr>
          <p:nvPr>
            <p:ph type="title"/>
          </p:nvPr>
        </p:nvSpPr>
        <p:spPr/>
        <p:txBody>
          <a:bodyPr>
            <a:normAutofit/>
          </a:bodyPr>
          <a:lstStyle/>
          <a:p>
            <a:pPr algn="ctr"/>
            <a:r>
              <a:rPr lang="en-US" sz="3600" dirty="0">
                <a:solidFill>
                  <a:schemeClr val="accent1"/>
                </a:solidFill>
                <a:latin typeface="Arial" panose="020B0604020202020204" pitchFamily="34" charset="0"/>
                <a:cs typeface="Arial" panose="020B0604020202020204" pitchFamily="34" charset="0"/>
              </a:rPr>
              <a:t>Pulse Oximetry Screening Protocol</a:t>
            </a:r>
            <a:endParaRPr lang="en-US" sz="3600" b="1" dirty="0">
              <a:solidFill>
                <a:schemeClr val="accent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DB7DDC46-2E90-8640-BEFE-F54DCCD857ED}" type="slidenum">
              <a:rPr lang="en-US" smtClean="0"/>
              <a:t>81</a:t>
            </a:fld>
            <a:endParaRPr lang="en-US"/>
          </a:p>
        </p:txBody>
      </p:sp>
      <p:sp>
        <p:nvSpPr>
          <p:cNvPr id="6" name="Footer Placeholder 5"/>
          <p:cNvSpPr>
            <a:spLocks noGrp="1"/>
          </p:cNvSpPr>
          <p:nvPr>
            <p:ph type="ftr" sz="quarter" idx="4294967295"/>
          </p:nvPr>
        </p:nvSpPr>
        <p:spPr>
          <a:xfrm>
            <a:off x="805217" y="6378575"/>
            <a:ext cx="8140700" cy="198438"/>
          </a:xfrm>
        </p:spPr>
        <p:txBody>
          <a:bodyPr/>
          <a:lstStyle/>
          <a:p>
            <a:r>
              <a:rPr lang="en-US" dirty="0"/>
              <a:t>Oklahoma State Department of Health | Newborn Screening Program </a:t>
            </a:r>
          </a:p>
        </p:txBody>
      </p:sp>
      <p:pic>
        <p:nvPicPr>
          <p:cNvPr id="9"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163887" y="1252604"/>
            <a:ext cx="3980765" cy="5108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2158880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B7DDC46-2E90-8640-BEFE-F54DCCD857ED}" type="slidenum">
              <a:rPr lang="en-US" smtClean="0"/>
              <a:t>82</a:t>
            </a:fld>
            <a:endParaRPr lang="en-US"/>
          </a:p>
        </p:txBody>
      </p:sp>
      <p:sp>
        <p:nvSpPr>
          <p:cNvPr id="5" name="Footer Placeholder 4"/>
          <p:cNvSpPr>
            <a:spLocks noGrp="1"/>
          </p:cNvSpPr>
          <p:nvPr>
            <p:ph type="ftr" sz="quarter" idx="13"/>
          </p:nvPr>
        </p:nvSpPr>
        <p:spPr/>
        <p:txBody>
          <a:bodyPr/>
          <a:lstStyle/>
          <a:p>
            <a:r>
              <a:rPr lang="en-US"/>
              <a:t>Oklahoma State Department of Health | Newborn Screening Program </a:t>
            </a:r>
            <a:endParaRPr lang="en-US" dirty="0"/>
          </a:p>
        </p:txBody>
      </p:sp>
      <p:sp>
        <p:nvSpPr>
          <p:cNvPr id="6" name="Content Placeholder 2"/>
          <p:cNvSpPr>
            <a:spLocks noGrp="1"/>
          </p:cNvSpPr>
          <p:nvPr>
            <p:ph idx="1"/>
          </p:nvPr>
        </p:nvSpPr>
        <p:spPr>
          <a:xfrm>
            <a:off x="457200" y="614363"/>
            <a:ext cx="11393488" cy="5575300"/>
          </a:xfrm>
        </p:spPr>
        <p:txBody>
          <a:bodyPr anchor="ctr">
            <a:normAutofit/>
          </a:bodyPr>
          <a:lstStyle/>
          <a:p>
            <a:pPr marL="0" indent="0" algn="ctr">
              <a:buNone/>
            </a:pPr>
            <a:r>
              <a:rPr lang="en-US" sz="6600" b="1" dirty="0">
                <a:solidFill>
                  <a:schemeClr val="bg2">
                    <a:lumMod val="25000"/>
                  </a:schemeClr>
                </a:solidFill>
                <a:latin typeface="Arial" panose="020B0604020202020204" pitchFamily="34" charset="0"/>
                <a:cs typeface="Arial" panose="020B0604020202020204" pitchFamily="34" charset="0"/>
              </a:rPr>
              <a:t>Interpretation of Results &amp; Follow-Up</a:t>
            </a:r>
          </a:p>
        </p:txBody>
      </p:sp>
    </p:spTree>
    <p:extLst>
      <p:ext uri="{BB962C8B-B14F-4D97-AF65-F5344CB8AC3E}">
        <p14:creationId xmlns:p14="http://schemas.microsoft.com/office/powerpoint/2010/main" val="11706112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B7DDC46-2E90-8640-BEFE-F54DCCD857ED}" type="slidenum">
              <a:rPr lang="en-US" smtClean="0"/>
              <a:t>83</a:t>
            </a:fld>
            <a:endParaRPr lang="en-US"/>
          </a:p>
        </p:txBody>
      </p:sp>
      <p:sp>
        <p:nvSpPr>
          <p:cNvPr id="5" name="Footer Placeholder 4"/>
          <p:cNvSpPr>
            <a:spLocks noGrp="1"/>
          </p:cNvSpPr>
          <p:nvPr>
            <p:ph type="ftr" sz="quarter" idx="13"/>
          </p:nvPr>
        </p:nvSpPr>
        <p:spPr/>
        <p:txBody>
          <a:bodyPr/>
          <a:lstStyle/>
          <a:p>
            <a:r>
              <a:rPr lang="en-US"/>
              <a:t>Oklahoma State Department of Health | Newborn Screening Program </a:t>
            </a:r>
            <a:endParaRPr lang="en-US" dirty="0"/>
          </a:p>
        </p:txBody>
      </p:sp>
      <p:sp>
        <p:nvSpPr>
          <p:cNvPr id="6" name="Title 2"/>
          <p:cNvSpPr>
            <a:spLocks noGrp="1"/>
          </p:cNvSpPr>
          <p:nvPr>
            <p:ph type="title"/>
          </p:nvPr>
        </p:nvSpPr>
        <p:spPr/>
        <p:txBody>
          <a:bodyPr/>
          <a:lstStyle/>
          <a:p>
            <a:pPr algn="ctr"/>
            <a:r>
              <a:rPr lang="en-US" sz="3600" dirty="0">
                <a:solidFill>
                  <a:schemeClr val="accent1"/>
                </a:solidFill>
                <a:latin typeface="Arial" panose="020B0604020202020204" pitchFamily="34" charset="0"/>
                <a:cs typeface="Arial" panose="020B0604020202020204" pitchFamily="34" charset="0"/>
              </a:rPr>
              <a:t>Screening Results</a:t>
            </a:r>
            <a:endParaRPr lang="en-US" sz="3600" b="1" dirty="0">
              <a:solidFill>
                <a:schemeClr val="accent1"/>
              </a:solidFill>
              <a:latin typeface="Arial" panose="020B0604020202020204" pitchFamily="34" charset="0"/>
              <a:cs typeface="Arial" panose="020B0604020202020204" pitchFamily="34" charset="0"/>
            </a:endParaRPr>
          </a:p>
        </p:txBody>
      </p:sp>
      <p:sp>
        <p:nvSpPr>
          <p:cNvPr id="7" name="Content Placeholder 1"/>
          <p:cNvSpPr>
            <a:spLocks noGrp="1"/>
          </p:cNvSpPr>
          <p:nvPr>
            <p:ph idx="1"/>
          </p:nvPr>
        </p:nvSpPr>
        <p:spPr>
          <a:xfrm>
            <a:off x="457199" y="1394085"/>
            <a:ext cx="10905345" cy="4631961"/>
          </a:xfrm>
        </p:spPr>
        <p:txBody>
          <a:bodyPr>
            <a:normAutofit fontScale="85000" lnSpcReduction="20000"/>
          </a:bodyPr>
          <a:lstStyle/>
          <a:p>
            <a:pPr marL="0" indent="0">
              <a:buClr>
                <a:schemeClr val="accent1">
                  <a:lumMod val="75000"/>
                </a:schemeClr>
              </a:buClr>
              <a:buNone/>
            </a:pPr>
            <a:r>
              <a:rPr lang="en-US" sz="2600" b="1" dirty="0">
                <a:solidFill>
                  <a:schemeClr val="tx1"/>
                </a:solidFill>
                <a:latin typeface="Arial" panose="020B0604020202020204" pitchFamily="34" charset="0"/>
                <a:cs typeface="Arial" panose="020B0604020202020204" pitchFamily="34" charset="0"/>
              </a:rPr>
              <a:t>Negative Screen (Pass):</a:t>
            </a:r>
          </a:p>
          <a:p>
            <a:pPr lvl="1">
              <a:buClr>
                <a:schemeClr val="accent1">
                  <a:lumMod val="75000"/>
                </a:schemeClr>
              </a:buClr>
            </a:pPr>
            <a:r>
              <a:rPr lang="en-US" sz="2400" dirty="0">
                <a:solidFill>
                  <a:schemeClr val="tx1"/>
                </a:solidFill>
                <a:latin typeface="Arial" panose="020B0604020202020204" pitchFamily="34" charset="0"/>
                <a:cs typeface="Arial" panose="020B0604020202020204" pitchFamily="34" charset="0"/>
              </a:rPr>
              <a:t>Oxygen saturation </a:t>
            </a:r>
            <a:r>
              <a:rPr lang="en-US" sz="2400" u="sng" dirty="0">
                <a:solidFill>
                  <a:schemeClr val="tx1"/>
                </a:solidFill>
                <a:latin typeface="Arial" panose="020B0604020202020204" pitchFamily="34" charset="0"/>
                <a:cs typeface="Arial" panose="020B0604020202020204" pitchFamily="34" charset="0"/>
              </a:rPr>
              <a:t>&gt;</a:t>
            </a:r>
            <a:r>
              <a:rPr lang="en-US" sz="2400" dirty="0">
                <a:solidFill>
                  <a:schemeClr val="tx1"/>
                </a:solidFill>
                <a:latin typeface="Arial" panose="020B0604020202020204" pitchFamily="34" charset="0"/>
                <a:cs typeface="Arial" panose="020B0604020202020204" pitchFamily="34" charset="0"/>
              </a:rPr>
              <a:t> 95% in Right Hand and/or Left or Right Foot</a:t>
            </a:r>
          </a:p>
          <a:p>
            <a:pPr marL="261400" lvl="1" indent="0">
              <a:buClr>
                <a:schemeClr val="accent1">
                  <a:lumMod val="75000"/>
                </a:schemeClr>
              </a:buClr>
              <a:buNone/>
            </a:pPr>
            <a:r>
              <a:rPr lang="en-US" sz="2400" b="1" dirty="0">
                <a:latin typeface="Arial" panose="020B0604020202020204" pitchFamily="34" charset="0"/>
                <a:cs typeface="Arial" panose="020B0604020202020204" pitchFamily="34" charset="0"/>
              </a:rPr>
              <a:t>				AND</a:t>
            </a:r>
            <a:endParaRPr lang="en-US" sz="2400" b="1" dirty="0">
              <a:solidFill>
                <a:schemeClr val="tx1"/>
              </a:solidFill>
              <a:latin typeface="Arial" panose="020B0604020202020204" pitchFamily="34" charset="0"/>
              <a:cs typeface="Arial" panose="020B0604020202020204" pitchFamily="34" charset="0"/>
            </a:endParaRPr>
          </a:p>
          <a:p>
            <a:pPr lvl="1">
              <a:buClr>
                <a:schemeClr val="accent1">
                  <a:lumMod val="75000"/>
                </a:schemeClr>
              </a:buClr>
            </a:pPr>
            <a:r>
              <a:rPr lang="en-US" sz="2400" dirty="0">
                <a:solidFill>
                  <a:schemeClr val="tx1"/>
                </a:solidFill>
                <a:latin typeface="Arial" panose="020B0604020202020204" pitchFamily="34" charset="0"/>
                <a:cs typeface="Arial" panose="020B0604020202020204" pitchFamily="34" charset="0"/>
              </a:rPr>
              <a:t>Difference between the Right Hand and Left/Right Foot </a:t>
            </a:r>
            <a:r>
              <a:rPr lang="en-US" sz="2400" u="sng" dirty="0">
                <a:solidFill>
                  <a:schemeClr val="tx1"/>
                </a:solidFill>
                <a:latin typeface="Arial" panose="020B0604020202020204" pitchFamily="34" charset="0"/>
                <a:cs typeface="Arial" panose="020B0604020202020204" pitchFamily="34" charset="0"/>
              </a:rPr>
              <a:t>&lt;</a:t>
            </a:r>
            <a:r>
              <a:rPr lang="en-US" sz="2400" dirty="0">
                <a:solidFill>
                  <a:schemeClr val="tx1"/>
                </a:solidFill>
                <a:latin typeface="Arial" panose="020B0604020202020204" pitchFamily="34" charset="0"/>
                <a:cs typeface="Arial" panose="020B0604020202020204" pitchFamily="34" charset="0"/>
              </a:rPr>
              <a:t> 3%</a:t>
            </a:r>
          </a:p>
          <a:p>
            <a:pPr lvl="1">
              <a:buClr>
                <a:schemeClr val="accent1">
                  <a:lumMod val="75000"/>
                </a:schemeClr>
              </a:buClr>
            </a:pPr>
            <a:endParaRPr lang="en-US" sz="2200" dirty="0">
              <a:solidFill>
                <a:schemeClr val="tx1"/>
              </a:solidFill>
              <a:latin typeface="Arial" panose="020B0604020202020204" pitchFamily="34" charset="0"/>
              <a:cs typeface="Arial" panose="020B0604020202020204" pitchFamily="34" charset="0"/>
            </a:endParaRPr>
          </a:p>
          <a:p>
            <a:pPr marL="0" indent="0">
              <a:buClr>
                <a:schemeClr val="accent1">
                  <a:lumMod val="75000"/>
                </a:schemeClr>
              </a:buClr>
              <a:buNone/>
            </a:pPr>
            <a:r>
              <a:rPr lang="en-US" sz="2600" b="1" dirty="0">
                <a:solidFill>
                  <a:schemeClr val="tx1"/>
                </a:solidFill>
                <a:latin typeface="Arial" panose="020B0604020202020204" pitchFamily="34" charset="0"/>
                <a:cs typeface="Arial" panose="020B0604020202020204" pitchFamily="34" charset="0"/>
              </a:rPr>
              <a:t>Positive Screen (Refer/Fail):</a:t>
            </a:r>
          </a:p>
          <a:p>
            <a:pPr lvl="1">
              <a:buClr>
                <a:schemeClr val="accent1">
                  <a:lumMod val="75000"/>
                </a:schemeClr>
              </a:buClr>
            </a:pPr>
            <a:r>
              <a:rPr lang="en-US" sz="2400" dirty="0">
                <a:solidFill>
                  <a:schemeClr val="tx1"/>
                </a:solidFill>
                <a:latin typeface="Arial" panose="020B0604020202020204" pitchFamily="34" charset="0"/>
                <a:cs typeface="Arial" panose="020B0604020202020204" pitchFamily="34" charset="0"/>
              </a:rPr>
              <a:t>Oxygen saturation &lt; 90% in Right Hand or </a:t>
            </a:r>
            <a:r>
              <a:rPr lang="en-US" sz="2400" dirty="0">
                <a:solidFill>
                  <a:schemeClr val="tx2">
                    <a:lumMod val="50000"/>
                  </a:schemeClr>
                </a:solidFill>
                <a:latin typeface="Arial" panose="020B0604020202020204" pitchFamily="34" charset="0"/>
                <a:cs typeface="Arial" panose="020B0604020202020204" pitchFamily="34" charset="0"/>
              </a:rPr>
              <a:t>Left/Right Foot during </a:t>
            </a:r>
            <a:r>
              <a:rPr lang="en-US" sz="2400" b="1" dirty="0">
                <a:solidFill>
                  <a:schemeClr val="tx2">
                    <a:lumMod val="50000"/>
                  </a:schemeClr>
                </a:solidFill>
                <a:latin typeface="Arial" panose="020B0604020202020204" pitchFamily="34" charset="0"/>
                <a:cs typeface="Arial" panose="020B0604020202020204" pitchFamily="34" charset="0"/>
              </a:rPr>
              <a:t>any</a:t>
            </a:r>
            <a:r>
              <a:rPr lang="en-US" sz="2400" dirty="0">
                <a:solidFill>
                  <a:schemeClr val="tx2">
                    <a:lumMod val="50000"/>
                  </a:schemeClr>
                </a:solidFill>
                <a:latin typeface="Arial" panose="020B0604020202020204" pitchFamily="34" charset="0"/>
                <a:cs typeface="Arial" panose="020B0604020202020204" pitchFamily="34" charset="0"/>
              </a:rPr>
              <a:t> screen</a:t>
            </a:r>
          </a:p>
          <a:p>
            <a:pPr lvl="1">
              <a:buClr>
                <a:schemeClr val="accent1">
                  <a:lumMod val="75000"/>
                </a:schemeClr>
              </a:buClr>
            </a:pPr>
            <a:r>
              <a:rPr lang="en-US" sz="2400" dirty="0">
                <a:solidFill>
                  <a:schemeClr val="tx2">
                    <a:lumMod val="50000"/>
                  </a:schemeClr>
                </a:solidFill>
                <a:latin typeface="Arial" panose="020B0604020202020204" pitchFamily="34" charset="0"/>
                <a:cs typeface="Arial" panose="020B0604020202020204" pitchFamily="34" charset="0"/>
              </a:rPr>
              <a:t>Oxygen saturation 90 - 94% for </a:t>
            </a:r>
            <a:r>
              <a:rPr lang="en-US" sz="2400" b="1" dirty="0">
                <a:solidFill>
                  <a:schemeClr val="tx2">
                    <a:lumMod val="50000"/>
                  </a:schemeClr>
                </a:solidFill>
                <a:latin typeface="Arial" panose="020B0604020202020204" pitchFamily="34" charset="0"/>
                <a:cs typeface="Arial" panose="020B0604020202020204" pitchFamily="34" charset="0"/>
              </a:rPr>
              <a:t>all</a:t>
            </a:r>
            <a:r>
              <a:rPr lang="en-US" sz="2400" dirty="0">
                <a:solidFill>
                  <a:schemeClr val="tx2">
                    <a:lumMod val="50000"/>
                  </a:schemeClr>
                </a:solidFill>
                <a:latin typeface="Arial" panose="020B0604020202020204" pitchFamily="34" charset="0"/>
                <a:cs typeface="Arial" panose="020B0604020202020204" pitchFamily="34" charset="0"/>
              </a:rPr>
              <a:t> 3 screens (1 hour between each screen)</a:t>
            </a:r>
          </a:p>
          <a:p>
            <a:pPr lvl="1">
              <a:buClr>
                <a:schemeClr val="accent1">
                  <a:lumMod val="75000"/>
                </a:schemeClr>
              </a:buClr>
            </a:pPr>
            <a:r>
              <a:rPr lang="en-US" sz="2400" dirty="0">
                <a:solidFill>
                  <a:schemeClr val="tx2">
                    <a:lumMod val="50000"/>
                  </a:schemeClr>
                </a:solidFill>
                <a:latin typeface="Arial" panose="020B0604020202020204" pitchFamily="34" charset="0"/>
                <a:cs typeface="Arial" panose="020B0604020202020204" pitchFamily="34" charset="0"/>
              </a:rPr>
              <a:t>Difference between the Right Hand and Left/Right Foot &gt; 3% for </a:t>
            </a:r>
            <a:r>
              <a:rPr lang="en-US" sz="2400" b="1" dirty="0">
                <a:solidFill>
                  <a:schemeClr val="tx2">
                    <a:lumMod val="50000"/>
                  </a:schemeClr>
                </a:solidFill>
                <a:latin typeface="Arial" panose="020B0604020202020204" pitchFamily="34" charset="0"/>
                <a:cs typeface="Arial" panose="020B0604020202020204" pitchFamily="34" charset="0"/>
              </a:rPr>
              <a:t>all</a:t>
            </a:r>
            <a:r>
              <a:rPr lang="en-US" sz="2400" dirty="0">
                <a:solidFill>
                  <a:schemeClr val="tx2">
                    <a:lumMod val="50000"/>
                  </a:schemeClr>
                </a:solidFill>
                <a:latin typeface="Arial" panose="020B0604020202020204" pitchFamily="34" charset="0"/>
                <a:cs typeface="Arial" panose="020B0604020202020204" pitchFamily="34" charset="0"/>
              </a:rPr>
              <a:t> 3 screens (1 hour between each screen)</a:t>
            </a:r>
          </a:p>
          <a:p>
            <a:pPr lvl="1">
              <a:buClr>
                <a:schemeClr val="accent1">
                  <a:lumMod val="75000"/>
                </a:schemeClr>
              </a:buClr>
            </a:pPr>
            <a:endParaRPr lang="en-US" dirty="0">
              <a:solidFill>
                <a:schemeClr val="tx2">
                  <a:lumMod val="50000"/>
                </a:schemeClr>
              </a:solidFill>
              <a:latin typeface="Arial" panose="020B0604020202020204" pitchFamily="34" charset="0"/>
              <a:cs typeface="Arial" panose="020B0604020202020204" pitchFamily="34" charset="0"/>
            </a:endParaRPr>
          </a:p>
          <a:p>
            <a:pPr>
              <a:buClr>
                <a:schemeClr val="accent1">
                  <a:lumMod val="75000"/>
                </a:schemeClr>
              </a:buClr>
              <a:buFont typeface="Wingdings" panose="05000000000000000000" pitchFamily="2" charset="2"/>
              <a:buChar char="v"/>
            </a:pPr>
            <a:r>
              <a:rPr lang="en-US" sz="2400" b="1" dirty="0">
                <a:solidFill>
                  <a:schemeClr val="tx2">
                    <a:lumMod val="50000"/>
                  </a:schemeClr>
                </a:solidFill>
                <a:latin typeface="Arial" panose="020B0604020202020204" pitchFamily="34" charset="0"/>
                <a:cs typeface="Arial" panose="020B0604020202020204" pitchFamily="34" charset="0"/>
              </a:rPr>
              <a:t>If at </a:t>
            </a:r>
            <a:r>
              <a:rPr lang="en-US" sz="2400" b="1" i="1" dirty="0">
                <a:solidFill>
                  <a:schemeClr val="tx2">
                    <a:lumMod val="50000"/>
                  </a:schemeClr>
                </a:solidFill>
                <a:latin typeface="Arial" panose="020B0604020202020204" pitchFamily="34" charset="0"/>
                <a:cs typeface="Arial" panose="020B0604020202020204" pitchFamily="34" charset="0"/>
              </a:rPr>
              <a:t>any</a:t>
            </a:r>
            <a:r>
              <a:rPr lang="en-US" sz="2400" b="1" dirty="0">
                <a:solidFill>
                  <a:schemeClr val="tx2">
                    <a:lumMod val="50000"/>
                  </a:schemeClr>
                </a:solidFill>
                <a:latin typeface="Arial" panose="020B0604020202020204" pitchFamily="34" charset="0"/>
                <a:cs typeface="Arial" panose="020B0604020202020204" pitchFamily="34" charset="0"/>
              </a:rPr>
              <a:t> time, the newborn should become symptomatic, the family should </a:t>
            </a:r>
            <a:r>
              <a:rPr lang="en-US" sz="2400" b="1" i="1" dirty="0">
                <a:solidFill>
                  <a:schemeClr val="tx2">
                    <a:lumMod val="50000"/>
                  </a:schemeClr>
                </a:solidFill>
                <a:latin typeface="Arial" panose="020B0604020202020204" pitchFamily="34" charset="0"/>
                <a:cs typeface="Arial" panose="020B0604020202020204" pitchFamily="34" charset="0"/>
              </a:rPr>
              <a:t>immediately</a:t>
            </a:r>
            <a:r>
              <a:rPr lang="en-US" sz="2400" b="1" dirty="0">
                <a:solidFill>
                  <a:schemeClr val="tx2">
                    <a:lumMod val="50000"/>
                  </a:schemeClr>
                </a:solidFill>
                <a:latin typeface="Arial" panose="020B0604020202020204" pitchFamily="34" charset="0"/>
                <a:cs typeface="Arial" panose="020B0604020202020204" pitchFamily="34" charset="0"/>
              </a:rPr>
              <a:t> take the baby to the closest emergency room for evaluation.</a:t>
            </a:r>
          </a:p>
        </p:txBody>
      </p:sp>
    </p:spTree>
    <p:extLst>
      <p:ext uri="{BB962C8B-B14F-4D97-AF65-F5344CB8AC3E}">
        <p14:creationId xmlns:p14="http://schemas.microsoft.com/office/powerpoint/2010/main" val="269841732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B7DDC46-2E90-8640-BEFE-F54DCCD857ED}" type="slidenum">
              <a:rPr lang="en-US" smtClean="0"/>
              <a:t>84</a:t>
            </a:fld>
            <a:endParaRPr lang="en-US"/>
          </a:p>
        </p:txBody>
      </p:sp>
      <p:sp>
        <p:nvSpPr>
          <p:cNvPr id="6" name="Footer Placeholder 5"/>
          <p:cNvSpPr>
            <a:spLocks noGrp="1"/>
          </p:cNvSpPr>
          <p:nvPr>
            <p:ph type="ftr" sz="quarter" idx="14"/>
          </p:nvPr>
        </p:nvSpPr>
        <p:spPr/>
        <p:txBody>
          <a:bodyPr/>
          <a:lstStyle/>
          <a:p>
            <a:r>
              <a:rPr lang="en-US"/>
              <a:t>Oklahoma State Department of Health | Newborn Screening Program </a:t>
            </a:r>
            <a:endParaRPr lang="en-US" dirty="0"/>
          </a:p>
        </p:txBody>
      </p:sp>
      <p:sp>
        <p:nvSpPr>
          <p:cNvPr id="7" name="Title 2"/>
          <p:cNvSpPr>
            <a:spLocks noGrp="1"/>
          </p:cNvSpPr>
          <p:nvPr>
            <p:ph type="title"/>
          </p:nvPr>
        </p:nvSpPr>
        <p:spPr/>
        <p:txBody>
          <a:bodyPr/>
          <a:lstStyle/>
          <a:p>
            <a:pPr algn="ctr"/>
            <a:r>
              <a:rPr lang="en-US" sz="3600" dirty="0">
                <a:solidFill>
                  <a:schemeClr val="accent1"/>
                </a:solidFill>
                <a:latin typeface="Arial" panose="020B0604020202020204" pitchFamily="34" charset="0"/>
                <a:cs typeface="Arial" panose="020B0604020202020204" pitchFamily="34" charset="0"/>
              </a:rPr>
              <a:t>Interpretation of Results</a:t>
            </a:r>
            <a:endParaRPr lang="en-US" sz="3600" b="1" dirty="0">
              <a:solidFill>
                <a:schemeClr val="accent1"/>
              </a:solidFill>
              <a:latin typeface="Arial" panose="020B0604020202020204" pitchFamily="34" charset="0"/>
              <a:cs typeface="Arial" panose="020B0604020202020204" pitchFamily="34" charset="0"/>
            </a:endParaRPr>
          </a:p>
        </p:txBody>
      </p:sp>
      <p:sp>
        <p:nvSpPr>
          <p:cNvPr id="8" name="Content Placeholder 2"/>
          <p:cNvSpPr txBox="1">
            <a:spLocks noGrp="1"/>
          </p:cNvSpPr>
          <p:nvPr>
            <p:ph idx="1"/>
          </p:nvPr>
        </p:nvSpPr>
        <p:spPr>
          <a:prstGeom prst="rect">
            <a:avLst/>
          </a:prstGeom>
        </p:spPr>
        <p:txBody>
          <a:bodyPr>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109728" indent="0" algn="ctr">
              <a:buFont typeface="Wingdings 3"/>
              <a:buNone/>
            </a:pPr>
            <a:r>
              <a:rPr lang="en-US" b="1" dirty="0">
                <a:latin typeface="Arial" panose="020B0604020202020204" pitchFamily="34" charset="0"/>
                <a:cs typeface="Arial" panose="020B0604020202020204" pitchFamily="34" charset="0"/>
              </a:rPr>
              <a:t>Negative = </a:t>
            </a:r>
            <a:r>
              <a:rPr lang="en-US" b="1" dirty="0">
                <a:solidFill>
                  <a:srgbClr val="00B050"/>
                </a:solidFill>
                <a:latin typeface="Arial" panose="020B0604020202020204" pitchFamily="34" charset="0"/>
                <a:cs typeface="Arial" panose="020B0604020202020204" pitchFamily="34" charset="0"/>
              </a:rPr>
              <a:t>Pass</a:t>
            </a:r>
          </a:p>
          <a:p>
            <a:pPr>
              <a:buClr>
                <a:schemeClr val="accent1">
                  <a:lumMod val="75000"/>
                </a:schemeClr>
              </a:buClr>
              <a:buFont typeface="Arial" panose="020B0604020202020204" pitchFamily="34" charset="0"/>
              <a:buChar char="•"/>
            </a:pPr>
            <a:r>
              <a:rPr lang="en-US" sz="2000" dirty="0">
                <a:latin typeface="Arial" panose="020B0604020202020204" pitchFamily="34" charset="0"/>
                <a:cs typeface="Arial" panose="020B0604020202020204" pitchFamily="34" charset="0"/>
              </a:rPr>
              <a:t>Results are in-range</a:t>
            </a:r>
          </a:p>
          <a:p>
            <a:pPr>
              <a:buClr>
                <a:schemeClr val="accent1">
                  <a:lumMod val="75000"/>
                </a:schemeClr>
              </a:buClr>
              <a:buFont typeface="Arial" panose="020B0604020202020204" pitchFamily="34" charset="0"/>
              <a:buChar char="•"/>
            </a:pPr>
            <a:r>
              <a:rPr lang="en-US" sz="2000" dirty="0">
                <a:latin typeface="Arial" panose="020B0604020202020204" pitchFamily="34" charset="0"/>
                <a:cs typeface="Arial" panose="020B0604020202020204" pitchFamily="34" charset="0"/>
              </a:rPr>
              <a:t>Blood oxygen level WNL</a:t>
            </a:r>
          </a:p>
          <a:p>
            <a:pPr>
              <a:buClr>
                <a:schemeClr val="accent1">
                  <a:lumMod val="75000"/>
                </a:schemeClr>
              </a:buClr>
              <a:buFont typeface="Arial" panose="020B0604020202020204" pitchFamily="34" charset="0"/>
              <a:buChar char="•"/>
            </a:pPr>
            <a:r>
              <a:rPr lang="en-US" sz="2000" dirty="0">
                <a:latin typeface="Arial" panose="020B0604020202020204" pitchFamily="34" charset="0"/>
                <a:cs typeface="Arial" panose="020B0604020202020204" pitchFamily="34" charset="0"/>
              </a:rPr>
              <a:t>CCHD still possible </a:t>
            </a:r>
            <a:r>
              <a:rPr lang="en-US" sz="1800" dirty="0">
                <a:latin typeface="Arial" panose="020B0604020202020204" pitchFamily="34" charset="0"/>
                <a:cs typeface="Arial" panose="020B0604020202020204" pitchFamily="34" charset="0"/>
              </a:rPr>
              <a:t>(if symptomatic, a cardiac evaluation is warranted)</a:t>
            </a:r>
          </a:p>
          <a:p>
            <a:pPr>
              <a:buClr>
                <a:schemeClr val="accent1">
                  <a:lumMod val="75000"/>
                </a:schemeClr>
              </a:buClr>
              <a:buFont typeface="Arial" panose="020B0604020202020204" pitchFamily="34" charset="0"/>
              <a:buChar char="•"/>
            </a:pPr>
            <a:r>
              <a:rPr lang="en-US" sz="2000" dirty="0">
                <a:latin typeface="Arial" panose="020B0604020202020204" pitchFamily="34" charset="0"/>
                <a:cs typeface="Arial" panose="020B0604020202020204" pitchFamily="34" charset="0"/>
              </a:rPr>
              <a:t>Monitor baby’s status:</a:t>
            </a:r>
          </a:p>
          <a:p>
            <a:pPr lvl="1">
              <a:buClr>
                <a:schemeClr val="accent1">
                  <a:lumMod val="75000"/>
                </a:schemeClr>
              </a:buClr>
              <a:buFont typeface="Arial" panose="020B0604020202020204" pitchFamily="34" charset="0"/>
              <a:buChar char="•"/>
            </a:pPr>
            <a:r>
              <a:rPr lang="en-US" sz="1600" dirty="0">
                <a:latin typeface="Arial" panose="020B0604020202020204" pitchFamily="34" charset="0"/>
                <a:cs typeface="Arial" panose="020B0604020202020204" pitchFamily="34" charset="0"/>
              </a:rPr>
              <a:t>Heart rate – too fast/slow?</a:t>
            </a:r>
          </a:p>
          <a:p>
            <a:pPr lvl="1">
              <a:buClr>
                <a:schemeClr val="accent1">
                  <a:lumMod val="75000"/>
                </a:schemeClr>
              </a:buClr>
              <a:buFont typeface="Arial" panose="020B0604020202020204" pitchFamily="34" charset="0"/>
              <a:buChar char="•"/>
            </a:pPr>
            <a:r>
              <a:rPr lang="en-US" sz="1600" dirty="0">
                <a:latin typeface="Arial" panose="020B0604020202020204" pitchFamily="34" charset="0"/>
                <a:cs typeface="Arial" panose="020B0604020202020204" pitchFamily="34" charset="0"/>
              </a:rPr>
              <a:t>Energy – overly sleepy/fussy/lethargic?</a:t>
            </a:r>
          </a:p>
          <a:p>
            <a:pPr lvl="1">
              <a:buClr>
                <a:schemeClr val="accent1">
                  <a:lumMod val="75000"/>
                </a:schemeClr>
              </a:buClr>
              <a:buFont typeface="Arial" panose="020B0604020202020204" pitchFamily="34" charset="0"/>
              <a:buChar char="•"/>
            </a:pPr>
            <a:r>
              <a:rPr lang="en-US" sz="1600" dirty="0">
                <a:latin typeface="Arial" panose="020B0604020202020204" pitchFamily="34" charset="0"/>
                <a:cs typeface="Arial" panose="020B0604020202020204" pitchFamily="34" charset="0"/>
              </a:rPr>
              <a:t>Appearance – pale/blue skin?</a:t>
            </a:r>
          </a:p>
          <a:p>
            <a:pPr lvl="1">
              <a:buClr>
                <a:schemeClr val="accent1">
                  <a:lumMod val="75000"/>
                </a:schemeClr>
              </a:buClr>
              <a:buFont typeface="Arial" panose="020B0604020202020204" pitchFamily="34" charset="0"/>
              <a:buChar char="•"/>
            </a:pPr>
            <a:r>
              <a:rPr lang="en-US" sz="1600" dirty="0">
                <a:latin typeface="Arial" panose="020B0604020202020204" pitchFamily="34" charset="0"/>
                <a:cs typeface="Arial" panose="020B0604020202020204" pitchFamily="34" charset="0"/>
              </a:rPr>
              <a:t>Respiration – too fast/slow? </a:t>
            </a:r>
          </a:p>
          <a:p>
            <a:pPr lvl="1">
              <a:buClr>
                <a:schemeClr val="accent1">
                  <a:lumMod val="75000"/>
                </a:schemeClr>
              </a:buClr>
              <a:buFont typeface="Arial" panose="020B0604020202020204" pitchFamily="34" charset="0"/>
              <a:buChar char="•"/>
            </a:pPr>
            <a:r>
              <a:rPr lang="en-US" sz="1600" dirty="0">
                <a:latin typeface="Arial" panose="020B0604020202020204" pitchFamily="34" charset="0"/>
                <a:cs typeface="Arial" panose="020B0604020202020204" pitchFamily="34" charset="0"/>
              </a:rPr>
              <a:t>Temperature – cold to touch?</a:t>
            </a:r>
          </a:p>
          <a:p>
            <a:pPr lvl="1">
              <a:buClr>
                <a:schemeClr val="accent1">
                  <a:lumMod val="75000"/>
                </a:schemeClr>
              </a:buClr>
              <a:buFont typeface="Arial" panose="020B0604020202020204" pitchFamily="34" charset="0"/>
              <a:buChar char="•"/>
            </a:pPr>
            <a:r>
              <a:rPr lang="en-US" sz="1600" dirty="0">
                <a:latin typeface="Arial" panose="020B0604020202020204" pitchFamily="34" charset="0"/>
                <a:cs typeface="Arial" panose="020B0604020202020204" pitchFamily="34" charset="0"/>
              </a:rPr>
              <a:t>Feeding – difficulties?</a:t>
            </a:r>
          </a:p>
        </p:txBody>
      </p:sp>
      <p:sp>
        <p:nvSpPr>
          <p:cNvPr id="9" name="Content Placeholder 4"/>
          <p:cNvSpPr txBox="1">
            <a:spLocks noGrp="1"/>
          </p:cNvSpPr>
          <p:nvPr>
            <p:ph idx="13"/>
          </p:nvPr>
        </p:nvSpPr>
        <p:spPr>
          <a:prstGeom prst="rect">
            <a:avLst/>
          </a:prstGeom>
        </p:spPr>
        <p:txBody>
          <a:bodyPr>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393192" lvl="1" indent="0" algn="ctr">
              <a:buFont typeface="Verdana"/>
              <a:buNone/>
            </a:pPr>
            <a:r>
              <a:rPr lang="en-US" b="1" dirty="0">
                <a:latin typeface="Arial" panose="020B0604020202020204" pitchFamily="34" charset="0"/>
                <a:cs typeface="Arial" panose="020B0604020202020204" pitchFamily="34" charset="0"/>
              </a:rPr>
              <a:t>Positive = </a:t>
            </a:r>
            <a:r>
              <a:rPr lang="en-US" b="1" dirty="0">
                <a:solidFill>
                  <a:srgbClr val="FF0000"/>
                </a:solidFill>
                <a:latin typeface="Arial" panose="020B0604020202020204" pitchFamily="34" charset="0"/>
                <a:cs typeface="Arial" panose="020B0604020202020204" pitchFamily="34" charset="0"/>
              </a:rPr>
              <a:t>Fail/Refer</a:t>
            </a:r>
          </a:p>
          <a:p>
            <a:pPr>
              <a:buClr>
                <a:schemeClr val="accent1">
                  <a:lumMod val="75000"/>
                </a:schemeClr>
              </a:buClr>
              <a:buSzPct val="100000"/>
              <a:buFont typeface="Arial" panose="020B0604020202020204" pitchFamily="34" charset="0"/>
              <a:buChar char="•"/>
            </a:pPr>
            <a:r>
              <a:rPr lang="en-US" sz="2000" dirty="0">
                <a:latin typeface="Arial" panose="020B0604020202020204" pitchFamily="34" charset="0"/>
                <a:cs typeface="Arial" panose="020B0604020202020204" pitchFamily="34" charset="0"/>
              </a:rPr>
              <a:t>Results are out-of-range</a:t>
            </a:r>
          </a:p>
          <a:p>
            <a:pPr>
              <a:buClr>
                <a:schemeClr val="accent1">
                  <a:lumMod val="75000"/>
                </a:schemeClr>
              </a:buClr>
              <a:buSzPct val="100000"/>
              <a:buFont typeface="Arial" panose="020B0604020202020204" pitchFamily="34" charset="0"/>
              <a:buChar char="•"/>
            </a:pPr>
            <a:r>
              <a:rPr lang="en-US" sz="2000" dirty="0">
                <a:solidFill>
                  <a:schemeClr val="accent5">
                    <a:lumMod val="50000"/>
                  </a:schemeClr>
                </a:solidFill>
                <a:latin typeface="Arial" panose="020B0604020202020204" pitchFamily="34" charset="0"/>
                <a:cs typeface="Arial" panose="020B0604020202020204" pitchFamily="34" charset="0"/>
              </a:rPr>
              <a:t>Blood oxygen level is low</a:t>
            </a:r>
          </a:p>
          <a:p>
            <a:pPr>
              <a:buClr>
                <a:schemeClr val="accent1">
                  <a:lumMod val="75000"/>
                </a:schemeClr>
              </a:buClr>
              <a:buSzPct val="100000"/>
              <a:buFont typeface="Arial" panose="020B0604020202020204" pitchFamily="34" charset="0"/>
              <a:buChar char="•"/>
            </a:pPr>
            <a:r>
              <a:rPr lang="en-US" sz="2000" dirty="0">
                <a:solidFill>
                  <a:schemeClr val="accent5">
                    <a:lumMod val="50000"/>
                  </a:schemeClr>
                </a:solidFill>
                <a:latin typeface="Arial" panose="020B0604020202020204" pitchFamily="34" charset="0"/>
                <a:cs typeface="Arial" panose="020B0604020202020204" pitchFamily="34" charset="0"/>
              </a:rPr>
              <a:t>High risk; not diagnostic</a:t>
            </a:r>
          </a:p>
          <a:p>
            <a:pPr>
              <a:buClr>
                <a:schemeClr val="accent1">
                  <a:lumMod val="75000"/>
                </a:schemeClr>
              </a:buClr>
              <a:buSzPct val="100000"/>
              <a:buFont typeface="Arial" panose="020B0604020202020204" pitchFamily="34" charset="0"/>
              <a:buChar char="•"/>
            </a:pPr>
            <a:r>
              <a:rPr lang="en-US" sz="2000" dirty="0">
                <a:solidFill>
                  <a:schemeClr val="accent5">
                    <a:lumMod val="50000"/>
                  </a:schemeClr>
                </a:solidFill>
                <a:latin typeface="Arial" panose="020B0604020202020204" pitchFamily="34" charset="0"/>
                <a:cs typeface="Arial" panose="020B0604020202020204" pitchFamily="34" charset="0"/>
              </a:rPr>
              <a:t>Confirmatory procedures &amp; referral for treatment are warranted</a:t>
            </a:r>
          </a:p>
        </p:txBody>
      </p:sp>
    </p:spTree>
    <p:extLst>
      <p:ext uri="{BB962C8B-B14F-4D97-AF65-F5344CB8AC3E}">
        <p14:creationId xmlns:p14="http://schemas.microsoft.com/office/powerpoint/2010/main" val="198597790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B7DDC46-2E90-8640-BEFE-F54DCCD857ED}" type="slidenum">
              <a:rPr lang="en-US" smtClean="0"/>
              <a:t>85</a:t>
            </a:fld>
            <a:endParaRPr lang="en-US"/>
          </a:p>
        </p:txBody>
      </p:sp>
      <p:sp>
        <p:nvSpPr>
          <p:cNvPr id="5" name="Footer Placeholder 4"/>
          <p:cNvSpPr>
            <a:spLocks noGrp="1"/>
          </p:cNvSpPr>
          <p:nvPr>
            <p:ph type="ftr" sz="quarter" idx="13"/>
          </p:nvPr>
        </p:nvSpPr>
        <p:spPr/>
        <p:txBody>
          <a:bodyPr/>
          <a:lstStyle/>
          <a:p>
            <a:r>
              <a:rPr lang="en-US"/>
              <a:t>Oklahoma State Department of Health | Newborn Screening Program </a:t>
            </a:r>
            <a:endParaRPr lang="en-US"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0789" y="40565"/>
            <a:ext cx="9462051" cy="54608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925180" y="5501412"/>
            <a:ext cx="8458200" cy="877163"/>
          </a:xfrm>
          <a:prstGeom prst="rect">
            <a:avLst/>
          </a:prstGeom>
          <a:noFill/>
        </p:spPr>
        <p:txBody>
          <a:bodyPr wrap="square" rtlCol="0">
            <a:spAutoFit/>
          </a:bodyPr>
          <a:lstStyle/>
          <a:p>
            <a:pPr marL="45720" indent="0">
              <a:buNone/>
            </a:pPr>
            <a:r>
              <a:rPr lang="en-US" sz="1100" b="1" dirty="0">
                <a:latin typeface="Arial" panose="020B0604020202020204" pitchFamily="34" charset="0"/>
                <a:cs typeface="Arial" panose="020B0604020202020204" pitchFamily="34" charset="0"/>
              </a:rPr>
              <a:t>Reference: </a:t>
            </a:r>
          </a:p>
          <a:p>
            <a:pPr marL="45720" indent="0">
              <a:buNone/>
            </a:pPr>
            <a:r>
              <a:rPr lang="en-US" sz="1100" b="1" dirty="0">
                <a:latin typeface="Arial" panose="020B0604020202020204" pitchFamily="34" charset="0"/>
                <a:cs typeface="Arial" panose="020B0604020202020204" pitchFamily="34" charset="0"/>
              </a:rPr>
              <a:t>Michigan Department of Community Health. Critical Congenital Heart Disease Newborn Screening Program. (2013). Pulse ox screening visual aid. Retrieved from http://www.michigan.gov/documents/mdch/PO_Screen_Graphic_422859_7.pdf</a:t>
            </a:r>
          </a:p>
          <a:p>
            <a:endParaRPr lang="en-US" b="1" dirty="0"/>
          </a:p>
        </p:txBody>
      </p:sp>
    </p:spTree>
    <p:extLst>
      <p:ext uri="{BB962C8B-B14F-4D97-AF65-F5344CB8AC3E}">
        <p14:creationId xmlns:p14="http://schemas.microsoft.com/office/powerpoint/2010/main" val="404211852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88800" y="1838151"/>
            <a:ext cx="3857796" cy="2484825"/>
          </a:xfrm>
        </p:spPr>
      </p:pic>
      <p:sp>
        <p:nvSpPr>
          <p:cNvPr id="4" name="Slide Number Placeholder 3"/>
          <p:cNvSpPr>
            <a:spLocks noGrp="1"/>
          </p:cNvSpPr>
          <p:nvPr>
            <p:ph type="sldNum" sz="quarter" idx="12"/>
          </p:nvPr>
        </p:nvSpPr>
        <p:spPr/>
        <p:txBody>
          <a:bodyPr/>
          <a:lstStyle/>
          <a:p>
            <a:fld id="{DB7DDC46-2E90-8640-BEFE-F54DCCD857ED}" type="slidenum">
              <a:rPr lang="en-US" smtClean="0"/>
              <a:t>86</a:t>
            </a:fld>
            <a:endParaRPr lang="en-US"/>
          </a:p>
        </p:txBody>
      </p:sp>
      <p:sp>
        <p:nvSpPr>
          <p:cNvPr id="6" name="Footer Placeholder 5"/>
          <p:cNvSpPr>
            <a:spLocks noGrp="1"/>
          </p:cNvSpPr>
          <p:nvPr>
            <p:ph type="ftr" sz="quarter" idx="14"/>
          </p:nvPr>
        </p:nvSpPr>
        <p:spPr/>
        <p:txBody>
          <a:bodyPr/>
          <a:lstStyle/>
          <a:p>
            <a:r>
              <a:rPr lang="en-US"/>
              <a:t>Oklahoma State Department of Health | Newborn Screening Program </a:t>
            </a:r>
            <a:endParaRPr lang="en-US" dirty="0"/>
          </a:p>
        </p:txBody>
      </p:sp>
      <p:sp>
        <p:nvSpPr>
          <p:cNvPr id="7" name="Title 1"/>
          <p:cNvSpPr>
            <a:spLocks noGrp="1"/>
          </p:cNvSpPr>
          <p:nvPr>
            <p:ph type="title"/>
          </p:nvPr>
        </p:nvSpPr>
        <p:spPr>
          <a:xfrm>
            <a:off x="457200" y="415229"/>
            <a:ext cx="11099800" cy="1128757"/>
          </a:xfrm>
        </p:spPr>
        <p:txBody>
          <a:bodyPr>
            <a:noAutofit/>
          </a:bodyPr>
          <a:lstStyle/>
          <a:p>
            <a:pPr algn="ctr"/>
            <a:r>
              <a:rPr lang="en-US" sz="3600" b="1" dirty="0">
                <a:solidFill>
                  <a:schemeClr val="accent1"/>
                </a:solidFill>
                <a:latin typeface="Arial" panose="020B0604020202020204" pitchFamily="34" charset="0"/>
                <a:cs typeface="Arial" panose="020B0604020202020204" pitchFamily="34" charset="0"/>
              </a:rPr>
              <a:t>Reporting Results for CCHD:</a:t>
            </a:r>
            <a:br>
              <a:rPr lang="en-US" sz="3600" b="1" dirty="0">
                <a:solidFill>
                  <a:schemeClr val="accent1"/>
                </a:solidFill>
                <a:latin typeface="Arial" panose="020B0604020202020204" pitchFamily="34" charset="0"/>
                <a:cs typeface="Arial" panose="020B0604020202020204" pitchFamily="34" charset="0"/>
              </a:rPr>
            </a:br>
            <a:r>
              <a:rPr lang="en-US" sz="3600" dirty="0">
                <a:solidFill>
                  <a:schemeClr val="accent1"/>
                </a:solidFill>
                <a:latin typeface="Arial" panose="020B0604020202020204" pitchFamily="34" charset="0"/>
                <a:cs typeface="Arial" panose="020B0604020202020204" pitchFamily="34" charset="0"/>
              </a:rPr>
              <a:t>Filter Paper</a:t>
            </a:r>
          </a:p>
        </p:txBody>
      </p:sp>
      <p:sp>
        <p:nvSpPr>
          <p:cNvPr id="8" name="Content Placeholder 7"/>
          <p:cNvSpPr txBox="1">
            <a:spLocks noGrp="1"/>
          </p:cNvSpPr>
          <p:nvPr>
            <p:ph idx="13"/>
          </p:nvPr>
        </p:nvSpPr>
        <p:spPr>
          <a:xfrm>
            <a:off x="6172200" y="1838151"/>
            <a:ext cx="5384800" cy="2054409"/>
          </a:xfrm>
          <a:prstGeom prst="rect">
            <a:avLst/>
          </a:prstGeom>
          <a:noFill/>
        </p:spPr>
        <p:txBody>
          <a:bodyPr wrap="square" rtlCol="0">
            <a:spAutoFit/>
          </a:bodyPr>
          <a:lstStyle/>
          <a:p>
            <a:pPr>
              <a:buClr>
                <a:schemeClr val="accent1">
                  <a:lumMod val="75000"/>
                </a:schemeClr>
              </a:buClr>
              <a:buSzPct val="100000"/>
            </a:pPr>
            <a:r>
              <a:rPr lang="en-US" dirty="0">
                <a:latin typeface="Arial" panose="020B0604020202020204" pitchFamily="34" charset="0"/>
                <a:cs typeface="Arial" panose="020B0604020202020204" pitchFamily="34" charset="0"/>
              </a:rPr>
              <a:t>Pulse Oximetry Screen: Check Only </a:t>
            </a:r>
            <a:r>
              <a:rPr lang="en-US" u="sng" dirty="0">
                <a:latin typeface="Arial" panose="020B0604020202020204" pitchFamily="34" charset="0"/>
                <a:cs typeface="Arial" panose="020B0604020202020204" pitchFamily="34" charset="0"/>
              </a:rPr>
              <a:t>ONE</a:t>
            </a:r>
          </a:p>
          <a:p>
            <a:pPr marL="628650" lvl="1" indent="-285750">
              <a:buClr>
                <a:schemeClr val="accent1">
                  <a:lumMod val="75000"/>
                </a:schemeClr>
              </a:buClr>
              <a:buSzPct val="100000"/>
            </a:pPr>
            <a:r>
              <a:rPr lang="en-US" sz="1500" dirty="0">
                <a:latin typeface="Arial" panose="020B0604020202020204" pitchFamily="34" charset="0"/>
                <a:cs typeface="Arial" panose="020B0604020202020204" pitchFamily="34" charset="0"/>
              </a:rPr>
              <a:t>Pass</a:t>
            </a:r>
          </a:p>
          <a:p>
            <a:pPr marL="628650" lvl="1" indent="-285750">
              <a:buClr>
                <a:schemeClr val="accent1">
                  <a:lumMod val="75000"/>
                </a:schemeClr>
              </a:buClr>
              <a:buSzPct val="100000"/>
            </a:pPr>
            <a:r>
              <a:rPr lang="en-US" sz="1500" dirty="0">
                <a:latin typeface="Arial" panose="020B0604020202020204" pitchFamily="34" charset="0"/>
                <a:cs typeface="Arial" panose="020B0604020202020204" pitchFamily="34" charset="0"/>
              </a:rPr>
              <a:t>Fail</a:t>
            </a:r>
          </a:p>
          <a:p>
            <a:pPr marL="628650" lvl="1" indent="-285750">
              <a:buClr>
                <a:schemeClr val="accent1">
                  <a:lumMod val="75000"/>
                </a:schemeClr>
              </a:buClr>
              <a:buSzPct val="100000"/>
            </a:pPr>
            <a:r>
              <a:rPr lang="en-US" sz="1500" dirty="0">
                <a:latin typeface="Arial" panose="020B0604020202020204" pitchFamily="34" charset="0"/>
                <a:cs typeface="Arial" panose="020B0604020202020204" pitchFamily="34" charset="0"/>
              </a:rPr>
              <a:t>Not Performed</a:t>
            </a:r>
          </a:p>
          <a:p>
            <a:pPr marL="628650" lvl="1" indent="-285750">
              <a:buClr>
                <a:schemeClr val="accent1">
                  <a:lumMod val="75000"/>
                </a:schemeClr>
              </a:buClr>
              <a:buSzPct val="100000"/>
            </a:pPr>
            <a:r>
              <a:rPr lang="en-US" sz="1500" dirty="0">
                <a:latin typeface="Arial" panose="020B0604020202020204" pitchFamily="34" charset="0"/>
                <a:cs typeface="Arial" panose="020B0604020202020204" pitchFamily="34" charset="0"/>
              </a:rPr>
              <a:t>Refused</a:t>
            </a:r>
          </a:p>
          <a:p>
            <a:pPr marL="628650" lvl="1" indent="-285750">
              <a:buClr>
                <a:schemeClr val="accent1">
                  <a:lumMod val="75000"/>
                </a:schemeClr>
              </a:buClr>
              <a:buSzPct val="100000"/>
            </a:pPr>
            <a:r>
              <a:rPr lang="en-US" sz="1500" dirty="0">
                <a:latin typeface="Arial" panose="020B0604020202020204" pitchFamily="34" charset="0"/>
                <a:cs typeface="Arial" panose="020B0604020202020204" pitchFamily="34" charset="0"/>
              </a:rPr>
              <a:t>Echo</a:t>
            </a:r>
          </a:p>
        </p:txBody>
      </p:sp>
      <p:pic>
        <p:nvPicPr>
          <p:cNvPr id="10" name="Picture 9"/>
          <p:cNvPicPr>
            <a:picLocks noChangeAspect="1"/>
          </p:cNvPicPr>
          <p:nvPr/>
        </p:nvPicPr>
        <p:blipFill>
          <a:blip r:embed="rId3"/>
          <a:stretch>
            <a:fillRect/>
          </a:stretch>
        </p:blipFill>
        <p:spPr>
          <a:xfrm>
            <a:off x="6172200" y="4322976"/>
            <a:ext cx="5112348" cy="717353"/>
          </a:xfrm>
          <a:prstGeom prst="rect">
            <a:avLst/>
          </a:prstGeom>
        </p:spPr>
      </p:pic>
      <p:cxnSp>
        <p:nvCxnSpPr>
          <p:cNvPr id="11" name="Straight Arrow Connector 10"/>
          <p:cNvCxnSpPr/>
          <p:nvPr/>
        </p:nvCxnSpPr>
        <p:spPr>
          <a:xfrm>
            <a:off x="4810234" y="2916046"/>
            <a:ext cx="1361966" cy="1354378"/>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288800" y="4344565"/>
            <a:ext cx="3926394" cy="1708160"/>
          </a:xfrm>
          <a:prstGeom prst="rect">
            <a:avLst/>
          </a:prstGeom>
          <a:noFill/>
        </p:spPr>
        <p:txBody>
          <a:bodyPr wrap="square" rtlCol="0">
            <a:spAutoFit/>
          </a:bodyPr>
          <a:lstStyle/>
          <a:p>
            <a:pPr algn="l"/>
            <a:r>
              <a:rPr lang="en-US" sz="1500" b="1" dirty="0">
                <a:latin typeface="Arial" panose="020B0604020202020204" pitchFamily="34" charset="0"/>
                <a:cs typeface="Arial" panose="020B0604020202020204" pitchFamily="34" charset="0"/>
              </a:rPr>
              <a:t>Note:</a:t>
            </a:r>
            <a:r>
              <a:rPr lang="en-US" sz="1500" dirty="0">
                <a:latin typeface="Arial" panose="020B0604020202020204" pitchFamily="34" charset="0"/>
                <a:cs typeface="Arial" panose="020B0604020202020204" pitchFamily="34" charset="0"/>
              </a:rPr>
              <a:t> If parents refuse the pulse oximetry screen, provide them with a pulse oximetry brochure and answer any questions they might have about the screen. Ensure the parents fill out a Refusal Form; keep a copy for baby’s record &amp; fax a copy to the NBS Program using fax # 405-900-7556</a:t>
            </a:r>
            <a:r>
              <a:rPr lang="en-US" sz="1500" b="1"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27823688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B7DDC46-2E90-8640-BEFE-F54DCCD857ED}" type="slidenum">
              <a:rPr lang="en-US" smtClean="0"/>
              <a:t>87</a:t>
            </a:fld>
            <a:endParaRPr lang="en-US"/>
          </a:p>
        </p:txBody>
      </p:sp>
      <p:sp>
        <p:nvSpPr>
          <p:cNvPr id="5" name="Footer Placeholder 4"/>
          <p:cNvSpPr>
            <a:spLocks noGrp="1"/>
          </p:cNvSpPr>
          <p:nvPr>
            <p:ph type="ftr" sz="quarter" idx="13"/>
          </p:nvPr>
        </p:nvSpPr>
        <p:spPr/>
        <p:txBody>
          <a:bodyPr/>
          <a:lstStyle/>
          <a:p>
            <a:r>
              <a:rPr lang="en-US"/>
              <a:t>Oklahoma State Department of Health | Newborn Screening Program </a:t>
            </a:r>
            <a:endParaRPr lang="en-US" dirty="0"/>
          </a:p>
        </p:txBody>
      </p:sp>
      <p:sp>
        <p:nvSpPr>
          <p:cNvPr id="6" name="Title 1"/>
          <p:cNvSpPr>
            <a:spLocks noGrp="1"/>
          </p:cNvSpPr>
          <p:nvPr>
            <p:ph type="title"/>
          </p:nvPr>
        </p:nvSpPr>
        <p:spPr/>
        <p:txBody>
          <a:bodyPr>
            <a:normAutofit fontScale="90000"/>
          </a:bodyPr>
          <a:lstStyle/>
          <a:p>
            <a:pPr algn="ctr"/>
            <a:r>
              <a:rPr lang="en-US" dirty="0">
                <a:solidFill>
                  <a:schemeClr val="accent1"/>
                </a:solidFill>
                <a:latin typeface="Arial" panose="020B0604020202020204" pitchFamily="34" charset="0"/>
                <a:cs typeface="Arial" panose="020B0604020202020204" pitchFamily="34" charset="0"/>
              </a:rPr>
              <a:t>Reporting Results for CCHD</a:t>
            </a:r>
            <a:br>
              <a:rPr lang="en-US" sz="3600" dirty="0">
                <a:solidFill>
                  <a:schemeClr val="accent1"/>
                </a:solidFill>
                <a:latin typeface="Arial" panose="020B0604020202020204" pitchFamily="34" charset="0"/>
                <a:cs typeface="Arial" panose="020B0604020202020204" pitchFamily="34" charset="0"/>
              </a:rPr>
            </a:br>
            <a:r>
              <a:rPr lang="en-US" sz="2700" dirty="0">
                <a:solidFill>
                  <a:schemeClr val="accent1"/>
                </a:solidFill>
                <a:latin typeface="Arial" panose="020B0604020202020204" pitchFamily="34" charset="0"/>
                <a:cs typeface="Arial" panose="020B0604020202020204" pitchFamily="34" charset="0"/>
              </a:rPr>
              <a:t>Pulse Oximetry Result Form</a:t>
            </a:r>
          </a:p>
        </p:txBody>
      </p:sp>
      <p:pic>
        <p:nvPicPr>
          <p:cNvPr id="3" name="Content Placeholder 2"/>
          <p:cNvPicPr>
            <a:picLocks noGrp="1" noChangeAspect="1"/>
          </p:cNvPicPr>
          <p:nvPr>
            <p:ph idx="1"/>
          </p:nvPr>
        </p:nvPicPr>
        <p:blipFill>
          <a:blip r:embed="rId2"/>
          <a:stretch>
            <a:fillRect/>
          </a:stretch>
        </p:blipFill>
        <p:spPr>
          <a:xfrm>
            <a:off x="4254045" y="1252604"/>
            <a:ext cx="3800449" cy="4737688"/>
          </a:xfrm>
          <a:prstGeom prst="rect">
            <a:avLst/>
          </a:prstGeom>
        </p:spPr>
      </p:pic>
    </p:spTree>
    <p:extLst>
      <p:ext uri="{BB962C8B-B14F-4D97-AF65-F5344CB8AC3E}">
        <p14:creationId xmlns:p14="http://schemas.microsoft.com/office/powerpoint/2010/main" val="331573432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B7DDC46-2E90-8640-BEFE-F54DCCD857ED}" type="slidenum">
              <a:rPr lang="en-US" smtClean="0"/>
              <a:t>88</a:t>
            </a:fld>
            <a:endParaRPr lang="en-US"/>
          </a:p>
        </p:txBody>
      </p:sp>
      <p:sp>
        <p:nvSpPr>
          <p:cNvPr id="5" name="Footer Placeholder 4"/>
          <p:cNvSpPr>
            <a:spLocks noGrp="1"/>
          </p:cNvSpPr>
          <p:nvPr>
            <p:ph type="ftr" sz="quarter" idx="13"/>
          </p:nvPr>
        </p:nvSpPr>
        <p:spPr/>
        <p:txBody>
          <a:bodyPr/>
          <a:lstStyle/>
          <a:p>
            <a:r>
              <a:rPr lang="en-US"/>
              <a:t>Oklahoma State Department of Health | Newborn Screening Program </a:t>
            </a:r>
            <a:endParaRPr lang="en-US" dirty="0"/>
          </a:p>
        </p:txBody>
      </p:sp>
      <p:sp>
        <p:nvSpPr>
          <p:cNvPr id="6" name="Rectangle 2"/>
          <p:cNvSpPr>
            <a:spLocks noGrp="1" noChangeArrowheads="1"/>
          </p:cNvSpPr>
          <p:nvPr>
            <p:ph type="title"/>
          </p:nvPr>
        </p:nvSpPr>
        <p:spPr/>
        <p:txBody>
          <a:bodyPr>
            <a:normAutofit/>
          </a:bodyPr>
          <a:lstStyle/>
          <a:p>
            <a:pPr algn="ctr" eaLnBrk="1" hangingPunct="1"/>
            <a:r>
              <a:rPr lang="en-US" sz="3600" dirty="0">
                <a:solidFill>
                  <a:schemeClr val="accent1"/>
                </a:solidFill>
                <a:latin typeface="Arial" panose="020B0604020202020204" pitchFamily="34" charset="0"/>
                <a:cs typeface="Arial" panose="020B0604020202020204" pitchFamily="34" charset="0"/>
              </a:rPr>
              <a:t>Newborn Screening Contacts</a:t>
            </a:r>
          </a:p>
        </p:txBody>
      </p:sp>
      <p:sp>
        <p:nvSpPr>
          <p:cNvPr id="7" name="Content Placeholder 3"/>
          <p:cNvSpPr>
            <a:spLocks noGrp="1"/>
          </p:cNvSpPr>
          <p:nvPr>
            <p:ph idx="1"/>
          </p:nvPr>
        </p:nvSpPr>
        <p:spPr>
          <a:prstGeom prst="rect">
            <a:avLst/>
          </a:prstGeom>
        </p:spPr>
        <p:txBody>
          <a:bodyPr/>
          <a:lstStyle/>
          <a:p>
            <a:pPr>
              <a:buClr>
                <a:schemeClr val="accent1">
                  <a:lumMod val="75000"/>
                </a:schemeClr>
              </a:buClr>
            </a:pPr>
            <a:r>
              <a:rPr lang="en-US" sz="2400" b="1" dirty="0">
                <a:latin typeface="Arial" panose="020B0604020202020204" pitchFamily="34" charset="0"/>
                <a:cs typeface="Arial" panose="020B0604020202020204" pitchFamily="34" charset="0"/>
              </a:rPr>
              <a:t>Bloodspot, Pulse Oximetry, &amp; Hearing Screening</a:t>
            </a:r>
          </a:p>
          <a:p>
            <a:pPr>
              <a:buClr>
                <a:schemeClr val="accent1">
                  <a:lumMod val="75000"/>
                </a:schemeClr>
              </a:buClr>
            </a:pPr>
            <a:endParaRPr lang="en-US" b="1" dirty="0">
              <a:latin typeface="Arial" panose="020B0604020202020204" pitchFamily="34" charset="0"/>
              <a:cs typeface="Arial" panose="020B0604020202020204" pitchFamily="34" charset="0"/>
            </a:endParaRPr>
          </a:p>
          <a:p>
            <a:pPr>
              <a:buClr>
                <a:schemeClr val="accent1">
                  <a:lumMod val="75000"/>
                </a:schemeClr>
              </a:buClr>
            </a:pPr>
            <a:endParaRPr lang="en-US" b="1" dirty="0">
              <a:latin typeface="Arial" panose="020B0604020202020204" pitchFamily="34" charset="0"/>
              <a:cs typeface="Arial" panose="020B0604020202020204" pitchFamily="34" charset="0"/>
            </a:endParaRPr>
          </a:p>
          <a:p>
            <a:pPr marL="109728" indent="0">
              <a:buClr>
                <a:schemeClr val="accent1">
                  <a:lumMod val="75000"/>
                </a:schemeClr>
              </a:buClr>
              <a:buNone/>
            </a:pPr>
            <a:endParaRPr lang="en-US" b="1" dirty="0">
              <a:latin typeface="Arial" panose="020B0604020202020204" pitchFamily="34" charset="0"/>
              <a:cs typeface="Arial" panose="020B0604020202020204" pitchFamily="34" charset="0"/>
            </a:endParaRPr>
          </a:p>
          <a:p>
            <a:pPr marL="109728" indent="0">
              <a:buClr>
                <a:schemeClr val="accent1">
                  <a:lumMod val="75000"/>
                </a:schemeClr>
              </a:buClr>
              <a:buNone/>
            </a:pPr>
            <a:endParaRPr lang="en-US" b="1" dirty="0">
              <a:latin typeface="Arial" panose="020B0604020202020204" pitchFamily="34" charset="0"/>
              <a:cs typeface="Arial" panose="020B0604020202020204" pitchFamily="34" charset="0"/>
            </a:endParaRPr>
          </a:p>
          <a:p>
            <a:pPr marL="109728" indent="0">
              <a:buClr>
                <a:schemeClr val="accent1">
                  <a:lumMod val="75000"/>
                </a:schemeClr>
              </a:buClr>
              <a:buNone/>
            </a:pPr>
            <a:endParaRPr lang="en-US" b="1" dirty="0">
              <a:latin typeface="Arial" panose="020B0604020202020204" pitchFamily="34" charset="0"/>
              <a:cs typeface="Arial" panose="020B0604020202020204" pitchFamily="34" charset="0"/>
            </a:endParaRPr>
          </a:p>
          <a:p>
            <a:pPr>
              <a:buClr>
                <a:schemeClr val="accent1">
                  <a:lumMod val="75000"/>
                </a:schemeClr>
              </a:buClr>
            </a:pPr>
            <a:r>
              <a:rPr lang="en-US" sz="2400" b="1" dirty="0">
                <a:latin typeface="Arial" panose="020B0604020202020204" pitchFamily="34" charset="0"/>
                <a:cs typeface="Arial" panose="020B0604020202020204" pitchFamily="34" charset="0"/>
              </a:rPr>
              <a:t>Public Health Laboratory</a:t>
            </a:r>
          </a:p>
        </p:txBody>
      </p:sp>
      <p:sp>
        <p:nvSpPr>
          <p:cNvPr id="8" name="TextBox 7"/>
          <p:cNvSpPr txBox="1"/>
          <p:nvPr/>
        </p:nvSpPr>
        <p:spPr>
          <a:xfrm>
            <a:off x="457199" y="2447759"/>
            <a:ext cx="4876800" cy="1200329"/>
          </a:xfrm>
          <a:prstGeom prst="rect">
            <a:avLst/>
          </a:prstGeom>
          <a:noFill/>
        </p:spPr>
        <p:txBody>
          <a:bodyPr wrap="square" rtlCol="0">
            <a:spAutoFit/>
          </a:bodyPr>
          <a:lstStyle/>
          <a:p>
            <a:pPr lvl="1">
              <a:buFont typeface="Wingdings" pitchFamily="2" charset="2"/>
              <a:buNone/>
              <a:defRPr/>
            </a:pPr>
            <a:r>
              <a:rPr lang="en-US" dirty="0">
                <a:latin typeface="Arial" panose="020B0604020202020204" pitchFamily="34" charset="0"/>
                <a:cs typeface="Arial" panose="020B0604020202020204" pitchFamily="34" charset="0"/>
              </a:rPr>
              <a:t>Screening &amp; Special Services</a:t>
            </a:r>
          </a:p>
          <a:p>
            <a:pPr lvl="1">
              <a:buFont typeface="Wingdings" pitchFamily="2" charset="2"/>
              <a:buNone/>
              <a:defRPr/>
            </a:pPr>
            <a:r>
              <a:rPr lang="en-US" dirty="0">
                <a:latin typeface="Arial" panose="020B0604020202020204" pitchFamily="34" charset="0"/>
                <a:cs typeface="Arial" panose="020B0604020202020204" pitchFamily="34" charset="0"/>
              </a:rPr>
              <a:t>123 Robert S. Kerr</a:t>
            </a:r>
          </a:p>
          <a:p>
            <a:pPr lvl="1">
              <a:buFont typeface="Wingdings" pitchFamily="2" charset="2"/>
              <a:buNone/>
              <a:defRPr/>
            </a:pPr>
            <a:r>
              <a:rPr lang="en-US" dirty="0">
                <a:latin typeface="Arial" panose="020B0604020202020204" pitchFamily="34" charset="0"/>
                <a:cs typeface="Arial" panose="020B0604020202020204" pitchFamily="34" charset="0"/>
              </a:rPr>
              <a:t>Oklahoma City, OK 73102-6406</a:t>
            </a:r>
          </a:p>
          <a:p>
            <a:endParaRPr lang="en-US" dirty="0"/>
          </a:p>
        </p:txBody>
      </p:sp>
      <p:sp>
        <p:nvSpPr>
          <p:cNvPr id="9" name="TextBox 8"/>
          <p:cNvSpPr txBox="1"/>
          <p:nvPr/>
        </p:nvSpPr>
        <p:spPr>
          <a:xfrm>
            <a:off x="457199" y="4419600"/>
            <a:ext cx="5181600" cy="1477328"/>
          </a:xfrm>
          <a:prstGeom prst="rect">
            <a:avLst/>
          </a:prstGeom>
          <a:noFill/>
        </p:spPr>
        <p:txBody>
          <a:bodyPr wrap="square" rtlCol="0">
            <a:spAutoFit/>
          </a:bodyPr>
          <a:lstStyle/>
          <a:p>
            <a:pPr lvl="1">
              <a:defRPr/>
            </a:pPr>
            <a:r>
              <a:rPr lang="en-US" dirty="0">
                <a:latin typeface="Arial" panose="020B0604020202020204" pitchFamily="34" charset="0"/>
                <a:cs typeface="Arial" panose="020B0604020202020204" pitchFamily="34" charset="0"/>
              </a:rPr>
              <a:t>Newborn Screening Section</a:t>
            </a:r>
          </a:p>
          <a:p>
            <a:pPr lvl="1">
              <a:defRPr/>
            </a:pPr>
            <a:r>
              <a:rPr lang="en-US" dirty="0">
                <a:latin typeface="Arial" panose="020B0604020202020204" pitchFamily="34" charset="0"/>
                <a:cs typeface="Arial" panose="020B0604020202020204" pitchFamily="34" charset="0"/>
              </a:rPr>
              <a:t>Public Health Laboratory Service</a:t>
            </a:r>
          </a:p>
          <a:p>
            <a:pPr lvl="1">
              <a:defRPr/>
            </a:pPr>
            <a:r>
              <a:rPr lang="en-US" dirty="0">
                <a:latin typeface="Arial" panose="020B0604020202020204" pitchFamily="34" charset="0"/>
                <a:cs typeface="Arial" panose="020B0604020202020204" pitchFamily="34" charset="0"/>
              </a:rPr>
              <a:t>4615 W. Lakeview RD</a:t>
            </a:r>
          </a:p>
          <a:p>
            <a:pPr lvl="1">
              <a:defRPr/>
            </a:pPr>
            <a:r>
              <a:rPr lang="en-US" dirty="0">
                <a:latin typeface="Arial" panose="020B0604020202020204" pitchFamily="34" charset="0"/>
                <a:cs typeface="Arial" panose="020B0604020202020204" pitchFamily="34" charset="0"/>
              </a:rPr>
              <a:t>Stillwater, OK 74075</a:t>
            </a:r>
          </a:p>
          <a:p>
            <a:endParaRPr lang="en-US" dirty="0"/>
          </a:p>
        </p:txBody>
      </p:sp>
      <p:sp>
        <p:nvSpPr>
          <p:cNvPr id="10" name="Rectangle 9"/>
          <p:cNvSpPr/>
          <p:nvPr/>
        </p:nvSpPr>
        <p:spPr>
          <a:xfrm>
            <a:off x="5145741" y="2452679"/>
            <a:ext cx="5334000" cy="1477328"/>
          </a:xfrm>
          <a:prstGeom prst="rect">
            <a:avLst/>
          </a:prstGeom>
        </p:spPr>
        <p:txBody>
          <a:bodyPr wrap="square">
            <a:spAutoFit/>
          </a:bodyPr>
          <a:lstStyle/>
          <a:p>
            <a:pPr>
              <a:defRPr/>
            </a:pPr>
            <a:r>
              <a:rPr lang="en-US" b="1" dirty="0">
                <a:latin typeface="Arial" panose="020B0604020202020204" pitchFamily="34" charset="0"/>
                <a:cs typeface="Arial" panose="020B0604020202020204" pitchFamily="34" charset="0"/>
              </a:rPr>
              <a:t>Phone: </a:t>
            </a:r>
            <a:r>
              <a:rPr lang="en-US" dirty="0">
                <a:latin typeface="Arial" panose="020B0604020202020204" pitchFamily="34" charset="0"/>
                <a:cs typeface="Arial" panose="020B0604020202020204" pitchFamily="34" charset="0"/>
              </a:rPr>
              <a:t>1-405-426-8220 </a:t>
            </a:r>
          </a:p>
          <a:p>
            <a:pPr>
              <a:defRPr/>
            </a:pPr>
            <a:r>
              <a:rPr lang="en-US" b="1" dirty="0">
                <a:latin typeface="Arial" panose="020B0604020202020204" pitchFamily="34" charset="0"/>
                <a:cs typeface="Arial" panose="020B0604020202020204" pitchFamily="34" charset="0"/>
              </a:rPr>
              <a:t>Toll Free: </a:t>
            </a:r>
            <a:r>
              <a:rPr lang="en-US" dirty="0">
                <a:latin typeface="Arial" panose="020B0604020202020204" pitchFamily="34" charset="0"/>
                <a:cs typeface="Arial" panose="020B0604020202020204" pitchFamily="34" charset="0"/>
              </a:rPr>
              <a:t>1-800-766-2223</a:t>
            </a:r>
          </a:p>
          <a:p>
            <a:pPr>
              <a:defRPr/>
            </a:pPr>
            <a:r>
              <a:rPr lang="en-US" b="1" dirty="0">
                <a:latin typeface="Arial" panose="020B0604020202020204" pitchFamily="34" charset="0"/>
                <a:cs typeface="Arial" panose="020B0604020202020204" pitchFamily="34" charset="0"/>
              </a:rPr>
              <a:t>Fax: </a:t>
            </a:r>
            <a:r>
              <a:rPr lang="en-US" dirty="0">
                <a:latin typeface="Arial" panose="020B0604020202020204" pitchFamily="34" charset="0"/>
                <a:cs typeface="Arial" panose="020B0604020202020204" pitchFamily="34" charset="0"/>
              </a:rPr>
              <a:t>1-405-900-7556</a:t>
            </a:r>
          </a:p>
          <a:p>
            <a:pPr>
              <a:defRPr/>
            </a:pPr>
            <a:r>
              <a:rPr lang="en-US" b="1" dirty="0">
                <a:latin typeface="Arial" panose="020B0604020202020204" pitchFamily="34" charset="0"/>
                <a:cs typeface="Arial" panose="020B0604020202020204" pitchFamily="34" charset="0"/>
              </a:rPr>
              <a:t>NewbornScreen@health.ok.gov</a:t>
            </a:r>
            <a:endParaRPr lang="en-US" dirty="0"/>
          </a:p>
          <a:p>
            <a:pPr>
              <a:defRPr/>
            </a:pPr>
            <a:endParaRPr lang="en-US" dirty="0">
              <a:latin typeface="Arial" panose="020B0604020202020204" pitchFamily="34" charset="0"/>
              <a:cs typeface="Arial" panose="020B0604020202020204" pitchFamily="34" charset="0"/>
            </a:endParaRPr>
          </a:p>
        </p:txBody>
      </p:sp>
      <p:sp>
        <p:nvSpPr>
          <p:cNvPr id="11" name="Rectangle 10"/>
          <p:cNvSpPr/>
          <p:nvPr/>
        </p:nvSpPr>
        <p:spPr>
          <a:xfrm>
            <a:off x="5145741" y="4420689"/>
            <a:ext cx="4572000" cy="1754326"/>
          </a:xfrm>
          <a:prstGeom prst="rect">
            <a:avLst/>
          </a:prstGeom>
        </p:spPr>
        <p:txBody>
          <a:bodyPr>
            <a:spAutoFit/>
          </a:bodyPr>
          <a:lstStyle/>
          <a:p>
            <a:pPr>
              <a:defRPr/>
            </a:pPr>
            <a:endParaRPr lang="en-US" b="1" dirty="0">
              <a:latin typeface="Arial" panose="020B0604020202020204" pitchFamily="34" charset="0"/>
              <a:cs typeface="Arial" panose="020B0604020202020204" pitchFamily="34" charset="0"/>
            </a:endParaRPr>
          </a:p>
          <a:p>
            <a:pPr>
              <a:defRPr/>
            </a:pPr>
            <a:r>
              <a:rPr lang="en-US" b="1" dirty="0">
                <a:latin typeface="Arial" panose="020B0604020202020204" pitchFamily="34" charset="0"/>
                <a:cs typeface="Arial" panose="020B0604020202020204" pitchFamily="34" charset="0"/>
              </a:rPr>
              <a:t>Phone: </a:t>
            </a:r>
            <a:r>
              <a:rPr lang="en-US" dirty="0">
                <a:latin typeface="Arial" panose="020B0604020202020204" pitchFamily="34" charset="0"/>
                <a:cs typeface="Arial" panose="020B0604020202020204" pitchFamily="34" charset="0"/>
              </a:rPr>
              <a:t>1-405-564-7750</a:t>
            </a:r>
          </a:p>
          <a:p>
            <a:pPr>
              <a:defRPr/>
            </a:pPr>
            <a:r>
              <a:rPr lang="en-US" b="1" dirty="0">
                <a:latin typeface="Arial" panose="020B0604020202020204" pitchFamily="34" charset="0"/>
                <a:cs typeface="Arial" panose="020B0604020202020204" pitchFamily="34" charset="0"/>
              </a:rPr>
              <a:t>Toll Free: </a:t>
            </a:r>
            <a:r>
              <a:rPr lang="en-US" dirty="0">
                <a:latin typeface="Arial" panose="020B0604020202020204" pitchFamily="34" charset="0"/>
                <a:cs typeface="Arial" panose="020B0604020202020204" pitchFamily="34" charset="0"/>
              </a:rPr>
              <a:t>1-800-766-2223</a:t>
            </a:r>
          </a:p>
          <a:p>
            <a:pPr>
              <a:defRPr/>
            </a:pPr>
            <a:r>
              <a:rPr lang="en-US" b="1" dirty="0">
                <a:latin typeface="Arial" panose="020B0604020202020204" pitchFamily="34" charset="0"/>
                <a:cs typeface="Arial" panose="020B0604020202020204" pitchFamily="34" charset="0"/>
              </a:rPr>
              <a:t>Fax: </a:t>
            </a:r>
            <a:r>
              <a:rPr lang="en-US" dirty="0">
                <a:latin typeface="Arial" panose="020B0604020202020204" pitchFamily="34" charset="0"/>
                <a:cs typeface="Arial" panose="020B0604020202020204" pitchFamily="34" charset="0"/>
              </a:rPr>
              <a:t>1-405-900-7611</a:t>
            </a:r>
          </a:p>
          <a:p>
            <a:pPr>
              <a:defRPr/>
            </a:pPr>
            <a:r>
              <a:rPr lang="en-US" b="1" dirty="0">
                <a:latin typeface="Arial" panose="020B0604020202020204" pitchFamily="34" charset="0"/>
                <a:cs typeface="Arial" panose="020B0604020202020204" pitchFamily="34" charset="0"/>
              </a:rPr>
              <a:t>Publichealthlab@health.ok.gov</a:t>
            </a:r>
          </a:p>
          <a:p>
            <a:pPr>
              <a:defRPr/>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794898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B7DDC46-2E90-8640-BEFE-F54DCCD857ED}" type="slidenum">
              <a:rPr lang="en-US" smtClean="0"/>
              <a:t>9</a:t>
            </a:fld>
            <a:endParaRPr lang="en-US"/>
          </a:p>
        </p:txBody>
      </p:sp>
      <p:sp>
        <p:nvSpPr>
          <p:cNvPr id="5" name="Footer Placeholder 4"/>
          <p:cNvSpPr>
            <a:spLocks noGrp="1"/>
          </p:cNvSpPr>
          <p:nvPr>
            <p:ph type="ftr" sz="quarter" idx="13"/>
          </p:nvPr>
        </p:nvSpPr>
        <p:spPr/>
        <p:txBody>
          <a:bodyPr/>
          <a:lstStyle/>
          <a:p>
            <a:r>
              <a:rPr lang="en-US" dirty="0"/>
              <a:t>Oklahoma State Department of Health | Newborn Screening Program </a:t>
            </a:r>
          </a:p>
        </p:txBody>
      </p:sp>
      <p:sp>
        <p:nvSpPr>
          <p:cNvPr id="6" name="Rectangle 2"/>
          <p:cNvSpPr>
            <a:spLocks noGrp="1" noChangeArrowheads="1"/>
          </p:cNvSpPr>
          <p:nvPr>
            <p:ph type="title"/>
          </p:nvPr>
        </p:nvSpPr>
        <p:spPr/>
        <p:txBody>
          <a:bodyPr>
            <a:normAutofit/>
          </a:bodyPr>
          <a:lstStyle/>
          <a:p>
            <a:pPr marL="0" indent="0" algn="ctr"/>
            <a:r>
              <a:rPr lang="en-US" sz="4800" dirty="0">
                <a:solidFill>
                  <a:schemeClr val="tx1"/>
                </a:solidFill>
                <a:latin typeface="Arial" panose="020B0604020202020204" pitchFamily="34" charset="0"/>
                <a:cs typeface="Arial" panose="020B0604020202020204" pitchFamily="34" charset="0"/>
              </a:rPr>
              <a:t>Filling out the Form</a:t>
            </a:r>
          </a:p>
        </p:txBody>
      </p:sp>
      <p:pic>
        <p:nvPicPr>
          <p:cNvPr id="7" name="Content Placeholder 6"/>
          <p:cNvPicPr>
            <a:picLocks noGrp="1" noChangeAspect="1"/>
          </p:cNvPicPr>
          <p:nvPr>
            <p:ph idx="1"/>
          </p:nvPr>
        </p:nvPicPr>
        <p:blipFill>
          <a:blip r:embed="rId2"/>
          <a:stretch>
            <a:fillRect/>
          </a:stretch>
        </p:blipFill>
        <p:spPr>
          <a:xfrm>
            <a:off x="2081677" y="1252604"/>
            <a:ext cx="8144534" cy="4351338"/>
          </a:xfrm>
          <a:prstGeom prst="rect">
            <a:avLst/>
          </a:prstGeom>
        </p:spPr>
      </p:pic>
      <p:sp>
        <p:nvSpPr>
          <p:cNvPr id="8" name="TextBox 7"/>
          <p:cNvSpPr txBox="1"/>
          <p:nvPr/>
        </p:nvSpPr>
        <p:spPr>
          <a:xfrm>
            <a:off x="3200400" y="5722374"/>
            <a:ext cx="5714997" cy="369332"/>
          </a:xfrm>
          <a:prstGeom prst="rect">
            <a:avLst/>
          </a:prstGeom>
          <a:noFill/>
        </p:spPr>
        <p:txBody>
          <a:bodyPr wrap="square" rtlCol="0">
            <a:spAutoFit/>
          </a:bodyPr>
          <a:lstStyle/>
          <a:p>
            <a:endParaRPr lang="en-US" dirty="0"/>
          </a:p>
        </p:txBody>
      </p:sp>
      <p:sp>
        <p:nvSpPr>
          <p:cNvPr id="9" name="Rectangle 8"/>
          <p:cNvSpPr/>
          <p:nvPr/>
        </p:nvSpPr>
        <p:spPr>
          <a:xfrm>
            <a:off x="2610644" y="5729780"/>
            <a:ext cx="7086600" cy="338554"/>
          </a:xfrm>
          <a:prstGeom prst="rect">
            <a:avLst/>
          </a:prstGeom>
        </p:spPr>
        <p:txBody>
          <a:bodyPr wrap="square">
            <a:spAutoFit/>
          </a:bodyPr>
          <a:lstStyle/>
          <a:p>
            <a:pPr lvl="1">
              <a:defRPr/>
            </a:pPr>
            <a:r>
              <a:rPr lang="en-US" sz="1600" b="1" dirty="0">
                <a:latin typeface="Arial" panose="020B0604020202020204" pitchFamily="34" charset="0"/>
                <a:cs typeface="Arial" panose="020B0604020202020204" pitchFamily="34" charset="0"/>
              </a:rPr>
              <a:t>Specimen testing will be delayed if the form is incomplete!</a:t>
            </a:r>
          </a:p>
        </p:txBody>
      </p:sp>
    </p:spTree>
    <p:extLst>
      <p:ext uri="{BB962C8B-B14F-4D97-AF65-F5344CB8AC3E}">
        <p14:creationId xmlns:p14="http://schemas.microsoft.com/office/powerpoint/2010/main" val="1426849818"/>
      </p:ext>
    </p:extLst>
  </p:cSld>
  <p:clrMapOvr>
    <a:masterClrMapping/>
  </p:clrMapOvr>
</p:sld>
</file>

<file path=ppt/theme/theme1.xml><?xml version="1.0" encoding="utf-8"?>
<a:theme xmlns:a="http://schemas.openxmlformats.org/drawingml/2006/main" name="Oklaholma ">
  <a:themeElements>
    <a:clrScheme name="Custom 7">
      <a:dk1>
        <a:srgbClr val="464646"/>
      </a:dk1>
      <a:lt1>
        <a:srgbClr val="FFFFFF"/>
      </a:lt1>
      <a:dk2>
        <a:srgbClr val="787878"/>
      </a:dk2>
      <a:lt2>
        <a:srgbClr val="E7E6E6"/>
      </a:lt2>
      <a:accent1>
        <a:srgbClr val="1CA6DE"/>
      </a:accent1>
      <a:accent2>
        <a:srgbClr val="669B41"/>
      </a:accent2>
      <a:accent3>
        <a:srgbClr val="D05320"/>
      </a:accent3>
      <a:accent4>
        <a:srgbClr val="DE9027"/>
      </a:accent4>
      <a:accent5>
        <a:srgbClr val="187BC0"/>
      </a:accent5>
      <a:accent6>
        <a:srgbClr val="004C9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915a2e6-9d95-4edd-820d-8184dc4c215b" xsi:nil="true"/>
    <_ip_UnifiedCompliancePolicyUIAction xmlns="http://schemas.microsoft.com/sharepoint/v3" xsi:nil="true"/>
    <_ip_UnifiedCompliancePolicyProperties xmlns="http://schemas.microsoft.com/sharepoint/v3" xsi:nil="true"/>
    <lcf76f155ced4ddcb4097134ff3c332f xmlns="226f77a0-82b0-4203-9204-49be0881ee7d">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73EE0B79B9BC24C84C006433F2225FF" ma:contentTypeVersion="16" ma:contentTypeDescription="Create a new document." ma:contentTypeScope="" ma:versionID="7ce03d8d11a021af69525315ec3cdffa">
  <xsd:schema xmlns:xsd="http://www.w3.org/2001/XMLSchema" xmlns:xs="http://www.w3.org/2001/XMLSchema" xmlns:p="http://schemas.microsoft.com/office/2006/metadata/properties" xmlns:ns1="http://schemas.microsoft.com/sharepoint/v3" xmlns:ns2="226f77a0-82b0-4203-9204-49be0881ee7d" xmlns:ns3="e915a2e6-9d95-4edd-820d-8184dc4c215b" targetNamespace="http://schemas.microsoft.com/office/2006/metadata/properties" ma:root="true" ma:fieldsID="c72c268002d6d01da00c22a3c8916dde" ns1:_="" ns2:_="" ns3:_="">
    <xsd:import namespace="http://schemas.microsoft.com/sharepoint/v3"/>
    <xsd:import namespace="226f77a0-82b0-4203-9204-49be0881ee7d"/>
    <xsd:import namespace="e915a2e6-9d95-4edd-820d-8184dc4c215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LengthInSeconds" minOccurs="0"/>
                <xsd:element ref="ns1:_ip_UnifiedCompliancePolicyProperties" minOccurs="0"/>
                <xsd:element ref="ns1:_ip_UnifiedCompliancePolicyUIAction"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7" nillable="true" ma:displayName="Unified Compliance Policy Properties" ma:hidden="true" ma:internalName="_ip_UnifiedCompliancePolicyProperties">
      <xsd:simpleType>
        <xsd:restriction base="dms:Note"/>
      </xsd:simpleType>
    </xsd:element>
    <xsd:element name="_ip_UnifiedCompliancePolicyUIAction" ma:index="18"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26f77a0-82b0-4203-9204-49be0881ee7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309bf2f-0431-460d-a93a-990d633b9c5f"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915a2e6-9d95-4edd-820d-8184dc4c215b"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1e8c8078-ffb1-435a-a76e-68674b2f7c98}" ma:internalName="TaxCatchAll" ma:showField="CatchAllData" ma:web="e915a2e6-9d95-4edd-820d-8184dc4c215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58D6EE8-E803-41F1-8733-77150CF4704C}">
  <ds:schemaRefs>
    <ds:schemaRef ds:uri="http://schemas.openxmlformats.org/package/2006/metadata/core-properties"/>
    <ds:schemaRef ds:uri="c6564d3f-02e7-4bc8-a836-853f44cc8fa4"/>
    <ds:schemaRef ds:uri="http://schemas.microsoft.com/office/infopath/2007/PartnerControls"/>
    <ds:schemaRef ds:uri="http://purl.org/dc/terms/"/>
    <ds:schemaRef ds:uri="http://schemas.microsoft.com/office/2006/metadata/properties"/>
    <ds:schemaRef ds:uri="http://schemas.microsoft.com/office/2006/documentManagement/types"/>
    <ds:schemaRef ds:uri="4a612751-1ec8-4a9a-b1eb-ca0dcaa37254"/>
    <ds:schemaRef ds:uri="http://purl.org/dc/elements/1.1/"/>
    <ds:schemaRef ds:uri="http://www.w3.org/XML/1998/namespace"/>
    <ds:schemaRef ds:uri="http://purl.org/dc/dcmitype/"/>
  </ds:schemaRefs>
</ds:datastoreItem>
</file>

<file path=customXml/itemProps2.xml><?xml version="1.0" encoding="utf-8"?>
<ds:datastoreItem xmlns:ds="http://schemas.openxmlformats.org/officeDocument/2006/customXml" ds:itemID="{76FDE501-20F8-4E10-8280-B37C378E4A84}">
  <ds:schemaRefs>
    <ds:schemaRef ds:uri="http://schemas.microsoft.com/sharepoint/v3/contenttype/forms"/>
  </ds:schemaRefs>
</ds:datastoreItem>
</file>

<file path=customXml/itemProps3.xml><?xml version="1.0" encoding="utf-8"?>
<ds:datastoreItem xmlns:ds="http://schemas.openxmlformats.org/officeDocument/2006/customXml" ds:itemID="{E7B155C1-095E-43E5-985F-E1ACAA6DA537}"/>
</file>

<file path=docProps/app.xml><?xml version="1.0" encoding="utf-8"?>
<Properties xmlns="http://schemas.openxmlformats.org/officeDocument/2006/extended-properties" xmlns:vt="http://schemas.openxmlformats.org/officeDocument/2006/docPropsVTypes">
  <TotalTime>1144</TotalTime>
  <Words>5777</Words>
  <Application>Microsoft Office PowerPoint</Application>
  <PresentationFormat>Widescreen</PresentationFormat>
  <Paragraphs>766</Paragraphs>
  <Slides>88</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88</vt:i4>
      </vt:variant>
    </vt:vector>
  </HeadingPairs>
  <TitlesOfParts>
    <vt:vector size="96" baseType="lpstr">
      <vt:lpstr>Arial</vt:lpstr>
      <vt:lpstr>Ariel</vt:lpstr>
      <vt:lpstr>Calibri</vt:lpstr>
      <vt:lpstr>Lucida Sans Unicode</vt:lpstr>
      <vt:lpstr>Verdana</vt:lpstr>
      <vt:lpstr>Wingdings</vt:lpstr>
      <vt:lpstr>Wingdings 3</vt:lpstr>
      <vt:lpstr>Oklaholma </vt:lpstr>
      <vt:lpstr>Newborn Screening</vt:lpstr>
      <vt:lpstr>Newborn Bloodspot Screening</vt:lpstr>
      <vt:lpstr>Screening vs. Diagnostic</vt:lpstr>
      <vt:lpstr>Who Decides?</vt:lpstr>
      <vt:lpstr>Autosomal Recessive</vt:lpstr>
      <vt:lpstr>Parent Education</vt:lpstr>
      <vt:lpstr>Parent Education</vt:lpstr>
      <vt:lpstr>Parent Education</vt:lpstr>
      <vt:lpstr>Filling out the Form</vt:lpstr>
      <vt:lpstr>Filling out the Form Specimen testing will be delayed if the form is incomplete!</vt:lpstr>
      <vt:lpstr>Filling out the Form: Specimen Information Specimen testing will be delayed if the form is incomplete!</vt:lpstr>
      <vt:lpstr>Filling out the Form: Specimen Information Specimen testing will be delayed if the form is incomplete!</vt:lpstr>
      <vt:lpstr>Filling out the Form: Specimen Information Specimen testing will be delayed if the form is incomplete!</vt:lpstr>
      <vt:lpstr>Filling out the Form: Specimen Information Specimen testing will be delayed if the form is incomplete!</vt:lpstr>
      <vt:lpstr>Filling out the Form: Infant’s Information Specimen testing will be delayed if the form is incomplete!</vt:lpstr>
      <vt:lpstr>Filling out the Form: Infant’s Information Specimen testing will be delayed if the form is incomplete!</vt:lpstr>
      <vt:lpstr>Filling out the Form: Infant’s Information Specimen testing will be delayed if the form is incomplete!</vt:lpstr>
      <vt:lpstr>Filling out the Form: Infant’s Information Specimen testing will be delayed if the form is incomplete!</vt:lpstr>
      <vt:lpstr>Filling out the Form: Infant’s Information Specimen testing will be delayed if the form is incomplete!</vt:lpstr>
      <vt:lpstr>Filling out the Form: Infant’s Information Specimen testing will be delayed if the form is incomplete!</vt:lpstr>
      <vt:lpstr>Filling out the Form: Infant’s Information Specimen testing will be delayed if the form is incomplete!</vt:lpstr>
      <vt:lpstr>Filling out the Form: Infant’s Information Specimen testing will be delayed if the form is incomplete!</vt:lpstr>
      <vt:lpstr>Filling out the Form: Mom’s Information Specimen testing will be delayed if the form is incomplete!</vt:lpstr>
      <vt:lpstr>Filling out the Form: Mom’s Information Specimen testing will be delayed if the form is incomplete!</vt:lpstr>
      <vt:lpstr>Filling out the Form: Provider’s Information Specimen testing will be delayed if the form is incomplete!</vt:lpstr>
      <vt:lpstr>Filling out the Form: Provider’s Information Specimen testing will be delayed if the form is incomplete!</vt:lpstr>
      <vt:lpstr>Filling out the Form: Medical/Feeding History Specimen testing will be delayed if the form is incomplete!</vt:lpstr>
      <vt:lpstr>Filling out the Form: Submitter ID Specimen testing will be delayed if the form is incomplete!</vt:lpstr>
      <vt:lpstr>Filling out the Form Specimen testing will be delayed if the form is incomplete!</vt:lpstr>
      <vt:lpstr> Collecting the Specimen</vt:lpstr>
      <vt:lpstr>Time of Screening: Healthy Newborn</vt:lpstr>
      <vt:lpstr>Time of Screening:  Premature or Sick Newborns</vt:lpstr>
      <vt:lpstr>Specimen Collection</vt:lpstr>
      <vt:lpstr>Direct Application</vt:lpstr>
      <vt:lpstr>Direct Application</vt:lpstr>
      <vt:lpstr>Direct Application</vt:lpstr>
      <vt:lpstr>Direct Application</vt:lpstr>
      <vt:lpstr>Direct Application</vt:lpstr>
      <vt:lpstr>Alternative Specimen Collection</vt:lpstr>
      <vt:lpstr>Alternative Specimen Collection</vt:lpstr>
      <vt:lpstr>Alternative Specimen Collection</vt:lpstr>
      <vt:lpstr>Alternative Specimen Collection</vt:lpstr>
      <vt:lpstr>Specimen Collection: What NOT to Do</vt:lpstr>
      <vt:lpstr>Collection Reminders</vt:lpstr>
      <vt:lpstr>PowerPoint Presentation</vt:lpstr>
      <vt:lpstr>Filter Paper</vt:lpstr>
      <vt:lpstr>Multiple Application </vt:lpstr>
      <vt:lpstr>Clotted or Caked Blood</vt:lpstr>
      <vt:lpstr>Serum Rings</vt:lpstr>
      <vt:lpstr>Inadequate Amount of Blood</vt:lpstr>
      <vt:lpstr>Under-Saturation</vt:lpstr>
      <vt:lpstr>Acceptable Filter Paper</vt:lpstr>
      <vt:lpstr>Are All 5 Circles Needed?</vt:lpstr>
      <vt:lpstr>For Reference…</vt:lpstr>
      <vt:lpstr>PowerPoint Presentation</vt:lpstr>
      <vt:lpstr>NICU Special Considerations</vt:lpstr>
      <vt:lpstr>PowerPoint Presentation</vt:lpstr>
      <vt:lpstr>Hospital Responsibilities</vt:lpstr>
      <vt:lpstr>Refusal</vt:lpstr>
      <vt:lpstr>PowerPoint Presentation</vt:lpstr>
      <vt:lpstr>Transit Time: What is it?</vt:lpstr>
      <vt:lpstr>Transit Time</vt:lpstr>
      <vt:lpstr>Transit Time: Tips for Improvement</vt:lpstr>
      <vt:lpstr>PowerPoint Presentation</vt:lpstr>
      <vt:lpstr>Pulse Oximetry Screening</vt:lpstr>
      <vt:lpstr>Implications</vt:lpstr>
      <vt:lpstr>Normal Heart: Blood Flow</vt:lpstr>
      <vt:lpstr>Fetal-Neonatal Circulation</vt:lpstr>
      <vt:lpstr>PowerPoint Presentation</vt:lpstr>
      <vt:lpstr>CCHD Targets</vt:lpstr>
      <vt:lpstr>CCHD Targets</vt:lpstr>
      <vt:lpstr>CCHD: What to Watch For</vt:lpstr>
      <vt:lpstr>PowerPoint Presentation</vt:lpstr>
      <vt:lpstr>Pulse Oximetry: Context</vt:lpstr>
      <vt:lpstr>The Pulse Oximeter</vt:lpstr>
      <vt:lpstr>The Pulse Oximeter</vt:lpstr>
      <vt:lpstr>Points to Consider</vt:lpstr>
      <vt:lpstr>PowerPoint Presentation</vt:lpstr>
      <vt:lpstr>How is the Screen Performed?</vt:lpstr>
      <vt:lpstr>Guidance for Screeners</vt:lpstr>
      <vt:lpstr>Pulse Oximetry Screening Protocol</vt:lpstr>
      <vt:lpstr>PowerPoint Presentation</vt:lpstr>
      <vt:lpstr>Screening Results</vt:lpstr>
      <vt:lpstr>Interpretation of Results</vt:lpstr>
      <vt:lpstr>PowerPoint Presentation</vt:lpstr>
      <vt:lpstr>Reporting Results for CCHD: Filter Paper</vt:lpstr>
      <vt:lpstr>Reporting Results for CCHD Pulse Oximetry Result Form</vt:lpstr>
      <vt:lpstr>Newborn Screening Contacts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 R</dc:creator>
  <cp:lastModifiedBy>Samantha Clements</cp:lastModifiedBy>
  <cp:revision>87</cp:revision>
  <dcterms:created xsi:type="dcterms:W3CDTF">2020-01-16T04:22:20Z</dcterms:created>
  <dcterms:modified xsi:type="dcterms:W3CDTF">2023-07-10T21:22:34Z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0x010100216E4DE825B7D748A272FE6DF2C1964E</vt:lpwstr>
  </property>
</Properties>
</file>