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61" r:id="rId5"/>
    <p:sldMasterId id="2147483682" r:id="rId6"/>
  </p:sldMasterIdLst>
  <p:notesMasterIdLst>
    <p:notesMasterId r:id="rId47"/>
  </p:notesMasterIdLst>
  <p:sldIdLst>
    <p:sldId id="259" r:id="rId7"/>
    <p:sldId id="261" r:id="rId8"/>
    <p:sldId id="266" r:id="rId9"/>
    <p:sldId id="345" r:id="rId10"/>
    <p:sldId id="410" r:id="rId11"/>
    <p:sldId id="364" r:id="rId12"/>
    <p:sldId id="422" r:id="rId13"/>
    <p:sldId id="411" r:id="rId14"/>
    <p:sldId id="423" r:id="rId15"/>
    <p:sldId id="424" r:id="rId16"/>
    <p:sldId id="425" r:id="rId17"/>
    <p:sldId id="358" r:id="rId18"/>
    <p:sldId id="378" r:id="rId19"/>
    <p:sldId id="380" r:id="rId20"/>
    <p:sldId id="370" r:id="rId21"/>
    <p:sldId id="371" r:id="rId22"/>
    <p:sldId id="398" r:id="rId23"/>
    <p:sldId id="412" r:id="rId24"/>
    <p:sldId id="413" r:id="rId25"/>
    <p:sldId id="414" r:id="rId26"/>
    <p:sldId id="415" r:id="rId27"/>
    <p:sldId id="416" r:id="rId28"/>
    <p:sldId id="361" r:id="rId29"/>
    <p:sldId id="390" r:id="rId30"/>
    <p:sldId id="392" r:id="rId31"/>
    <p:sldId id="399" r:id="rId32"/>
    <p:sldId id="391" r:id="rId33"/>
    <p:sldId id="407" r:id="rId34"/>
    <p:sldId id="417" r:id="rId35"/>
    <p:sldId id="395" r:id="rId36"/>
    <p:sldId id="400" r:id="rId37"/>
    <p:sldId id="418" r:id="rId38"/>
    <p:sldId id="420" r:id="rId39"/>
    <p:sldId id="402" r:id="rId40"/>
    <p:sldId id="403" r:id="rId41"/>
    <p:sldId id="362" r:id="rId42"/>
    <p:sldId id="406" r:id="rId43"/>
    <p:sldId id="405" r:id="rId44"/>
    <p:sldId id="421"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Johnson" initials="AJ" lastIdx="4" clrIdx="0">
    <p:extLst>
      <p:ext uri="{19B8F6BF-5375-455C-9EA6-DF929625EA0E}">
        <p15:presenceInfo xmlns:p15="http://schemas.microsoft.com/office/powerpoint/2012/main" userId="S-1-5-21-15365455-50480509-568360474-24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464646"/>
    <a:srgbClr val="D15420"/>
    <a:srgbClr val="DE8F26"/>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46420-36DE-4B83-CC0C-1105E20D38EE}" v="26" dt="2022-09-06T18:19:03.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ixabay.com/en/pdf-miniature-file-icon-2127829/" TargetMode="External"/><Relationship Id="rId1" Type="http://schemas.openxmlformats.org/officeDocument/2006/relationships/image" Target="../media/image5.png"/><Relationship Id="rId4" Type="http://schemas.openxmlformats.org/officeDocument/2006/relationships/hyperlink" Target="https://www.maxpixel.net/Spreadsheet-Microsoft-Excel-Tables-Statistics-3873854"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ixabay.com/en/pdf-miniature-file-icon-2127829/" TargetMode="External"/><Relationship Id="rId1" Type="http://schemas.openxmlformats.org/officeDocument/2006/relationships/image" Target="../media/image5.png"/><Relationship Id="rId4" Type="http://schemas.openxmlformats.org/officeDocument/2006/relationships/hyperlink" Target="https://www.maxpixel.net/Spreadsheet-Microsoft-Excel-Tables-Statistics-3873854"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63EEA-DA18-4830-8759-111C2DC4E53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296738B-5877-470A-B3C5-80864A6720AD}">
      <dgm:prSet custT="1"/>
      <dgm:spPr/>
      <dgm:t>
        <a:bodyPr/>
        <a:lstStyle/>
        <a:p>
          <a:r>
            <a:rPr lang="en-US" sz="2500" dirty="0">
              <a:latin typeface="Montserrat Light" panose="00000400000000000000" pitchFamily="2" charset="0"/>
            </a:rPr>
            <a:t>OK TMAM is limited to one agreement (contract) per tribe. </a:t>
          </a:r>
        </a:p>
      </dgm:t>
    </dgm:pt>
    <dgm:pt modelId="{2A3B79C3-052C-4C58-AB2B-BCCDB2649037}" type="parTrans" cxnId="{8C37758F-8355-445E-A204-A82A7D898CD9}">
      <dgm:prSet/>
      <dgm:spPr/>
      <dgm:t>
        <a:bodyPr/>
        <a:lstStyle/>
        <a:p>
          <a:endParaRPr lang="en-US"/>
        </a:p>
      </dgm:t>
    </dgm:pt>
    <dgm:pt modelId="{B22A7EAD-D569-4E04-A1A9-10CC821F5F71}" type="sibTrans" cxnId="{8C37758F-8355-445E-A204-A82A7D898CD9}">
      <dgm:prSet/>
      <dgm:spPr/>
      <dgm:t>
        <a:bodyPr/>
        <a:lstStyle/>
        <a:p>
          <a:endParaRPr lang="en-US"/>
        </a:p>
      </dgm:t>
    </dgm:pt>
    <dgm:pt modelId="{92EAF8C1-1454-4381-ACB2-D5FDABA13991}">
      <dgm:prSet custT="1"/>
      <dgm:spPr/>
      <dgm:t>
        <a:bodyPr/>
        <a:lstStyle/>
        <a:p>
          <a:r>
            <a:rPr lang="en-US" sz="2500" dirty="0">
              <a:latin typeface="Montserrat Light" panose="00000400000000000000" pitchFamily="2" charset="0"/>
            </a:rPr>
            <a:t>Satisfactory performance of the service; final approval is by OHCA.</a:t>
          </a:r>
        </a:p>
      </dgm:t>
    </dgm:pt>
    <dgm:pt modelId="{B7D4B10F-5B84-49BF-92E6-F7C82B110031}" type="parTrans" cxnId="{541F215B-B2FE-46BE-808E-1299C13D1504}">
      <dgm:prSet/>
      <dgm:spPr/>
      <dgm:t>
        <a:bodyPr/>
        <a:lstStyle/>
        <a:p>
          <a:endParaRPr lang="en-US"/>
        </a:p>
      </dgm:t>
    </dgm:pt>
    <dgm:pt modelId="{858387FD-7DF6-4A56-94F8-8BEF276E2089}" type="sibTrans" cxnId="{541F215B-B2FE-46BE-808E-1299C13D1504}">
      <dgm:prSet/>
      <dgm:spPr/>
      <dgm:t>
        <a:bodyPr/>
        <a:lstStyle/>
        <a:p>
          <a:endParaRPr lang="en-US"/>
        </a:p>
      </dgm:t>
    </dgm:pt>
    <dgm:pt modelId="{BA457127-E2EB-4DEF-8252-6D34B5CE7EF2}">
      <dgm:prSet custT="1"/>
      <dgm:spPr/>
      <dgm:t>
        <a:bodyPr/>
        <a:lstStyle/>
        <a:p>
          <a:r>
            <a:rPr lang="en-US" sz="2500" dirty="0">
              <a:latin typeface="Montserrat Light" panose="00000400000000000000" pitchFamily="2" charset="0"/>
            </a:rPr>
            <a:t>Proper invoicing with required fields completed.</a:t>
          </a:r>
        </a:p>
      </dgm:t>
    </dgm:pt>
    <dgm:pt modelId="{16FEBB53-6D77-489F-B621-3EB80E8AD0C4}" type="parTrans" cxnId="{B8AA821F-AF78-4E92-8524-4CC970C310C5}">
      <dgm:prSet/>
      <dgm:spPr/>
      <dgm:t>
        <a:bodyPr/>
        <a:lstStyle/>
        <a:p>
          <a:endParaRPr lang="en-US"/>
        </a:p>
      </dgm:t>
    </dgm:pt>
    <dgm:pt modelId="{7884EF87-30EB-4E1A-B250-736A367E1563}" type="sibTrans" cxnId="{B8AA821F-AF78-4E92-8524-4CC970C310C5}">
      <dgm:prSet/>
      <dgm:spPr/>
      <dgm:t>
        <a:bodyPr/>
        <a:lstStyle/>
        <a:p>
          <a:endParaRPr lang="en-US"/>
        </a:p>
      </dgm:t>
    </dgm:pt>
    <dgm:pt modelId="{260E24A7-B0D0-4B9D-8F2B-E527DE224D49}">
      <dgm:prSet custT="1"/>
      <dgm:spPr/>
      <dgm:t>
        <a:bodyPr/>
        <a:lstStyle/>
        <a:p>
          <a:r>
            <a:rPr lang="en-US" sz="2400" dirty="0">
              <a:latin typeface="Montserrat Light" panose="00000400000000000000" pitchFamily="2" charset="0"/>
            </a:rPr>
            <a:t>Render all services and invoice in a timely manner. Note: OHCA has 45 days to pay a proper invoice.</a:t>
          </a:r>
        </a:p>
      </dgm:t>
    </dgm:pt>
    <dgm:pt modelId="{5C3F1ACB-D299-4107-89DA-2E78FA75ACD1}" type="parTrans" cxnId="{1D1C095D-7FB6-4A39-A22E-A68930E61B61}">
      <dgm:prSet/>
      <dgm:spPr/>
      <dgm:t>
        <a:bodyPr/>
        <a:lstStyle/>
        <a:p>
          <a:endParaRPr lang="en-US"/>
        </a:p>
      </dgm:t>
    </dgm:pt>
    <dgm:pt modelId="{B2D7F2D2-AD2D-45C2-BE1B-001681BF7BC3}" type="sibTrans" cxnId="{1D1C095D-7FB6-4A39-A22E-A68930E61B61}">
      <dgm:prSet/>
      <dgm:spPr/>
      <dgm:t>
        <a:bodyPr/>
        <a:lstStyle/>
        <a:p>
          <a:endParaRPr lang="en-US"/>
        </a:p>
      </dgm:t>
    </dgm:pt>
    <dgm:pt modelId="{E53EFE3B-B4A8-49AF-ACD9-B0BD6B4E42F1}" type="pres">
      <dgm:prSet presAssocID="{49A63EEA-DA18-4830-8759-111C2DC4E53C}" presName="vert0" presStyleCnt="0">
        <dgm:presLayoutVars>
          <dgm:dir/>
          <dgm:animOne val="branch"/>
          <dgm:animLvl val="lvl"/>
        </dgm:presLayoutVars>
      </dgm:prSet>
      <dgm:spPr/>
    </dgm:pt>
    <dgm:pt modelId="{CD84D310-A406-4175-8AA5-F2EE296ACB77}" type="pres">
      <dgm:prSet presAssocID="{D296738B-5877-470A-B3C5-80864A6720AD}" presName="thickLine" presStyleLbl="alignNode1" presStyleIdx="0" presStyleCnt="4"/>
      <dgm:spPr/>
    </dgm:pt>
    <dgm:pt modelId="{7668834D-8D74-4647-8B25-E73D481B75ED}" type="pres">
      <dgm:prSet presAssocID="{D296738B-5877-470A-B3C5-80864A6720AD}" presName="horz1" presStyleCnt="0"/>
      <dgm:spPr/>
    </dgm:pt>
    <dgm:pt modelId="{B1239D2C-EC49-47F6-9D75-4A84500D7653}" type="pres">
      <dgm:prSet presAssocID="{D296738B-5877-470A-B3C5-80864A6720AD}" presName="tx1" presStyleLbl="revTx" presStyleIdx="0" presStyleCnt="4"/>
      <dgm:spPr/>
    </dgm:pt>
    <dgm:pt modelId="{07FDC47D-FB2B-470A-B517-2C5EE1C7BA98}" type="pres">
      <dgm:prSet presAssocID="{D296738B-5877-470A-B3C5-80864A6720AD}" presName="vert1" presStyleCnt="0"/>
      <dgm:spPr/>
    </dgm:pt>
    <dgm:pt modelId="{C97155B7-962A-4533-BEBE-94108F147E76}" type="pres">
      <dgm:prSet presAssocID="{92EAF8C1-1454-4381-ACB2-D5FDABA13991}" presName="thickLine" presStyleLbl="alignNode1" presStyleIdx="1" presStyleCnt="4"/>
      <dgm:spPr/>
    </dgm:pt>
    <dgm:pt modelId="{EDB109E7-CEFD-413D-BE9B-7DC82DE1AE90}" type="pres">
      <dgm:prSet presAssocID="{92EAF8C1-1454-4381-ACB2-D5FDABA13991}" presName="horz1" presStyleCnt="0"/>
      <dgm:spPr/>
    </dgm:pt>
    <dgm:pt modelId="{41A102C5-22E3-4983-A56B-84A58706DDF7}" type="pres">
      <dgm:prSet presAssocID="{92EAF8C1-1454-4381-ACB2-D5FDABA13991}" presName="tx1" presStyleLbl="revTx" presStyleIdx="1" presStyleCnt="4" custLinFactNeighborX="123" custLinFactNeighborY="1453"/>
      <dgm:spPr/>
    </dgm:pt>
    <dgm:pt modelId="{70685641-4E85-47CF-BAF9-3A5AA8C54B44}" type="pres">
      <dgm:prSet presAssocID="{92EAF8C1-1454-4381-ACB2-D5FDABA13991}" presName="vert1" presStyleCnt="0"/>
      <dgm:spPr/>
    </dgm:pt>
    <dgm:pt modelId="{CD9A36BA-00A0-4755-8995-7C6B444EE33A}" type="pres">
      <dgm:prSet presAssocID="{BA457127-E2EB-4DEF-8252-6D34B5CE7EF2}" presName="thickLine" presStyleLbl="alignNode1" presStyleIdx="2" presStyleCnt="4"/>
      <dgm:spPr/>
    </dgm:pt>
    <dgm:pt modelId="{75E1E36B-4AF2-4DDD-B895-B9EB06A1531E}" type="pres">
      <dgm:prSet presAssocID="{BA457127-E2EB-4DEF-8252-6D34B5CE7EF2}" presName="horz1" presStyleCnt="0"/>
      <dgm:spPr/>
    </dgm:pt>
    <dgm:pt modelId="{14B942E1-CC31-496F-8C98-467DC743DE3C}" type="pres">
      <dgm:prSet presAssocID="{BA457127-E2EB-4DEF-8252-6D34B5CE7EF2}" presName="tx1" presStyleLbl="revTx" presStyleIdx="2" presStyleCnt="4" custLinFactNeighborX="123" custLinFactNeighborY="2954"/>
      <dgm:spPr/>
    </dgm:pt>
    <dgm:pt modelId="{49B1C318-8605-418A-BB5A-3E2022CD735B}" type="pres">
      <dgm:prSet presAssocID="{BA457127-E2EB-4DEF-8252-6D34B5CE7EF2}" presName="vert1" presStyleCnt="0"/>
      <dgm:spPr/>
    </dgm:pt>
    <dgm:pt modelId="{1CDAF8B5-E0A5-4451-AFB1-7C4D30DDFD23}" type="pres">
      <dgm:prSet presAssocID="{260E24A7-B0D0-4B9D-8F2B-E527DE224D49}" presName="thickLine" presStyleLbl="alignNode1" presStyleIdx="3" presStyleCnt="4"/>
      <dgm:spPr/>
    </dgm:pt>
    <dgm:pt modelId="{94983853-3FC1-484B-87D3-174ECF34D35E}" type="pres">
      <dgm:prSet presAssocID="{260E24A7-B0D0-4B9D-8F2B-E527DE224D49}" presName="horz1" presStyleCnt="0"/>
      <dgm:spPr/>
    </dgm:pt>
    <dgm:pt modelId="{85C88874-5082-4C3B-8BF6-80C139BAE100}" type="pres">
      <dgm:prSet presAssocID="{260E24A7-B0D0-4B9D-8F2B-E527DE224D49}" presName="tx1" presStyleLbl="revTx" presStyleIdx="3" presStyleCnt="4"/>
      <dgm:spPr/>
    </dgm:pt>
    <dgm:pt modelId="{3C2CA67F-50FD-4000-A2CC-9224D288D5E0}" type="pres">
      <dgm:prSet presAssocID="{260E24A7-B0D0-4B9D-8F2B-E527DE224D49}" presName="vert1" presStyleCnt="0"/>
      <dgm:spPr/>
    </dgm:pt>
  </dgm:ptLst>
  <dgm:cxnLst>
    <dgm:cxn modelId="{CBAD0713-B8D4-4DBD-ACE3-B04E91246FC4}" type="presOf" srcId="{260E24A7-B0D0-4B9D-8F2B-E527DE224D49}" destId="{85C88874-5082-4C3B-8BF6-80C139BAE100}" srcOrd="0" destOrd="0" presId="urn:microsoft.com/office/officeart/2008/layout/LinedList"/>
    <dgm:cxn modelId="{B8AA821F-AF78-4E92-8524-4CC970C310C5}" srcId="{49A63EEA-DA18-4830-8759-111C2DC4E53C}" destId="{BA457127-E2EB-4DEF-8252-6D34B5CE7EF2}" srcOrd="2" destOrd="0" parTransId="{16FEBB53-6D77-489F-B621-3EB80E8AD0C4}" sibTransId="{7884EF87-30EB-4E1A-B250-736A367E1563}"/>
    <dgm:cxn modelId="{4A856B5A-A2A3-4B0E-AE2E-2B3E3A69CC1A}" type="presOf" srcId="{BA457127-E2EB-4DEF-8252-6D34B5CE7EF2}" destId="{14B942E1-CC31-496F-8C98-467DC743DE3C}" srcOrd="0" destOrd="0" presId="urn:microsoft.com/office/officeart/2008/layout/LinedList"/>
    <dgm:cxn modelId="{541F215B-B2FE-46BE-808E-1299C13D1504}" srcId="{49A63EEA-DA18-4830-8759-111C2DC4E53C}" destId="{92EAF8C1-1454-4381-ACB2-D5FDABA13991}" srcOrd="1" destOrd="0" parTransId="{B7D4B10F-5B84-49BF-92E6-F7C82B110031}" sibTransId="{858387FD-7DF6-4A56-94F8-8BEF276E2089}"/>
    <dgm:cxn modelId="{1D1C095D-7FB6-4A39-A22E-A68930E61B61}" srcId="{49A63EEA-DA18-4830-8759-111C2DC4E53C}" destId="{260E24A7-B0D0-4B9D-8F2B-E527DE224D49}" srcOrd="3" destOrd="0" parTransId="{5C3F1ACB-D299-4107-89DA-2E78FA75ACD1}" sibTransId="{B2D7F2D2-AD2D-45C2-BE1B-001681BF7BC3}"/>
    <dgm:cxn modelId="{BE226080-CDED-4803-B6CB-22E7F8367569}" type="presOf" srcId="{D296738B-5877-470A-B3C5-80864A6720AD}" destId="{B1239D2C-EC49-47F6-9D75-4A84500D7653}" srcOrd="0" destOrd="0" presId="urn:microsoft.com/office/officeart/2008/layout/LinedList"/>
    <dgm:cxn modelId="{8C37758F-8355-445E-A204-A82A7D898CD9}" srcId="{49A63EEA-DA18-4830-8759-111C2DC4E53C}" destId="{D296738B-5877-470A-B3C5-80864A6720AD}" srcOrd="0" destOrd="0" parTransId="{2A3B79C3-052C-4C58-AB2B-BCCDB2649037}" sibTransId="{B22A7EAD-D569-4E04-A1A9-10CC821F5F71}"/>
    <dgm:cxn modelId="{F5A392B1-E203-4F37-ACBD-2C117FD999C6}" type="presOf" srcId="{92EAF8C1-1454-4381-ACB2-D5FDABA13991}" destId="{41A102C5-22E3-4983-A56B-84A58706DDF7}" srcOrd="0" destOrd="0" presId="urn:microsoft.com/office/officeart/2008/layout/LinedList"/>
    <dgm:cxn modelId="{799BD5F9-416E-470C-85E0-8F9A467A3BF7}" type="presOf" srcId="{49A63EEA-DA18-4830-8759-111C2DC4E53C}" destId="{E53EFE3B-B4A8-49AF-ACD9-B0BD6B4E42F1}" srcOrd="0" destOrd="0" presId="urn:microsoft.com/office/officeart/2008/layout/LinedList"/>
    <dgm:cxn modelId="{61C3537B-8028-4BE2-8318-93F3425312B2}" type="presParOf" srcId="{E53EFE3B-B4A8-49AF-ACD9-B0BD6B4E42F1}" destId="{CD84D310-A406-4175-8AA5-F2EE296ACB77}" srcOrd="0" destOrd="0" presId="urn:microsoft.com/office/officeart/2008/layout/LinedList"/>
    <dgm:cxn modelId="{05165A3D-AA2C-4F75-8E6B-0F4B2B7CBAD9}" type="presParOf" srcId="{E53EFE3B-B4A8-49AF-ACD9-B0BD6B4E42F1}" destId="{7668834D-8D74-4647-8B25-E73D481B75ED}" srcOrd="1" destOrd="0" presId="urn:microsoft.com/office/officeart/2008/layout/LinedList"/>
    <dgm:cxn modelId="{8BC2044D-2DE3-4699-9890-E6B41853622D}" type="presParOf" srcId="{7668834D-8D74-4647-8B25-E73D481B75ED}" destId="{B1239D2C-EC49-47F6-9D75-4A84500D7653}" srcOrd="0" destOrd="0" presId="urn:microsoft.com/office/officeart/2008/layout/LinedList"/>
    <dgm:cxn modelId="{B2DB6A44-5422-4A75-BED7-95FD3C63DB8E}" type="presParOf" srcId="{7668834D-8D74-4647-8B25-E73D481B75ED}" destId="{07FDC47D-FB2B-470A-B517-2C5EE1C7BA98}" srcOrd="1" destOrd="0" presId="urn:microsoft.com/office/officeart/2008/layout/LinedList"/>
    <dgm:cxn modelId="{F30FE04A-9FEC-4F74-A65A-B55469BA54C4}" type="presParOf" srcId="{E53EFE3B-B4A8-49AF-ACD9-B0BD6B4E42F1}" destId="{C97155B7-962A-4533-BEBE-94108F147E76}" srcOrd="2" destOrd="0" presId="urn:microsoft.com/office/officeart/2008/layout/LinedList"/>
    <dgm:cxn modelId="{CE22296D-B12B-42F8-828F-0474967E2B55}" type="presParOf" srcId="{E53EFE3B-B4A8-49AF-ACD9-B0BD6B4E42F1}" destId="{EDB109E7-CEFD-413D-BE9B-7DC82DE1AE90}" srcOrd="3" destOrd="0" presId="urn:microsoft.com/office/officeart/2008/layout/LinedList"/>
    <dgm:cxn modelId="{7C9FE4D6-616B-4391-9626-E81C284A318A}" type="presParOf" srcId="{EDB109E7-CEFD-413D-BE9B-7DC82DE1AE90}" destId="{41A102C5-22E3-4983-A56B-84A58706DDF7}" srcOrd="0" destOrd="0" presId="urn:microsoft.com/office/officeart/2008/layout/LinedList"/>
    <dgm:cxn modelId="{D4397F93-785B-4C1C-9DCC-F41B6827C661}" type="presParOf" srcId="{EDB109E7-CEFD-413D-BE9B-7DC82DE1AE90}" destId="{70685641-4E85-47CF-BAF9-3A5AA8C54B44}" srcOrd="1" destOrd="0" presId="urn:microsoft.com/office/officeart/2008/layout/LinedList"/>
    <dgm:cxn modelId="{8211529C-0DFB-42AC-872A-CBB21CB2D447}" type="presParOf" srcId="{E53EFE3B-B4A8-49AF-ACD9-B0BD6B4E42F1}" destId="{CD9A36BA-00A0-4755-8995-7C6B444EE33A}" srcOrd="4" destOrd="0" presId="urn:microsoft.com/office/officeart/2008/layout/LinedList"/>
    <dgm:cxn modelId="{45F78DA1-A890-4417-BE89-29F5AEA1BC5F}" type="presParOf" srcId="{E53EFE3B-B4A8-49AF-ACD9-B0BD6B4E42F1}" destId="{75E1E36B-4AF2-4DDD-B895-B9EB06A1531E}" srcOrd="5" destOrd="0" presId="urn:microsoft.com/office/officeart/2008/layout/LinedList"/>
    <dgm:cxn modelId="{563CA0F9-BA00-4CD7-9A73-1D670C1A0EE4}" type="presParOf" srcId="{75E1E36B-4AF2-4DDD-B895-B9EB06A1531E}" destId="{14B942E1-CC31-496F-8C98-467DC743DE3C}" srcOrd="0" destOrd="0" presId="urn:microsoft.com/office/officeart/2008/layout/LinedList"/>
    <dgm:cxn modelId="{661A32F1-6561-4AF4-BD6E-8AB87F6F7D06}" type="presParOf" srcId="{75E1E36B-4AF2-4DDD-B895-B9EB06A1531E}" destId="{49B1C318-8605-418A-BB5A-3E2022CD735B}" srcOrd="1" destOrd="0" presId="urn:microsoft.com/office/officeart/2008/layout/LinedList"/>
    <dgm:cxn modelId="{8E9697C6-41E3-4FEB-8144-A16BCFCC0695}" type="presParOf" srcId="{E53EFE3B-B4A8-49AF-ACD9-B0BD6B4E42F1}" destId="{1CDAF8B5-E0A5-4451-AFB1-7C4D30DDFD23}" srcOrd="6" destOrd="0" presId="urn:microsoft.com/office/officeart/2008/layout/LinedList"/>
    <dgm:cxn modelId="{487BFD95-4DFC-452A-9FFB-0B2506021F4F}" type="presParOf" srcId="{E53EFE3B-B4A8-49AF-ACD9-B0BD6B4E42F1}" destId="{94983853-3FC1-484B-87D3-174ECF34D35E}" srcOrd="7" destOrd="0" presId="urn:microsoft.com/office/officeart/2008/layout/LinedList"/>
    <dgm:cxn modelId="{4A712B30-977E-4961-8AD8-970B29ED27BB}" type="presParOf" srcId="{94983853-3FC1-484B-87D3-174ECF34D35E}" destId="{85C88874-5082-4C3B-8BF6-80C139BAE100}" srcOrd="0" destOrd="0" presId="urn:microsoft.com/office/officeart/2008/layout/LinedList"/>
    <dgm:cxn modelId="{D2C4EDCA-7CDB-4A66-B3C4-CFD353AB56C8}" type="presParOf" srcId="{94983853-3FC1-484B-87D3-174ECF34D35E}" destId="{3C2CA67F-50FD-4000-A2CC-9224D288D5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12EFD-3228-48F6-8CE3-A58AE562C8D2}"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3C69066B-0458-490C-97C2-B377DEC7A7FD}">
      <dgm:prSet custT="1"/>
      <dgm:spPr/>
      <dgm:t>
        <a:bodyPr/>
        <a:lstStyle/>
        <a:p>
          <a:pPr>
            <a:lnSpc>
              <a:spcPct val="100000"/>
            </a:lnSpc>
            <a:defRPr cap="all"/>
          </a:pPr>
          <a:r>
            <a:rPr lang="en-US" sz="2500" b="1" u="sng" dirty="0">
              <a:solidFill>
                <a:srgbClr val="464646"/>
              </a:solidFill>
              <a:latin typeface="Montserrat Light" panose="00000400000000000000" pitchFamily="2" charset="0"/>
            </a:rPr>
            <a:t>Attachment A</a:t>
          </a:r>
          <a:r>
            <a:rPr lang="en-US" sz="2500" b="1" dirty="0">
              <a:solidFill>
                <a:srgbClr val="464646"/>
              </a:solidFill>
              <a:latin typeface="Montserrat Light" panose="00000400000000000000" pitchFamily="2" charset="0"/>
            </a:rPr>
            <a:t> </a:t>
          </a:r>
          <a:r>
            <a:rPr lang="en-US" sz="2500" dirty="0">
              <a:solidFill>
                <a:srgbClr val="464646"/>
              </a:solidFill>
              <a:latin typeface="Montserrat Light" panose="00000400000000000000" pitchFamily="2" charset="0"/>
            </a:rPr>
            <a:t> </a:t>
          </a:r>
        </a:p>
        <a:p>
          <a:pPr>
            <a:lnSpc>
              <a:spcPct val="100000"/>
            </a:lnSpc>
            <a:defRPr cap="all"/>
          </a:pPr>
          <a:r>
            <a:rPr lang="en-US" sz="2000" cap="none" dirty="0">
              <a:latin typeface="Montserrat Light" panose="00000400000000000000" pitchFamily="2" charset="0"/>
            </a:rPr>
            <a:t>Invoice With Correct Dollar Amounts</a:t>
          </a:r>
          <a:endParaRPr lang="en-US" sz="2000" dirty="0">
            <a:latin typeface="Montserrat Light" panose="00000400000000000000" pitchFamily="2" charset="0"/>
          </a:endParaRPr>
        </a:p>
      </dgm:t>
    </dgm:pt>
    <dgm:pt modelId="{A8A6A36F-A51C-4FC6-B12E-6A6EE340C4E7}" type="parTrans" cxnId="{F30BA1D3-04B2-4937-B62A-9B74EA4520D5}">
      <dgm:prSet/>
      <dgm:spPr/>
      <dgm:t>
        <a:bodyPr/>
        <a:lstStyle/>
        <a:p>
          <a:endParaRPr lang="en-US"/>
        </a:p>
      </dgm:t>
    </dgm:pt>
    <dgm:pt modelId="{DC57CE2A-8B78-42A8-8E3F-B9179389D885}" type="sibTrans" cxnId="{F30BA1D3-04B2-4937-B62A-9B74EA4520D5}">
      <dgm:prSet/>
      <dgm:spPr/>
      <dgm:t>
        <a:bodyPr/>
        <a:lstStyle/>
        <a:p>
          <a:endParaRPr lang="en-US"/>
        </a:p>
      </dgm:t>
    </dgm:pt>
    <dgm:pt modelId="{2FFAF6E8-38E6-453F-8194-4765332CB332}">
      <dgm:prSet custT="1"/>
      <dgm:spPr/>
      <dgm:t>
        <a:bodyPr/>
        <a:lstStyle/>
        <a:p>
          <a:pPr>
            <a:lnSpc>
              <a:spcPct val="100000"/>
            </a:lnSpc>
            <a:defRPr cap="all"/>
          </a:pPr>
          <a:r>
            <a:rPr lang="en-US" sz="2500" b="1" u="sng" cap="none" dirty="0">
              <a:solidFill>
                <a:srgbClr val="464646"/>
              </a:solidFill>
              <a:latin typeface="Montserrat Light" panose="00000400000000000000" pitchFamily="2" charset="0"/>
            </a:rPr>
            <a:t>ATTACHMENT B </a:t>
          </a:r>
          <a:r>
            <a:rPr lang="en-US" sz="2500" u="sng" cap="none" dirty="0">
              <a:solidFill>
                <a:srgbClr val="464646"/>
              </a:solidFill>
              <a:latin typeface="Montserrat Light" panose="00000400000000000000" pitchFamily="2" charset="0"/>
            </a:rPr>
            <a:t> </a:t>
          </a:r>
        </a:p>
        <a:p>
          <a:pPr>
            <a:lnSpc>
              <a:spcPct val="100000"/>
            </a:lnSpc>
            <a:defRPr cap="all"/>
          </a:pPr>
          <a:r>
            <a:rPr lang="en-US" sz="2000" cap="none" dirty="0">
              <a:latin typeface="Montserrat Light" panose="00000400000000000000" pitchFamily="2" charset="0"/>
            </a:rPr>
            <a:t>Excel Worksheet With Required Fields Completed</a:t>
          </a:r>
        </a:p>
      </dgm:t>
    </dgm:pt>
    <dgm:pt modelId="{FF9AEB41-E945-4339-BAD7-72B9CF17EF17}" type="parTrans" cxnId="{63212305-D76D-4442-A27C-9095C11474FB}">
      <dgm:prSet/>
      <dgm:spPr/>
      <dgm:t>
        <a:bodyPr/>
        <a:lstStyle/>
        <a:p>
          <a:endParaRPr lang="en-US"/>
        </a:p>
      </dgm:t>
    </dgm:pt>
    <dgm:pt modelId="{858FC0DB-420B-4506-8C67-BADB5ACF27D5}" type="sibTrans" cxnId="{63212305-D76D-4442-A27C-9095C11474FB}">
      <dgm:prSet/>
      <dgm:spPr/>
      <dgm:t>
        <a:bodyPr/>
        <a:lstStyle/>
        <a:p>
          <a:endParaRPr lang="en-US"/>
        </a:p>
      </dgm:t>
    </dgm:pt>
    <dgm:pt modelId="{B8CA7E34-F373-41FB-AAB6-27543A5F8A86}" type="pres">
      <dgm:prSet presAssocID="{26F12EFD-3228-48F6-8CE3-A58AE562C8D2}" presName="root" presStyleCnt="0">
        <dgm:presLayoutVars>
          <dgm:dir/>
          <dgm:resizeHandles val="exact"/>
        </dgm:presLayoutVars>
      </dgm:prSet>
      <dgm:spPr/>
    </dgm:pt>
    <dgm:pt modelId="{71DA34D1-D273-4FF4-8A8D-01628E269C90}" type="pres">
      <dgm:prSet presAssocID="{3C69066B-0458-490C-97C2-B377DEC7A7FD}" presName="compNode" presStyleCnt="0"/>
      <dgm:spPr/>
    </dgm:pt>
    <dgm:pt modelId="{BAD93218-9A6D-48E1-A557-3BC93FAE6E22}" type="pres">
      <dgm:prSet presAssocID="{3C69066B-0458-490C-97C2-B377DEC7A7FD}" presName="iconBgRect" presStyleLbl="bgShp" presStyleIdx="0" presStyleCnt="2"/>
      <dgm:spPr>
        <a:prstGeom prst="round2DiagRect">
          <a:avLst>
            <a:gd name="adj1" fmla="val 29727"/>
            <a:gd name="adj2" fmla="val 0"/>
          </a:avLst>
        </a:prstGeom>
        <a:solidFill>
          <a:srgbClr val="004E9A"/>
        </a:solidFill>
        <a:ln>
          <a:solidFill>
            <a:srgbClr val="004E9A"/>
          </a:solidFill>
        </a:ln>
      </dgm:spPr>
    </dgm:pt>
    <dgm:pt modelId="{5F76BF42-C746-4D83-81BD-39C3FB5D9FB1}" type="pres">
      <dgm:prSet presAssocID="{3C69066B-0458-490C-97C2-B377DEC7A7FD}" presName="iconRect" presStyleLbl="node1" presStyleIdx="0" presStyleCnt="2"/>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dgm:spPr>
    </dgm:pt>
    <dgm:pt modelId="{4639D9FA-1116-4D50-9059-7A9662467D93}" type="pres">
      <dgm:prSet presAssocID="{3C69066B-0458-490C-97C2-B377DEC7A7FD}" presName="spaceRect" presStyleCnt="0"/>
      <dgm:spPr/>
    </dgm:pt>
    <dgm:pt modelId="{A5095BA5-D311-4EFF-A9DB-7ADB3B753C86}" type="pres">
      <dgm:prSet presAssocID="{3C69066B-0458-490C-97C2-B377DEC7A7FD}" presName="textRect" presStyleLbl="revTx" presStyleIdx="0" presStyleCnt="2" custLinFactNeighborX="-1512" custLinFactNeighborY="-23499">
        <dgm:presLayoutVars>
          <dgm:chMax val="1"/>
          <dgm:chPref val="1"/>
        </dgm:presLayoutVars>
      </dgm:prSet>
      <dgm:spPr/>
    </dgm:pt>
    <dgm:pt modelId="{628D1B2C-6731-430F-8C9C-79424C8FCD7F}" type="pres">
      <dgm:prSet presAssocID="{DC57CE2A-8B78-42A8-8E3F-B9179389D885}" presName="sibTrans" presStyleCnt="0"/>
      <dgm:spPr/>
    </dgm:pt>
    <dgm:pt modelId="{74F849A7-3967-421A-B2BC-A14F154364F0}" type="pres">
      <dgm:prSet presAssocID="{2FFAF6E8-38E6-453F-8194-4765332CB332}" presName="compNode" presStyleCnt="0"/>
      <dgm:spPr/>
    </dgm:pt>
    <dgm:pt modelId="{5EEFEED2-9001-4AC9-BF06-03AE75E91D2B}" type="pres">
      <dgm:prSet presAssocID="{2FFAF6E8-38E6-453F-8194-4765332CB332}" presName="iconBgRect" presStyleLbl="bgShp" presStyleIdx="1" presStyleCnt="2"/>
      <dgm:spPr>
        <a:prstGeom prst="round2DiagRect">
          <a:avLst>
            <a:gd name="adj1" fmla="val 29727"/>
            <a:gd name="adj2" fmla="val 0"/>
          </a:avLst>
        </a:prstGeom>
        <a:solidFill>
          <a:srgbClr val="004E9A"/>
        </a:solidFill>
      </dgm:spPr>
    </dgm:pt>
    <dgm:pt modelId="{2B3A6738-C068-4A8C-BD38-4FDA7120E245}" type="pres">
      <dgm:prSet presAssocID="{2FFAF6E8-38E6-453F-8194-4765332CB3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a:ln>
          <a:noFill/>
        </a:ln>
      </dgm:spPr>
    </dgm:pt>
    <dgm:pt modelId="{93431B1A-3E0C-43B8-B34A-D41B47A09062}" type="pres">
      <dgm:prSet presAssocID="{2FFAF6E8-38E6-453F-8194-4765332CB332}" presName="spaceRect" presStyleCnt="0"/>
      <dgm:spPr/>
    </dgm:pt>
    <dgm:pt modelId="{7D04220A-76CB-4F40-9AA9-BEDC3426F955}" type="pres">
      <dgm:prSet presAssocID="{2FFAF6E8-38E6-453F-8194-4765332CB332}" presName="textRect" presStyleLbl="revTx" presStyleIdx="1" presStyleCnt="2" custLinFactNeighborX="8217" custLinFactNeighborY="-25747">
        <dgm:presLayoutVars>
          <dgm:chMax val="1"/>
          <dgm:chPref val="1"/>
        </dgm:presLayoutVars>
      </dgm:prSet>
      <dgm:spPr/>
    </dgm:pt>
  </dgm:ptLst>
  <dgm:cxnLst>
    <dgm:cxn modelId="{63212305-D76D-4442-A27C-9095C11474FB}" srcId="{26F12EFD-3228-48F6-8CE3-A58AE562C8D2}" destId="{2FFAF6E8-38E6-453F-8194-4765332CB332}" srcOrd="1" destOrd="0" parTransId="{FF9AEB41-E945-4339-BAD7-72B9CF17EF17}" sibTransId="{858FC0DB-420B-4506-8C67-BADB5ACF27D5}"/>
    <dgm:cxn modelId="{BCA71D77-0A54-4F8E-9BF1-9F62D72B7431}" type="presOf" srcId="{26F12EFD-3228-48F6-8CE3-A58AE562C8D2}" destId="{B8CA7E34-F373-41FB-AAB6-27543A5F8A86}" srcOrd="0" destOrd="0" presId="urn:microsoft.com/office/officeart/2018/5/layout/IconLeafLabelList"/>
    <dgm:cxn modelId="{60765C90-5BD4-4978-9C72-C3B496F52EAC}" type="presOf" srcId="{3C69066B-0458-490C-97C2-B377DEC7A7FD}" destId="{A5095BA5-D311-4EFF-A9DB-7ADB3B753C86}" srcOrd="0" destOrd="0" presId="urn:microsoft.com/office/officeart/2018/5/layout/IconLeafLabelList"/>
    <dgm:cxn modelId="{9B67DABB-C051-4FE4-AF01-EF65C351FDD5}" type="presOf" srcId="{2FFAF6E8-38E6-453F-8194-4765332CB332}" destId="{7D04220A-76CB-4F40-9AA9-BEDC3426F955}" srcOrd="0" destOrd="0" presId="urn:microsoft.com/office/officeart/2018/5/layout/IconLeafLabelList"/>
    <dgm:cxn modelId="{F30BA1D3-04B2-4937-B62A-9B74EA4520D5}" srcId="{26F12EFD-3228-48F6-8CE3-A58AE562C8D2}" destId="{3C69066B-0458-490C-97C2-B377DEC7A7FD}" srcOrd="0" destOrd="0" parTransId="{A8A6A36F-A51C-4FC6-B12E-6A6EE340C4E7}" sibTransId="{DC57CE2A-8B78-42A8-8E3F-B9179389D885}"/>
    <dgm:cxn modelId="{8CE55AF9-1FC5-4F41-8C99-3CC373F82656}" type="presParOf" srcId="{B8CA7E34-F373-41FB-AAB6-27543A5F8A86}" destId="{71DA34D1-D273-4FF4-8A8D-01628E269C90}" srcOrd="0" destOrd="0" presId="urn:microsoft.com/office/officeart/2018/5/layout/IconLeafLabelList"/>
    <dgm:cxn modelId="{81BF886E-AD2A-4192-8513-813AC98B66DB}" type="presParOf" srcId="{71DA34D1-D273-4FF4-8A8D-01628E269C90}" destId="{BAD93218-9A6D-48E1-A557-3BC93FAE6E22}" srcOrd="0" destOrd="0" presId="urn:microsoft.com/office/officeart/2018/5/layout/IconLeafLabelList"/>
    <dgm:cxn modelId="{FB3D1EBD-6071-4D9C-9BA7-E34DE86BFF2B}" type="presParOf" srcId="{71DA34D1-D273-4FF4-8A8D-01628E269C90}" destId="{5F76BF42-C746-4D83-81BD-39C3FB5D9FB1}" srcOrd="1" destOrd="0" presId="urn:microsoft.com/office/officeart/2018/5/layout/IconLeafLabelList"/>
    <dgm:cxn modelId="{3368AF52-DEF0-4F78-9DB6-BF34B4D13647}" type="presParOf" srcId="{71DA34D1-D273-4FF4-8A8D-01628E269C90}" destId="{4639D9FA-1116-4D50-9059-7A9662467D93}" srcOrd="2" destOrd="0" presId="urn:microsoft.com/office/officeart/2018/5/layout/IconLeafLabelList"/>
    <dgm:cxn modelId="{A1E04994-237D-46C2-A81E-01B96DC7E2E8}" type="presParOf" srcId="{71DA34D1-D273-4FF4-8A8D-01628E269C90}" destId="{A5095BA5-D311-4EFF-A9DB-7ADB3B753C86}" srcOrd="3" destOrd="0" presId="urn:microsoft.com/office/officeart/2018/5/layout/IconLeafLabelList"/>
    <dgm:cxn modelId="{403C3398-38A4-4E1B-85C3-28AA8D75E0CC}" type="presParOf" srcId="{B8CA7E34-F373-41FB-AAB6-27543A5F8A86}" destId="{628D1B2C-6731-430F-8C9C-79424C8FCD7F}" srcOrd="1" destOrd="0" presId="urn:microsoft.com/office/officeart/2018/5/layout/IconLeafLabelList"/>
    <dgm:cxn modelId="{3DE6745D-1B78-4FA2-9A5B-B5862498599B}" type="presParOf" srcId="{B8CA7E34-F373-41FB-AAB6-27543A5F8A86}" destId="{74F849A7-3967-421A-B2BC-A14F154364F0}" srcOrd="2" destOrd="0" presId="urn:microsoft.com/office/officeart/2018/5/layout/IconLeafLabelList"/>
    <dgm:cxn modelId="{C23B0DF5-BF66-49F6-B9D3-EBF4ECD13EE3}" type="presParOf" srcId="{74F849A7-3967-421A-B2BC-A14F154364F0}" destId="{5EEFEED2-9001-4AC9-BF06-03AE75E91D2B}" srcOrd="0" destOrd="0" presId="urn:microsoft.com/office/officeart/2018/5/layout/IconLeafLabelList"/>
    <dgm:cxn modelId="{53CBBA8F-0157-4A30-B9E9-20CC4911A81D}" type="presParOf" srcId="{74F849A7-3967-421A-B2BC-A14F154364F0}" destId="{2B3A6738-C068-4A8C-BD38-4FDA7120E245}" srcOrd="1" destOrd="0" presId="urn:microsoft.com/office/officeart/2018/5/layout/IconLeafLabelList"/>
    <dgm:cxn modelId="{208EFC96-37FF-4286-8C65-5CEB53AF0C68}" type="presParOf" srcId="{74F849A7-3967-421A-B2BC-A14F154364F0}" destId="{93431B1A-3E0C-43B8-B34A-D41B47A09062}" srcOrd="2" destOrd="0" presId="urn:microsoft.com/office/officeart/2018/5/layout/IconLeafLabelList"/>
    <dgm:cxn modelId="{E7D7BA3E-1874-48B8-A8F4-CDD9C80D793F}" type="presParOf" srcId="{74F849A7-3967-421A-B2BC-A14F154364F0}" destId="{7D04220A-76CB-4F40-9AA9-BEDC3426F95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599F3-6032-4ECC-A7B5-EEBC28520FF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92E8981-AE82-424A-9A33-5C21EE608A63}">
      <dgm:prSet/>
      <dgm:spPr/>
      <dgm:t>
        <a:bodyPr/>
        <a:lstStyle/>
        <a:p>
          <a:r>
            <a:rPr lang="en-US" dirty="0">
              <a:latin typeface="Montserrat Light" panose="00000400000000000000" pitchFamily="2" charset="0"/>
            </a:rPr>
            <a:t>OHCA’S Finance Department will email the contractor quarterly for the state share bill back.</a:t>
          </a:r>
        </a:p>
      </dgm:t>
    </dgm:pt>
    <dgm:pt modelId="{190DA722-490D-4DC7-A902-8ABA3CED3E45}" type="parTrans" cxnId="{8C0B655E-B66C-43B5-8BBD-0B21A21530C0}">
      <dgm:prSet/>
      <dgm:spPr/>
      <dgm:t>
        <a:bodyPr/>
        <a:lstStyle/>
        <a:p>
          <a:endParaRPr lang="en-US"/>
        </a:p>
      </dgm:t>
    </dgm:pt>
    <dgm:pt modelId="{5F2B89DA-3CC0-4A0D-AED0-179D678DAC0D}" type="sibTrans" cxnId="{8C0B655E-B66C-43B5-8BBD-0B21A21530C0}">
      <dgm:prSet/>
      <dgm:spPr/>
      <dgm:t>
        <a:bodyPr/>
        <a:lstStyle/>
        <a:p>
          <a:endParaRPr lang="en-US"/>
        </a:p>
      </dgm:t>
    </dgm:pt>
    <dgm:pt modelId="{D86598CE-71BE-4292-99F6-4B111F0FD45B}">
      <dgm:prSet/>
      <dgm:spPr/>
      <dgm:t>
        <a:bodyPr/>
        <a:lstStyle/>
        <a:p>
          <a:r>
            <a:rPr lang="en-US" dirty="0">
              <a:latin typeface="Montserrat Light" panose="00000400000000000000" pitchFamily="2" charset="0"/>
            </a:rPr>
            <a:t>The bill is for 25% state share paid by contractor to OHCA.</a:t>
          </a:r>
        </a:p>
      </dgm:t>
    </dgm:pt>
    <dgm:pt modelId="{6C4CAB76-7FDF-498A-B7DA-00316A739F90}" type="parTrans" cxnId="{14C39C34-265B-4373-B9D6-EFBFF27E4D7D}">
      <dgm:prSet/>
      <dgm:spPr/>
      <dgm:t>
        <a:bodyPr/>
        <a:lstStyle/>
        <a:p>
          <a:endParaRPr lang="en-US"/>
        </a:p>
      </dgm:t>
    </dgm:pt>
    <dgm:pt modelId="{60821F09-D1D0-401F-AAD5-BF1087B401D9}" type="sibTrans" cxnId="{14C39C34-265B-4373-B9D6-EFBFF27E4D7D}">
      <dgm:prSet/>
      <dgm:spPr/>
      <dgm:t>
        <a:bodyPr/>
        <a:lstStyle/>
        <a:p>
          <a:endParaRPr lang="en-US"/>
        </a:p>
      </dgm:t>
    </dgm:pt>
    <dgm:pt modelId="{B0A370BB-22FD-4EFB-A499-E95BDE300F9F}">
      <dgm:prSet/>
      <dgm:spPr/>
      <dgm:t>
        <a:bodyPr/>
        <a:lstStyle/>
        <a:p>
          <a:r>
            <a:rPr lang="en-US" dirty="0">
              <a:latin typeface="Montserrat Light" panose="00000400000000000000" pitchFamily="2" charset="0"/>
            </a:rPr>
            <a:t>The bill must be paid within 30 days of receipt of the invoice or no further payments will be rendered to the contractor.</a:t>
          </a:r>
        </a:p>
      </dgm:t>
    </dgm:pt>
    <dgm:pt modelId="{AD8EEE24-C6C5-4921-8BC7-8BBA26660A4C}" type="parTrans" cxnId="{FA2E65DB-2070-4640-A11A-230E81AE24B1}">
      <dgm:prSet/>
      <dgm:spPr/>
      <dgm:t>
        <a:bodyPr/>
        <a:lstStyle/>
        <a:p>
          <a:endParaRPr lang="en-US"/>
        </a:p>
      </dgm:t>
    </dgm:pt>
    <dgm:pt modelId="{7EC49080-49C2-421B-A2EF-9980F7D1D914}" type="sibTrans" cxnId="{FA2E65DB-2070-4640-A11A-230E81AE24B1}">
      <dgm:prSet/>
      <dgm:spPr/>
      <dgm:t>
        <a:bodyPr/>
        <a:lstStyle/>
        <a:p>
          <a:endParaRPr lang="en-US"/>
        </a:p>
      </dgm:t>
    </dgm:pt>
    <dgm:pt modelId="{4C7A9F2E-5226-4E88-8FCA-167C43177C56}">
      <dgm:prSet/>
      <dgm:spPr/>
      <dgm:t>
        <a:bodyPr/>
        <a:lstStyle/>
        <a:p>
          <a:r>
            <a:rPr lang="en-US" dirty="0">
              <a:latin typeface="Montserrat Light" panose="00000400000000000000" pitchFamily="2" charset="0"/>
            </a:rPr>
            <a:t>If TMAM point of contact changes contractor must notify OHCA immediately.</a:t>
          </a:r>
        </a:p>
      </dgm:t>
    </dgm:pt>
    <dgm:pt modelId="{D04F791A-2655-4113-AA7D-E042049BAAE9}" type="parTrans" cxnId="{D0889E8F-1E16-4D0A-8A3D-447CB62D2F2A}">
      <dgm:prSet/>
      <dgm:spPr/>
      <dgm:t>
        <a:bodyPr/>
        <a:lstStyle/>
        <a:p>
          <a:endParaRPr lang="en-US"/>
        </a:p>
      </dgm:t>
    </dgm:pt>
    <dgm:pt modelId="{21D3E8AB-6789-413A-9984-3061FBDEEC79}" type="sibTrans" cxnId="{D0889E8F-1E16-4D0A-8A3D-447CB62D2F2A}">
      <dgm:prSet/>
      <dgm:spPr/>
      <dgm:t>
        <a:bodyPr/>
        <a:lstStyle/>
        <a:p>
          <a:endParaRPr lang="en-US"/>
        </a:p>
      </dgm:t>
    </dgm:pt>
    <dgm:pt modelId="{9AD612C0-5388-44D3-AA53-A4E5DBD9FD9F}" type="pres">
      <dgm:prSet presAssocID="{E42599F3-6032-4ECC-A7B5-EEBC28520FF2}" presName="vert0" presStyleCnt="0">
        <dgm:presLayoutVars>
          <dgm:dir/>
          <dgm:animOne val="branch"/>
          <dgm:animLvl val="lvl"/>
        </dgm:presLayoutVars>
      </dgm:prSet>
      <dgm:spPr/>
    </dgm:pt>
    <dgm:pt modelId="{18E552A7-B07D-4D1C-ABC7-E5E7242F3068}" type="pres">
      <dgm:prSet presAssocID="{392E8981-AE82-424A-9A33-5C21EE608A63}" presName="thickLine" presStyleLbl="alignNode1" presStyleIdx="0" presStyleCnt="4"/>
      <dgm:spPr/>
    </dgm:pt>
    <dgm:pt modelId="{81311E10-AFA0-4382-84B7-FAC97D576C75}" type="pres">
      <dgm:prSet presAssocID="{392E8981-AE82-424A-9A33-5C21EE608A63}" presName="horz1" presStyleCnt="0"/>
      <dgm:spPr/>
    </dgm:pt>
    <dgm:pt modelId="{2885A99E-B674-4F80-AB0D-CDAEB90BB490}" type="pres">
      <dgm:prSet presAssocID="{392E8981-AE82-424A-9A33-5C21EE608A63}" presName="tx1" presStyleLbl="revTx" presStyleIdx="0" presStyleCnt="4"/>
      <dgm:spPr/>
    </dgm:pt>
    <dgm:pt modelId="{30D84491-B7F1-4668-A4E1-24FA7861574D}" type="pres">
      <dgm:prSet presAssocID="{392E8981-AE82-424A-9A33-5C21EE608A63}" presName="vert1" presStyleCnt="0"/>
      <dgm:spPr/>
    </dgm:pt>
    <dgm:pt modelId="{62095947-5527-4B9D-997B-BD5F8FD8B9B9}" type="pres">
      <dgm:prSet presAssocID="{D86598CE-71BE-4292-99F6-4B111F0FD45B}" presName="thickLine" presStyleLbl="alignNode1" presStyleIdx="1" presStyleCnt="4"/>
      <dgm:spPr/>
    </dgm:pt>
    <dgm:pt modelId="{BEA4E3E1-79F8-4C47-9EAE-3FEEC64A5598}" type="pres">
      <dgm:prSet presAssocID="{D86598CE-71BE-4292-99F6-4B111F0FD45B}" presName="horz1" presStyleCnt="0"/>
      <dgm:spPr/>
    </dgm:pt>
    <dgm:pt modelId="{A96D247F-69B3-48C1-9BDE-FE5682CA9B39}" type="pres">
      <dgm:prSet presAssocID="{D86598CE-71BE-4292-99F6-4B111F0FD45B}" presName="tx1" presStyleLbl="revTx" presStyleIdx="1" presStyleCnt="4"/>
      <dgm:spPr/>
    </dgm:pt>
    <dgm:pt modelId="{67E97BED-1D18-4419-8950-177BA0133C35}" type="pres">
      <dgm:prSet presAssocID="{D86598CE-71BE-4292-99F6-4B111F0FD45B}" presName="vert1" presStyleCnt="0"/>
      <dgm:spPr/>
    </dgm:pt>
    <dgm:pt modelId="{760491B3-298D-4B59-934A-5DB3BE0996EA}" type="pres">
      <dgm:prSet presAssocID="{B0A370BB-22FD-4EFB-A499-E95BDE300F9F}" presName="thickLine" presStyleLbl="alignNode1" presStyleIdx="2" presStyleCnt="4"/>
      <dgm:spPr/>
    </dgm:pt>
    <dgm:pt modelId="{D0E02007-32E6-4F76-8628-4E1EEA4192E8}" type="pres">
      <dgm:prSet presAssocID="{B0A370BB-22FD-4EFB-A499-E95BDE300F9F}" presName="horz1" presStyleCnt="0"/>
      <dgm:spPr/>
    </dgm:pt>
    <dgm:pt modelId="{1958A816-0557-4D00-B666-F648D6E025FA}" type="pres">
      <dgm:prSet presAssocID="{B0A370BB-22FD-4EFB-A499-E95BDE300F9F}" presName="tx1" presStyleLbl="revTx" presStyleIdx="2" presStyleCnt="4"/>
      <dgm:spPr/>
    </dgm:pt>
    <dgm:pt modelId="{1CFA310F-21DC-465C-B11C-A1BCB11FC2C6}" type="pres">
      <dgm:prSet presAssocID="{B0A370BB-22FD-4EFB-A499-E95BDE300F9F}" presName="vert1" presStyleCnt="0"/>
      <dgm:spPr/>
    </dgm:pt>
    <dgm:pt modelId="{FC683AED-2AC6-4F90-9535-7FBBBA3BB855}" type="pres">
      <dgm:prSet presAssocID="{4C7A9F2E-5226-4E88-8FCA-167C43177C56}" presName="thickLine" presStyleLbl="alignNode1" presStyleIdx="3" presStyleCnt="4"/>
      <dgm:spPr/>
    </dgm:pt>
    <dgm:pt modelId="{09B8720A-014E-4F88-B35C-235452043A21}" type="pres">
      <dgm:prSet presAssocID="{4C7A9F2E-5226-4E88-8FCA-167C43177C56}" presName="horz1" presStyleCnt="0"/>
      <dgm:spPr/>
    </dgm:pt>
    <dgm:pt modelId="{B843C550-EEB1-40A1-94F1-E44172B7066C}" type="pres">
      <dgm:prSet presAssocID="{4C7A9F2E-5226-4E88-8FCA-167C43177C56}" presName="tx1" presStyleLbl="revTx" presStyleIdx="3" presStyleCnt="4"/>
      <dgm:spPr/>
    </dgm:pt>
    <dgm:pt modelId="{B053502D-2F38-494B-8D7A-C00718837270}" type="pres">
      <dgm:prSet presAssocID="{4C7A9F2E-5226-4E88-8FCA-167C43177C56}" presName="vert1" presStyleCnt="0"/>
      <dgm:spPr/>
    </dgm:pt>
  </dgm:ptLst>
  <dgm:cxnLst>
    <dgm:cxn modelId="{14C39C34-265B-4373-B9D6-EFBFF27E4D7D}" srcId="{E42599F3-6032-4ECC-A7B5-EEBC28520FF2}" destId="{D86598CE-71BE-4292-99F6-4B111F0FD45B}" srcOrd="1" destOrd="0" parTransId="{6C4CAB76-7FDF-498A-B7DA-00316A739F90}" sibTransId="{60821F09-D1D0-401F-AAD5-BF1087B401D9}"/>
    <dgm:cxn modelId="{DC213435-D2BE-495C-8F46-85E16DADE148}" type="presOf" srcId="{4C7A9F2E-5226-4E88-8FCA-167C43177C56}" destId="{B843C550-EEB1-40A1-94F1-E44172B7066C}" srcOrd="0" destOrd="0" presId="urn:microsoft.com/office/officeart/2008/layout/LinedList"/>
    <dgm:cxn modelId="{8BC2D255-416C-4E67-A11F-9AB370600599}" type="presOf" srcId="{B0A370BB-22FD-4EFB-A499-E95BDE300F9F}" destId="{1958A816-0557-4D00-B666-F648D6E025FA}" srcOrd="0" destOrd="0" presId="urn:microsoft.com/office/officeart/2008/layout/LinedList"/>
    <dgm:cxn modelId="{8C0B655E-B66C-43B5-8BBD-0B21A21530C0}" srcId="{E42599F3-6032-4ECC-A7B5-EEBC28520FF2}" destId="{392E8981-AE82-424A-9A33-5C21EE608A63}" srcOrd="0" destOrd="0" parTransId="{190DA722-490D-4DC7-A902-8ABA3CED3E45}" sibTransId="{5F2B89DA-3CC0-4A0D-AED0-179D678DAC0D}"/>
    <dgm:cxn modelId="{D0889E8F-1E16-4D0A-8A3D-447CB62D2F2A}" srcId="{E42599F3-6032-4ECC-A7B5-EEBC28520FF2}" destId="{4C7A9F2E-5226-4E88-8FCA-167C43177C56}" srcOrd="3" destOrd="0" parTransId="{D04F791A-2655-4113-AA7D-E042049BAAE9}" sibTransId="{21D3E8AB-6789-413A-9984-3061FBDEEC79}"/>
    <dgm:cxn modelId="{1449819D-F9E4-4EFB-9181-81937DE27D3A}" type="presOf" srcId="{E42599F3-6032-4ECC-A7B5-EEBC28520FF2}" destId="{9AD612C0-5388-44D3-AA53-A4E5DBD9FD9F}" srcOrd="0" destOrd="0" presId="urn:microsoft.com/office/officeart/2008/layout/LinedList"/>
    <dgm:cxn modelId="{C8A3B1B1-8BBA-4216-9A65-CA61D2C749A4}" type="presOf" srcId="{392E8981-AE82-424A-9A33-5C21EE608A63}" destId="{2885A99E-B674-4F80-AB0D-CDAEB90BB490}" srcOrd="0" destOrd="0" presId="urn:microsoft.com/office/officeart/2008/layout/LinedList"/>
    <dgm:cxn modelId="{1D15D6C7-0225-48A0-8231-B1B107A9E7B3}" type="presOf" srcId="{D86598CE-71BE-4292-99F6-4B111F0FD45B}" destId="{A96D247F-69B3-48C1-9BDE-FE5682CA9B39}" srcOrd="0" destOrd="0" presId="urn:microsoft.com/office/officeart/2008/layout/LinedList"/>
    <dgm:cxn modelId="{FA2E65DB-2070-4640-A11A-230E81AE24B1}" srcId="{E42599F3-6032-4ECC-A7B5-EEBC28520FF2}" destId="{B0A370BB-22FD-4EFB-A499-E95BDE300F9F}" srcOrd="2" destOrd="0" parTransId="{AD8EEE24-C6C5-4921-8BC7-8BBA26660A4C}" sibTransId="{7EC49080-49C2-421B-A2EF-9980F7D1D914}"/>
    <dgm:cxn modelId="{F0DEA3D2-DBFD-49D6-9D0A-E60672DD318A}" type="presParOf" srcId="{9AD612C0-5388-44D3-AA53-A4E5DBD9FD9F}" destId="{18E552A7-B07D-4D1C-ABC7-E5E7242F3068}" srcOrd="0" destOrd="0" presId="urn:microsoft.com/office/officeart/2008/layout/LinedList"/>
    <dgm:cxn modelId="{BA07D388-9FC8-4A09-B445-4E025BA8B21E}" type="presParOf" srcId="{9AD612C0-5388-44D3-AA53-A4E5DBD9FD9F}" destId="{81311E10-AFA0-4382-84B7-FAC97D576C75}" srcOrd="1" destOrd="0" presId="urn:microsoft.com/office/officeart/2008/layout/LinedList"/>
    <dgm:cxn modelId="{20D2CE23-49EC-48B7-8FC0-DA51CA183DB0}" type="presParOf" srcId="{81311E10-AFA0-4382-84B7-FAC97D576C75}" destId="{2885A99E-B674-4F80-AB0D-CDAEB90BB490}" srcOrd="0" destOrd="0" presId="urn:microsoft.com/office/officeart/2008/layout/LinedList"/>
    <dgm:cxn modelId="{34340166-7208-411C-B885-26280BC385D2}" type="presParOf" srcId="{81311E10-AFA0-4382-84B7-FAC97D576C75}" destId="{30D84491-B7F1-4668-A4E1-24FA7861574D}" srcOrd="1" destOrd="0" presId="urn:microsoft.com/office/officeart/2008/layout/LinedList"/>
    <dgm:cxn modelId="{FBC40E41-B8F5-4C24-9AA4-2DF07B7C5DA6}" type="presParOf" srcId="{9AD612C0-5388-44D3-AA53-A4E5DBD9FD9F}" destId="{62095947-5527-4B9D-997B-BD5F8FD8B9B9}" srcOrd="2" destOrd="0" presId="urn:microsoft.com/office/officeart/2008/layout/LinedList"/>
    <dgm:cxn modelId="{CAAC1653-1D0E-4A05-BD1F-7D3C9BE8BFEC}" type="presParOf" srcId="{9AD612C0-5388-44D3-AA53-A4E5DBD9FD9F}" destId="{BEA4E3E1-79F8-4C47-9EAE-3FEEC64A5598}" srcOrd="3" destOrd="0" presId="urn:microsoft.com/office/officeart/2008/layout/LinedList"/>
    <dgm:cxn modelId="{F3391061-B7BB-4EB4-AA58-2F9FEAA254C8}" type="presParOf" srcId="{BEA4E3E1-79F8-4C47-9EAE-3FEEC64A5598}" destId="{A96D247F-69B3-48C1-9BDE-FE5682CA9B39}" srcOrd="0" destOrd="0" presId="urn:microsoft.com/office/officeart/2008/layout/LinedList"/>
    <dgm:cxn modelId="{C9457B46-087E-466D-8DDB-6780E02649B7}" type="presParOf" srcId="{BEA4E3E1-79F8-4C47-9EAE-3FEEC64A5598}" destId="{67E97BED-1D18-4419-8950-177BA0133C35}" srcOrd="1" destOrd="0" presId="urn:microsoft.com/office/officeart/2008/layout/LinedList"/>
    <dgm:cxn modelId="{DBB3DCC5-6CED-46ED-839C-131CC6C6A328}" type="presParOf" srcId="{9AD612C0-5388-44D3-AA53-A4E5DBD9FD9F}" destId="{760491B3-298D-4B59-934A-5DB3BE0996EA}" srcOrd="4" destOrd="0" presId="urn:microsoft.com/office/officeart/2008/layout/LinedList"/>
    <dgm:cxn modelId="{776C8BC9-D36D-4B7A-A474-5DB684967925}" type="presParOf" srcId="{9AD612C0-5388-44D3-AA53-A4E5DBD9FD9F}" destId="{D0E02007-32E6-4F76-8628-4E1EEA4192E8}" srcOrd="5" destOrd="0" presId="urn:microsoft.com/office/officeart/2008/layout/LinedList"/>
    <dgm:cxn modelId="{C4357AE3-84EE-4111-AE8A-87CE963261B9}" type="presParOf" srcId="{D0E02007-32E6-4F76-8628-4E1EEA4192E8}" destId="{1958A816-0557-4D00-B666-F648D6E025FA}" srcOrd="0" destOrd="0" presId="urn:microsoft.com/office/officeart/2008/layout/LinedList"/>
    <dgm:cxn modelId="{63CF1666-CA16-49C8-9AB2-B9B11FB7A2BE}" type="presParOf" srcId="{D0E02007-32E6-4F76-8628-4E1EEA4192E8}" destId="{1CFA310F-21DC-465C-B11C-A1BCB11FC2C6}" srcOrd="1" destOrd="0" presId="urn:microsoft.com/office/officeart/2008/layout/LinedList"/>
    <dgm:cxn modelId="{75CB70B3-0EEF-4FF1-BFF8-5BE74CDD8669}" type="presParOf" srcId="{9AD612C0-5388-44D3-AA53-A4E5DBD9FD9F}" destId="{FC683AED-2AC6-4F90-9535-7FBBBA3BB855}" srcOrd="6" destOrd="0" presId="urn:microsoft.com/office/officeart/2008/layout/LinedList"/>
    <dgm:cxn modelId="{9FB75F0B-1B16-4284-8FEF-EA4FBCBFD045}" type="presParOf" srcId="{9AD612C0-5388-44D3-AA53-A4E5DBD9FD9F}" destId="{09B8720A-014E-4F88-B35C-235452043A21}" srcOrd="7" destOrd="0" presId="urn:microsoft.com/office/officeart/2008/layout/LinedList"/>
    <dgm:cxn modelId="{21946603-9824-4EC7-994C-53B5D4D3F9D2}" type="presParOf" srcId="{09B8720A-014E-4F88-B35C-235452043A21}" destId="{B843C550-EEB1-40A1-94F1-E44172B7066C}" srcOrd="0" destOrd="0" presId="urn:microsoft.com/office/officeart/2008/layout/LinedList"/>
    <dgm:cxn modelId="{3E910275-52A3-4D51-9DEC-24F361F38792}" type="presParOf" srcId="{09B8720A-014E-4F88-B35C-235452043A21}" destId="{B053502D-2F38-494B-8D7A-C007188372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4D310-A406-4175-8AA5-F2EE296ACB77}">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39D2C-EC49-47F6-9D75-4A84500D765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OK TMAM is limited to one agreement (contract) per tribe. </a:t>
          </a:r>
        </a:p>
      </dsp:txBody>
      <dsp:txXfrm>
        <a:off x="0" y="0"/>
        <a:ext cx="6900512" cy="1384035"/>
      </dsp:txXfrm>
    </dsp:sp>
    <dsp:sp modelId="{C97155B7-962A-4533-BEBE-94108F147E76}">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102C5-22E3-4983-A56B-84A58706DDF7}">
      <dsp:nvSpPr>
        <dsp:cNvPr id="0" name=""/>
        <dsp:cNvSpPr/>
      </dsp:nvSpPr>
      <dsp:spPr>
        <a:xfrm>
          <a:off x="0" y="140414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Satisfactory performance of the service; final approval is by OHCA.</a:t>
          </a:r>
        </a:p>
      </dsp:txBody>
      <dsp:txXfrm>
        <a:off x="0" y="1404145"/>
        <a:ext cx="6900512" cy="1384035"/>
      </dsp:txXfrm>
    </dsp:sp>
    <dsp:sp modelId="{CD9A36BA-00A0-4755-8995-7C6B444EE33A}">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942E1-CC31-496F-8C98-467DC743DE3C}">
      <dsp:nvSpPr>
        <dsp:cNvPr id="0" name=""/>
        <dsp:cNvSpPr/>
      </dsp:nvSpPr>
      <dsp:spPr>
        <a:xfrm>
          <a:off x="0" y="2808954"/>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Proper invoicing with required fields completed.</a:t>
          </a:r>
        </a:p>
      </dsp:txBody>
      <dsp:txXfrm>
        <a:off x="0" y="2808954"/>
        <a:ext cx="6900512" cy="1384035"/>
      </dsp:txXfrm>
    </dsp:sp>
    <dsp:sp modelId="{1CDAF8B5-E0A5-4451-AFB1-7C4D30DDFD23}">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88874-5082-4C3B-8BF6-80C139BAE10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ontserrat Light" panose="00000400000000000000" pitchFamily="2" charset="0"/>
            </a:rPr>
            <a:t>Render all services and invoice in a timely manner. Note: OHCA has 45 days to pay a proper invoice.</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93218-9A6D-48E1-A557-3BC93FAE6E22}">
      <dsp:nvSpPr>
        <dsp:cNvPr id="0" name=""/>
        <dsp:cNvSpPr/>
      </dsp:nvSpPr>
      <dsp:spPr>
        <a:xfrm>
          <a:off x="2044800" y="161918"/>
          <a:ext cx="2196000" cy="2196000"/>
        </a:xfrm>
        <a:prstGeom prst="round2DiagRect">
          <a:avLst>
            <a:gd name="adj1" fmla="val 29727"/>
            <a:gd name="adj2" fmla="val 0"/>
          </a:avLst>
        </a:prstGeom>
        <a:solidFill>
          <a:srgbClr val="004E9A"/>
        </a:solidFill>
        <a:ln>
          <a:solidFill>
            <a:srgbClr val="004E9A"/>
          </a:solidFill>
        </a:ln>
        <a:effectLst/>
      </dsp:spPr>
      <dsp:style>
        <a:lnRef idx="0">
          <a:scrgbClr r="0" g="0" b="0"/>
        </a:lnRef>
        <a:fillRef idx="1">
          <a:scrgbClr r="0" g="0" b="0"/>
        </a:fillRef>
        <a:effectRef idx="0">
          <a:scrgbClr r="0" g="0" b="0"/>
        </a:effectRef>
        <a:fontRef idx="minor"/>
      </dsp:style>
    </dsp:sp>
    <dsp:sp modelId="{5F76BF42-C746-4D83-81BD-39C3FB5D9FB1}">
      <dsp:nvSpPr>
        <dsp:cNvPr id="0" name=""/>
        <dsp:cNvSpPr/>
      </dsp:nvSpPr>
      <dsp:spPr>
        <a:xfrm>
          <a:off x="2512800" y="629919"/>
          <a:ext cx="1260000" cy="1260000"/>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95BA5-D311-4EFF-A9DB-7ADB3B753C86}">
      <dsp:nvSpPr>
        <dsp:cNvPr id="0" name=""/>
        <dsp:cNvSpPr/>
      </dsp:nvSpPr>
      <dsp:spPr>
        <a:xfrm>
          <a:off x="1288368" y="2772267"/>
          <a:ext cx="360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b="1" u="sng" kern="1200" dirty="0">
              <a:solidFill>
                <a:srgbClr val="464646"/>
              </a:solidFill>
              <a:latin typeface="Montserrat Light" panose="00000400000000000000" pitchFamily="2" charset="0"/>
            </a:rPr>
            <a:t>Attachment A</a:t>
          </a:r>
          <a:r>
            <a:rPr lang="en-US" sz="2500" b="1" kern="1200" dirty="0">
              <a:solidFill>
                <a:srgbClr val="464646"/>
              </a:solidFill>
              <a:latin typeface="Montserrat Light" panose="00000400000000000000" pitchFamily="2" charset="0"/>
            </a:rPr>
            <a:t> </a:t>
          </a:r>
          <a:r>
            <a:rPr lang="en-US" sz="2500" kern="1200" dirty="0">
              <a:solidFill>
                <a:srgbClr val="464646"/>
              </a:solidFill>
              <a:latin typeface="Montserrat Light" panose="00000400000000000000" pitchFamily="2" charset="0"/>
            </a:rPr>
            <a:t> </a:t>
          </a:r>
        </a:p>
        <a:p>
          <a:pPr marL="0" lvl="0" indent="0" algn="ctr" defTabSz="1111250">
            <a:lnSpc>
              <a:spcPct val="100000"/>
            </a:lnSpc>
            <a:spcBef>
              <a:spcPct val="0"/>
            </a:spcBef>
            <a:spcAft>
              <a:spcPct val="35000"/>
            </a:spcAft>
            <a:buNone/>
            <a:defRPr cap="all"/>
          </a:pPr>
          <a:r>
            <a:rPr lang="en-US" sz="2000" kern="1200" cap="none" dirty="0">
              <a:latin typeface="Montserrat Light" panose="00000400000000000000" pitchFamily="2" charset="0"/>
            </a:rPr>
            <a:t>Invoice With Correct Dollar Amounts</a:t>
          </a:r>
          <a:endParaRPr lang="en-US" sz="2000" kern="1200" dirty="0">
            <a:latin typeface="Montserrat Light" panose="00000400000000000000" pitchFamily="2" charset="0"/>
          </a:endParaRPr>
        </a:p>
      </dsp:txBody>
      <dsp:txXfrm>
        <a:off x="1288368" y="2772267"/>
        <a:ext cx="3600000" cy="1147500"/>
      </dsp:txXfrm>
    </dsp:sp>
    <dsp:sp modelId="{5EEFEED2-9001-4AC9-BF06-03AE75E91D2B}">
      <dsp:nvSpPr>
        <dsp:cNvPr id="0" name=""/>
        <dsp:cNvSpPr/>
      </dsp:nvSpPr>
      <dsp:spPr>
        <a:xfrm>
          <a:off x="6274800" y="161918"/>
          <a:ext cx="2196000" cy="2196000"/>
        </a:xfrm>
        <a:prstGeom prst="round2DiagRect">
          <a:avLst>
            <a:gd name="adj1" fmla="val 29727"/>
            <a:gd name="adj2" fmla="val 0"/>
          </a:avLst>
        </a:prstGeom>
        <a:solidFill>
          <a:srgbClr val="004E9A"/>
        </a:solidFill>
        <a:ln>
          <a:noFill/>
        </a:ln>
        <a:effectLst/>
      </dsp:spPr>
      <dsp:style>
        <a:lnRef idx="0">
          <a:scrgbClr r="0" g="0" b="0"/>
        </a:lnRef>
        <a:fillRef idx="1">
          <a:scrgbClr r="0" g="0" b="0"/>
        </a:fillRef>
        <a:effectRef idx="0">
          <a:scrgbClr r="0" g="0" b="0"/>
        </a:effectRef>
        <a:fontRef idx="minor"/>
      </dsp:style>
    </dsp:sp>
    <dsp:sp modelId="{2B3A6738-C068-4A8C-BD38-4FDA7120E245}">
      <dsp:nvSpPr>
        <dsp:cNvPr id="0" name=""/>
        <dsp:cNvSpPr/>
      </dsp:nvSpPr>
      <dsp:spPr>
        <a:xfrm>
          <a:off x="6742800" y="6299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4220A-76CB-4F40-9AA9-BEDC3426F955}">
      <dsp:nvSpPr>
        <dsp:cNvPr id="0" name=""/>
        <dsp:cNvSpPr/>
      </dsp:nvSpPr>
      <dsp:spPr>
        <a:xfrm>
          <a:off x="5868612" y="2746472"/>
          <a:ext cx="360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b="1" u="sng" kern="1200" cap="none" dirty="0">
              <a:solidFill>
                <a:srgbClr val="464646"/>
              </a:solidFill>
              <a:latin typeface="Montserrat Light" panose="00000400000000000000" pitchFamily="2" charset="0"/>
            </a:rPr>
            <a:t>ATTACHMENT B </a:t>
          </a:r>
          <a:r>
            <a:rPr lang="en-US" sz="2500" u="sng" kern="1200" cap="none" dirty="0">
              <a:solidFill>
                <a:srgbClr val="464646"/>
              </a:solidFill>
              <a:latin typeface="Montserrat Light" panose="00000400000000000000" pitchFamily="2" charset="0"/>
            </a:rPr>
            <a:t> </a:t>
          </a:r>
        </a:p>
        <a:p>
          <a:pPr marL="0" lvl="0" indent="0" algn="ctr" defTabSz="1111250">
            <a:lnSpc>
              <a:spcPct val="100000"/>
            </a:lnSpc>
            <a:spcBef>
              <a:spcPct val="0"/>
            </a:spcBef>
            <a:spcAft>
              <a:spcPct val="35000"/>
            </a:spcAft>
            <a:buNone/>
            <a:defRPr cap="all"/>
          </a:pPr>
          <a:r>
            <a:rPr lang="en-US" sz="2000" kern="1200" cap="none" dirty="0">
              <a:latin typeface="Montserrat Light" panose="00000400000000000000" pitchFamily="2" charset="0"/>
            </a:rPr>
            <a:t>Excel Worksheet With Required Fields Completed</a:t>
          </a:r>
        </a:p>
      </dsp:txBody>
      <dsp:txXfrm>
        <a:off x="5868612" y="2746472"/>
        <a:ext cx="3600000" cy="114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552A7-B07D-4D1C-ABC7-E5E7242F3068}">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85A99E-B674-4F80-AB0D-CDAEB90BB490}">
      <dsp:nvSpPr>
        <dsp:cNvPr id="0" name=""/>
        <dsp:cNvSpPr/>
      </dsp:nvSpPr>
      <dsp:spPr>
        <a:xfrm>
          <a:off x="0" y="0"/>
          <a:ext cx="6900512" cy="12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OHCA’S Finance Department will email the contractor quarterly for the state share bill back.</a:t>
          </a:r>
        </a:p>
      </dsp:txBody>
      <dsp:txXfrm>
        <a:off x="0" y="0"/>
        <a:ext cx="6900512" cy="1270387"/>
      </dsp:txXfrm>
    </dsp:sp>
    <dsp:sp modelId="{62095947-5527-4B9D-997B-BD5F8FD8B9B9}">
      <dsp:nvSpPr>
        <dsp:cNvPr id="0" name=""/>
        <dsp:cNvSpPr/>
      </dsp:nvSpPr>
      <dsp:spPr>
        <a:xfrm>
          <a:off x="0" y="127038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D247F-69B3-48C1-9BDE-FE5682CA9B39}">
      <dsp:nvSpPr>
        <dsp:cNvPr id="0" name=""/>
        <dsp:cNvSpPr/>
      </dsp:nvSpPr>
      <dsp:spPr>
        <a:xfrm>
          <a:off x="0" y="1270387"/>
          <a:ext cx="6900512" cy="12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The bill is for 25% state share paid by contractor to OHCA.</a:t>
          </a:r>
        </a:p>
      </dsp:txBody>
      <dsp:txXfrm>
        <a:off x="0" y="1270387"/>
        <a:ext cx="6900512" cy="1270387"/>
      </dsp:txXfrm>
    </dsp:sp>
    <dsp:sp modelId="{760491B3-298D-4B59-934A-5DB3BE0996EA}">
      <dsp:nvSpPr>
        <dsp:cNvPr id="0" name=""/>
        <dsp:cNvSpPr/>
      </dsp:nvSpPr>
      <dsp:spPr>
        <a:xfrm>
          <a:off x="0" y="25407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8A816-0557-4D00-B666-F648D6E025FA}">
      <dsp:nvSpPr>
        <dsp:cNvPr id="0" name=""/>
        <dsp:cNvSpPr/>
      </dsp:nvSpPr>
      <dsp:spPr>
        <a:xfrm>
          <a:off x="0" y="2540775"/>
          <a:ext cx="6900512" cy="12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The bill must be paid within 30 days of receipt of the invoice or no further payments will be rendered to the contractor.</a:t>
          </a:r>
        </a:p>
      </dsp:txBody>
      <dsp:txXfrm>
        <a:off x="0" y="2540775"/>
        <a:ext cx="6900512" cy="1270387"/>
      </dsp:txXfrm>
    </dsp:sp>
    <dsp:sp modelId="{FC683AED-2AC6-4F90-9535-7FBBBA3BB855}">
      <dsp:nvSpPr>
        <dsp:cNvPr id="0" name=""/>
        <dsp:cNvSpPr/>
      </dsp:nvSpPr>
      <dsp:spPr>
        <a:xfrm>
          <a:off x="0" y="3811163"/>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3C550-EEB1-40A1-94F1-E44172B7066C}">
      <dsp:nvSpPr>
        <dsp:cNvPr id="0" name=""/>
        <dsp:cNvSpPr/>
      </dsp:nvSpPr>
      <dsp:spPr>
        <a:xfrm>
          <a:off x="0" y="3811163"/>
          <a:ext cx="6900512" cy="127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ontserrat Light" panose="00000400000000000000" pitchFamily="2" charset="0"/>
            </a:rPr>
            <a:t>If TMAM point of contact changes contractor must notify OHCA immediately.</a:t>
          </a:r>
        </a:p>
      </dsp:txBody>
      <dsp:txXfrm>
        <a:off x="0" y="3811163"/>
        <a:ext cx="6900512" cy="12703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2A3A5-230D-4B79-99A2-C8AF454021B1}"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7280-2B88-40CF-8FB8-9155544084F7}" type="slidenum">
              <a:rPr lang="en-US" smtClean="0"/>
              <a:t>‹#›</a:t>
            </a:fld>
            <a:endParaRPr lang="en-US"/>
          </a:p>
        </p:txBody>
      </p:sp>
    </p:spTree>
    <p:extLst>
      <p:ext uri="{BB962C8B-B14F-4D97-AF65-F5344CB8AC3E}">
        <p14:creationId xmlns:p14="http://schemas.microsoft.com/office/powerpoint/2010/main" val="235179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1BC54-3C80-474D-9702-166E5AFB5995}" type="slidenum">
              <a:rPr lang="en-US" smtClean="0"/>
              <a:t>2</a:t>
            </a:fld>
            <a:endParaRPr lang="en-US" dirty="0"/>
          </a:p>
        </p:txBody>
      </p:sp>
    </p:spTree>
    <p:extLst>
      <p:ext uri="{BB962C8B-B14F-4D97-AF65-F5344CB8AC3E}">
        <p14:creationId xmlns:p14="http://schemas.microsoft.com/office/powerpoint/2010/main" val="133032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601BC54-3C80-474D-9702-166E5AFB5995}" type="slidenum">
              <a:rPr lang="en-US" smtClean="0"/>
              <a:t>3</a:t>
            </a:fld>
            <a:endParaRPr lang="en-US" dirty="0"/>
          </a:p>
        </p:txBody>
      </p:sp>
    </p:spTree>
    <p:extLst>
      <p:ext uri="{BB962C8B-B14F-4D97-AF65-F5344CB8AC3E}">
        <p14:creationId xmlns:p14="http://schemas.microsoft.com/office/powerpoint/2010/main" val="187903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BBDCB-3B84-4D3C-AB8A-D8C776E9FB4A}" type="slidenum">
              <a:rPr lang="en-US" smtClean="0"/>
              <a:t>40</a:t>
            </a:fld>
            <a:endParaRPr lang="en-US" dirty="0"/>
          </a:p>
        </p:txBody>
      </p:sp>
    </p:spTree>
    <p:extLst>
      <p:ext uri="{BB962C8B-B14F-4D97-AF65-F5344CB8AC3E}">
        <p14:creationId xmlns:p14="http://schemas.microsoft.com/office/powerpoint/2010/main" val="203198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1780996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2309856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557169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ransition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08800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37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55" r:id="rId10"/>
    <p:sldLayoutId id="2147483652" r:id="rId11"/>
    <p:sldLayoutId id="2147483659" r:id="rId12"/>
    <p:sldLayoutId id="2147483660" r:id="rId13"/>
    <p:sldLayoutId id="2147483649" r:id="rId14"/>
    <p:sldLayoutId id="2147483688" r:id="rId15"/>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7" r:id="rId10"/>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mysoonercar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klahoma.gov/ohca/providers/types/tribal-government-relat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mailto:Vickie.Sams@okhca.org"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mysoonercare.org/" TargetMode="External"/><Relationship Id="rId2" Type="http://schemas.openxmlformats.org/officeDocument/2006/relationships/hyperlink" Target="https://oklahoma.gov/ohca/providers/types/tribal-government-relat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Vickie.Sams@okhca.org" TargetMode="External"/><Relationship Id="rId5" Type="http://schemas.openxmlformats.org/officeDocument/2006/relationships/hyperlink" Target="mailto:Katherine.Mccoy@okhca.org" TargetMode="External"/><Relationship Id="rId4" Type="http://schemas.openxmlformats.org/officeDocument/2006/relationships/hyperlink" Target="mailto:Dana.Miller@okhc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thebluediamondgallery.com/wooden-tile/q/qualify.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4493" r="27276"/>
          <a:stretch/>
        </p:blipFill>
        <p:spPr>
          <a:xfrm>
            <a:off x="6681788" y="0"/>
            <a:ext cx="5510212" cy="5721350"/>
          </a:xfrm>
          <a:prstGeom prst="rect">
            <a:avLst/>
          </a:prstGeom>
        </p:spPr>
      </p:pic>
      <p:sp>
        <p:nvSpPr>
          <p:cNvPr id="2" name="TextBox 1">
            <a:extLst>
              <a:ext uri="{FF2B5EF4-FFF2-40B4-BE49-F238E27FC236}">
                <a16:creationId xmlns:a16="http://schemas.microsoft.com/office/drawing/2014/main" id="{890BA970-00D6-8369-350F-2CD10965150C}"/>
              </a:ext>
            </a:extLst>
          </p:cNvPr>
          <p:cNvSpPr txBox="1"/>
          <p:nvPr/>
        </p:nvSpPr>
        <p:spPr>
          <a:xfrm>
            <a:off x="409575" y="2860675"/>
            <a:ext cx="5305425" cy="1477328"/>
          </a:xfrm>
          <a:prstGeom prst="rect">
            <a:avLst/>
          </a:prstGeom>
          <a:noFill/>
        </p:spPr>
        <p:txBody>
          <a:bodyPr wrap="square" rtlCol="0">
            <a:spAutoFit/>
          </a:bodyPr>
          <a:lstStyle/>
          <a:p>
            <a:r>
              <a:rPr lang="en-US" sz="4500" dirty="0">
                <a:solidFill>
                  <a:srgbClr val="464646"/>
                </a:solidFill>
                <a:latin typeface="Montserrat ExtraBold" panose="00000900000000000000" pitchFamily="2" charset="0"/>
              </a:rPr>
              <a:t>TMAM Refresher </a:t>
            </a:r>
          </a:p>
          <a:p>
            <a:r>
              <a:rPr lang="en-US" sz="4500" dirty="0">
                <a:solidFill>
                  <a:srgbClr val="464646"/>
                </a:solidFill>
                <a:latin typeface="Montserrat ExtraBold" panose="00000900000000000000" pitchFamily="2" charset="0"/>
              </a:rPr>
              <a:t>Course </a:t>
            </a:r>
          </a:p>
        </p:txBody>
      </p:sp>
      <p:sp>
        <p:nvSpPr>
          <p:cNvPr id="4" name="TextBox 3">
            <a:extLst>
              <a:ext uri="{FF2B5EF4-FFF2-40B4-BE49-F238E27FC236}">
                <a16:creationId xmlns:a16="http://schemas.microsoft.com/office/drawing/2014/main" id="{15C886D1-C24A-8C31-A64C-4372B1A86059}"/>
              </a:ext>
            </a:extLst>
          </p:cNvPr>
          <p:cNvSpPr txBox="1"/>
          <p:nvPr/>
        </p:nvSpPr>
        <p:spPr>
          <a:xfrm>
            <a:off x="409575" y="4705687"/>
            <a:ext cx="4381500" cy="646331"/>
          </a:xfrm>
          <a:prstGeom prst="rect">
            <a:avLst/>
          </a:prstGeom>
          <a:noFill/>
        </p:spPr>
        <p:txBody>
          <a:bodyPr wrap="square" rtlCol="0">
            <a:spAutoFit/>
          </a:bodyPr>
          <a:lstStyle/>
          <a:p>
            <a:r>
              <a:rPr lang="en-US" dirty="0">
                <a:latin typeface="Montserrat Light" panose="00000400000000000000" pitchFamily="2" charset="0"/>
              </a:rPr>
              <a:t>Vickie Sams </a:t>
            </a:r>
          </a:p>
          <a:p>
            <a:r>
              <a:rPr lang="en-US" dirty="0">
                <a:latin typeface="Montserrat Light" panose="00000400000000000000" pitchFamily="2" charset="0"/>
              </a:rPr>
              <a:t>October 2022</a:t>
            </a:r>
          </a:p>
        </p:txBody>
      </p:sp>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527F-D809-F3E1-5C6F-04B745AFCDEC}"/>
              </a:ext>
            </a:extLst>
          </p:cNvPr>
          <p:cNvSpPr>
            <a:spLocks noGrp="1"/>
          </p:cNvSpPr>
          <p:nvPr>
            <p:ph type="title"/>
          </p:nvPr>
        </p:nvSpPr>
        <p:spPr/>
        <p:txBody>
          <a:bodyPr/>
          <a:lstStyle/>
          <a:p>
            <a:r>
              <a:rPr lang="en-US" dirty="0">
                <a:solidFill>
                  <a:srgbClr val="004E9A"/>
                </a:solidFill>
              </a:rPr>
              <a:t>Purpose and function</a:t>
            </a:r>
          </a:p>
        </p:txBody>
      </p:sp>
      <p:sp>
        <p:nvSpPr>
          <p:cNvPr id="3" name="Content Placeholder 2">
            <a:extLst>
              <a:ext uri="{FF2B5EF4-FFF2-40B4-BE49-F238E27FC236}">
                <a16:creationId xmlns:a16="http://schemas.microsoft.com/office/drawing/2014/main" id="{3C773410-2233-18D3-8E27-43F70FE68852}"/>
              </a:ext>
            </a:extLst>
          </p:cNvPr>
          <p:cNvSpPr>
            <a:spLocks noGrp="1"/>
          </p:cNvSpPr>
          <p:nvPr>
            <p:ph idx="1"/>
          </p:nvPr>
        </p:nvSpPr>
        <p:spPr/>
        <p:txBody>
          <a:bodyPr>
            <a:normAutofit/>
          </a:bodyPr>
          <a:lstStyle/>
          <a:p>
            <a:pPr marL="0" indent="0">
              <a:buNone/>
            </a:pPr>
            <a:r>
              <a:rPr lang="en-US" dirty="0"/>
              <a:t>Tribal health care network support:</a:t>
            </a:r>
          </a:p>
          <a:p>
            <a:pPr lvl="1"/>
            <a:r>
              <a:rPr lang="en-US" dirty="0"/>
              <a:t>SoonerCare and Insure Oklahoma partners with 62 tribal health care providers to help bridge the gap of health disparities with greater access to preventative and specialty care.</a:t>
            </a:r>
          </a:p>
          <a:p>
            <a:pPr lvl="1"/>
            <a:r>
              <a:rPr lang="en-US" dirty="0"/>
              <a:t>Provider agreements recognize tribal sovereignty.</a:t>
            </a:r>
          </a:p>
          <a:p>
            <a:pPr lvl="1"/>
            <a:r>
              <a:rPr lang="en-US" dirty="0"/>
              <a:t>Office of Management and Budget encounter rate payments to I/T/U.</a:t>
            </a:r>
          </a:p>
          <a:p>
            <a:pPr lvl="1"/>
            <a:r>
              <a:rPr lang="en-US" dirty="0"/>
              <a:t>100% Federal Medical Assistance Percentages; no cost to state budget for state-tribal relations.</a:t>
            </a:r>
          </a:p>
        </p:txBody>
      </p:sp>
    </p:spTree>
    <p:extLst>
      <p:ext uri="{BB962C8B-B14F-4D97-AF65-F5344CB8AC3E}">
        <p14:creationId xmlns:p14="http://schemas.microsoft.com/office/powerpoint/2010/main" val="36499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090C-8854-3661-C35F-C8BAD6AD023A}"/>
              </a:ext>
            </a:extLst>
          </p:cNvPr>
          <p:cNvSpPr>
            <a:spLocks noGrp="1"/>
          </p:cNvSpPr>
          <p:nvPr>
            <p:ph type="title"/>
          </p:nvPr>
        </p:nvSpPr>
        <p:spPr/>
        <p:txBody>
          <a:bodyPr/>
          <a:lstStyle/>
          <a:p>
            <a:r>
              <a:rPr lang="en-US" dirty="0">
                <a:solidFill>
                  <a:srgbClr val="004E9A"/>
                </a:solidFill>
              </a:rPr>
              <a:t>Purpose and function </a:t>
            </a:r>
          </a:p>
        </p:txBody>
      </p:sp>
      <p:sp>
        <p:nvSpPr>
          <p:cNvPr id="3" name="Content Placeholder 2">
            <a:extLst>
              <a:ext uri="{FF2B5EF4-FFF2-40B4-BE49-F238E27FC236}">
                <a16:creationId xmlns:a16="http://schemas.microsoft.com/office/drawing/2014/main" id="{FA166F31-2A9F-7222-EE13-E71F37D90532}"/>
              </a:ext>
            </a:extLst>
          </p:cNvPr>
          <p:cNvSpPr>
            <a:spLocks noGrp="1"/>
          </p:cNvSpPr>
          <p:nvPr>
            <p:ph idx="1"/>
          </p:nvPr>
        </p:nvSpPr>
        <p:spPr/>
        <p:txBody>
          <a:bodyPr/>
          <a:lstStyle/>
          <a:p>
            <a:pPr marL="0" indent="0">
              <a:buNone/>
            </a:pPr>
            <a:r>
              <a:rPr lang="en-US" dirty="0"/>
              <a:t>Community engagement:</a:t>
            </a:r>
          </a:p>
          <a:p>
            <a:pPr lvl="1"/>
            <a:r>
              <a:rPr lang="en-US" dirty="0"/>
              <a:t>Partner support and tribal events.</a:t>
            </a:r>
          </a:p>
          <a:p>
            <a:pPr lvl="1"/>
            <a:r>
              <a:rPr lang="en-US" dirty="0"/>
              <a:t>Culturally appropriate outreach strategies.</a:t>
            </a:r>
          </a:p>
        </p:txBody>
      </p:sp>
    </p:spTree>
    <p:extLst>
      <p:ext uri="{BB962C8B-B14F-4D97-AF65-F5344CB8AC3E}">
        <p14:creationId xmlns:p14="http://schemas.microsoft.com/office/powerpoint/2010/main" val="426208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8115300" cy="6064250"/>
          </a:xfrm>
        </p:spPr>
        <p:txBody>
          <a:bodyPr>
            <a:normAutofit/>
          </a:bodyPr>
          <a:lstStyle/>
          <a:p>
            <a:r>
              <a:rPr lang="en-US" dirty="0"/>
              <a:t>Tribal Medicaid administrative match (TMAM)</a:t>
            </a:r>
          </a:p>
        </p:txBody>
      </p:sp>
    </p:spTree>
    <p:extLst>
      <p:ext uri="{BB962C8B-B14F-4D97-AF65-F5344CB8AC3E}">
        <p14:creationId xmlns:p14="http://schemas.microsoft.com/office/powerpoint/2010/main" val="205606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EA2EF193-77A3-8AE0-3785-ADE152DB6D29}"/>
              </a:ext>
            </a:extLst>
          </p:cNvPr>
          <p:cNvPicPr>
            <a:picLocks noChangeAspect="1"/>
          </p:cNvPicPr>
          <p:nvPr/>
        </p:nvPicPr>
        <p:blipFill rotWithShape="1">
          <a:blip r:embed="rId2">
            <a:biLevel thresh="25000"/>
            <a:alphaModFix/>
          </a:blip>
          <a:srcRect b="15414"/>
          <a:stretch/>
        </p:blipFill>
        <p:spPr>
          <a:xfrm>
            <a:off x="20" y="10"/>
            <a:ext cx="12191980" cy="6857990"/>
          </a:xfrm>
          <a:prstGeom prst="rect">
            <a:avLst/>
          </a:prstGeom>
          <a:solidFill>
            <a:schemeClr val="bg1"/>
          </a:solidFill>
        </p:spPr>
      </p:pic>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CA730A3-582A-41F4-5FDA-4D01FA6353A6}"/>
              </a:ext>
            </a:extLst>
          </p:cNvPr>
          <p:cNvSpPr>
            <a:spLocks noGrp="1"/>
          </p:cNvSpPr>
          <p:nvPr>
            <p:ph type="title"/>
          </p:nvPr>
        </p:nvSpPr>
        <p:spPr>
          <a:xfrm>
            <a:off x="838200" y="365125"/>
            <a:ext cx="10515600" cy="1325563"/>
          </a:xfrm>
        </p:spPr>
        <p:txBody>
          <a:bodyPr>
            <a:normAutofit/>
          </a:bodyPr>
          <a:lstStyle/>
          <a:p>
            <a:r>
              <a:rPr lang="en-US" dirty="0">
                <a:solidFill>
                  <a:srgbClr val="004E9A"/>
                </a:solidFill>
              </a:rPr>
              <a:t>TMAM Program</a:t>
            </a:r>
          </a:p>
        </p:txBody>
      </p:sp>
      <p:sp>
        <p:nvSpPr>
          <p:cNvPr id="3" name="Content Placeholder 2">
            <a:extLst>
              <a:ext uri="{FF2B5EF4-FFF2-40B4-BE49-F238E27FC236}">
                <a16:creationId xmlns:a16="http://schemas.microsoft.com/office/drawing/2014/main" id="{933F1FA8-8B4A-6DE5-A594-B544913415A9}"/>
              </a:ext>
            </a:extLst>
          </p:cNvPr>
          <p:cNvSpPr>
            <a:spLocks noGrp="1"/>
          </p:cNvSpPr>
          <p:nvPr>
            <p:ph idx="1"/>
          </p:nvPr>
        </p:nvSpPr>
        <p:spPr/>
        <p:txBody>
          <a:bodyPr/>
          <a:lstStyle/>
          <a:p>
            <a:pPr marL="0" indent="0">
              <a:buNone/>
            </a:pPr>
            <a:r>
              <a:rPr lang="en-US" dirty="0"/>
              <a:t>The intent of TMAM is to contract with tribal enrollment partners to receive reimbursement for accepting and processing new and renewed applications for SoonerCare. </a:t>
            </a:r>
          </a:p>
          <a:p>
            <a:pPr lvl="1"/>
            <a:r>
              <a:rPr lang="en-US" dirty="0"/>
              <a:t>TMAM will address several concerns including the relatively high rate of uninsured American Indian adults and children. </a:t>
            </a:r>
          </a:p>
          <a:p>
            <a:pPr lvl="1"/>
            <a:r>
              <a:rPr lang="en-US" dirty="0"/>
              <a:t>TMAM program is to bridge the disparity by connecting the tribal population to SoonerCare and quality health care.</a:t>
            </a:r>
          </a:p>
        </p:txBody>
      </p:sp>
    </p:spTree>
    <p:extLst>
      <p:ext uri="{BB962C8B-B14F-4D97-AF65-F5344CB8AC3E}">
        <p14:creationId xmlns:p14="http://schemas.microsoft.com/office/powerpoint/2010/main" val="114557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8610600" cy="6064250"/>
          </a:xfrm>
        </p:spPr>
        <p:txBody>
          <a:bodyPr>
            <a:normAutofit/>
          </a:bodyPr>
          <a:lstStyle/>
          <a:p>
            <a:r>
              <a:rPr lang="en-US" dirty="0"/>
              <a:t>Requirements</a:t>
            </a:r>
          </a:p>
        </p:txBody>
      </p:sp>
    </p:spTree>
    <p:extLst>
      <p:ext uri="{BB962C8B-B14F-4D97-AF65-F5344CB8AC3E}">
        <p14:creationId xmlns:p14="http://schemas.microsoft.com/office/powerpoint/2010/main" val="116299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D3F6-50B6-2F0F-E545-11A79FDF16D3}"/>
              </a:ext>
            </a:extLst>
          </p:cNvPr>
          <p:cNvSpPr>
            <a:spLocks noGrp="1"/>
          </p:cNvSpPr>
          <p:nvPr>
            <p:ph type="title"/>
          </p:nvPr>
        </p:nvSpPr>
        <p:spPr>
          <a:xfrm>
            <a:off x="161925" y="640823"/>
            <a:ext cx="4324349" cy="5583148"/>
          </a:xfrm>
        </p:spPr>
        <p:txBody>
          <a:bodyPr anchor="ctr">
            <a:normAutofit/>
          </a:bodyPr>
          <a:lstStyle/>
          <a:p>
            <a:r>
              <a:rPr lang="en-US" sz="3800" dirty="0">
                <a:solidFill>
                  <a:srgbClr val="004E9A"/>
                </a:solidFill>
              </a:rPr>
              <a:t>Requirements</a:t>
            </a:r>
          </a:p>
        </p:txBody>
      </p:sp>
      <p:graphicFrame>
        <p:nvGraphicFramePr>
          <p:cNvPr id="5" name="Content Placeholder 2">
            <a:extLst>
              <a:ext uri="{FF2B5EF4-FFF2-40B4-BE49-F238E27FC236}">
                <a16:creationId xmlns:a16="http://schemas.microsoft.com/office/drawing/2014/main" id="{DBF63BE1-5366-4519-7B90-D34C133CF5AC}"/>
              </a:ext>
            </a:extLst>
          </p:cNvPr>
          <p:cNvGraphicFramePr>
            <a:graphicFrameLocks noGrp="1"/>
          </p:cNvGraphicFramePr>
          <p:nvPr>
            <p:ph idx="1"/>
            <p:extLst>
              <p:ext uri="{D42A27DB-BD31-4B8C-83A1-F6EECF244321}">
                <p14:modId xmlns:p14="http://schemas.microsoft.com/office/powerpoint/2010/main" val="41923008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768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D3F6-50B6-2F0F-E545-11A79FDF16D3}"/>
              </a:ext>
            </a:extLst>
          </p:cNvPr>
          <p:cNvSpPr>
            <a:spLocks noGrp="1"/>
          </p:cNvSpPr>
          <p:nvPr>
            <p:ph type="title"/>
          </p:nvPr>
        </p:nvSpPr>
        <p:spPr/>
        <p:txBody>
          <a:bodyPr anchor="ctr">
            <a:normAutofit/>
          </a:bodyPr>
          <a:lstStyle/>
          <a:p>
            <a:r>
              <a:rPr lang="en-US" sz="3800" dirty="0">
                <a:solidFill>
                  <a:srgbClr val="004E9A"/>
                </a:solidFill>
              </a:rPr>
              <a:t>Requirements</a:t>
            </a:r>
          </a:p>
        </p:txBody>
      </p:sp>
      <p:sp>
        <p:nvSpPr>
          <p:cNvPr id="8" name="Content Placeholder 7">
            <a:extLst>
              <a:ext uri="{FF2B5EF4-FFF2-40B4-BE49-F238E27FC236}">
                <a16:creationId xmlns:a16="http://schemas.microsoft.com/office/drawing/2014/main" id="{7CFB3456-E773-E5B1-C8F5-F6C763C11D9F}"/>
              </a:ext>
            </a:extLst>
          </p:cNvPr>
          <p:cNvSpPr>
            <a:spLocks noGrp="1"/>
          </p:cNvSpPr>
          <p:nvPr>
            <p:ph idx="1"/>
          </p:nvPr>
        </p:nvSpPr>
        <p:spPr/>
        <p:txBody>
          <a:bodyPr/>
          <a:lstStyle/>
          <a:p>
            <a:r>
              <a:rPr lang="en-US" dirty="0"/>
              <a:t>OHCA is advancing the state share. </a:t>
            </a:r>
          </a:p>
          <a:p>
            <a:r>
              <a:rPr lang="en-US" dirty="0"/>
              <a:t>Must be tribal government funding.</a:t>
            </a:r>
          </a:p>
          <a:p>
            <a:r>
              <a:rPr lang="en-US" dirty="0"/>
              <a:t>Tribal contractor is billed quarterly the state share; 25% of payment received.</a:t>
            </a:r>
          </a:p>
          <a:p>
            <a:r>
              <a:rPr lang="en-US" dirty="0"/>
              <a:t>Payment must be received by OHCA within 30 days; no future payments for TMAM will be paid.</a:t>
            </a:r>
          </a:p>
          <a:p>
            <a:pPr marL="0" indent="0">
              <a:buNone/>
            </a:pPr>
            <a:r>
              <a:rPr lang="en-US" sz="3200" b="1" i="1" u="sng" dirty="0">
                <a:solidFill>
                  <a:srgbClr val="004E9A"/>
                </a:solidFill>
              </a:rPr>
              <a:t>IMPORTANT: All efforts to protect PHI Emails must be sent secured. </a:t>
            </a:r>
          </a:p>
        </p:txBody>
      </p:sp>
    </p:spTree>
    <p:extLst>
      <p:ext uri="{BB962C8B-B14F-4D97-AF65-F5344CB8AC3E}">
        <p14:creationId xmlns:p14="http://schemas.microsoft.com/office/powerpoint/2010/main" val="33372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8610600" cy="6064250"/>
          </a:xfrm>
        </p:spPr>
        <p:txBody>
          <a:bodyPr>
            <a:normAutofit/>
          </a:bodyPr>
          <a:lstStyle/>
          <a:p>
            <a:r>
              <a:rPr lang="en-US" dirty="0" err="1"/>
              <a:t>Tmam</a:t>
            </a:r>
            <a:r>
              <a:rPr lang="en-US" dirty="0"/>
              <a:t> invoice requirements</a:t>
            </a:r>
          </a:p>
        </p:txBody>
      </p:sp>
    </p:spTree>
    <p:extLst>
      <p:ext uri="{BB962C8B-B14F-4D97-AF65-F5344CB8AC3E}">
        <p14:creationId xmlns:p14="http://schemas.microsoft.com/office/powerpoint/2010/main" val="93834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0F1-3DA8-8F9D-CB42-8C25435A091F}"/>
              </a:ext>
            </a:extLst>
          </p:cNvPr>
          <p:cNvSpPr>
            <a:spLocks noGrp="1"/>
          </p:cNvSpPr>
          <p:nvPr>
            <p:ph type="title"/>
          </p:nvPr>
        </p:nvSpPr>
        <p:spPr/>
        <p:txBody>
          <a:bodyPr>
            <a:normAutofit/>
          </a:bodyPr>
          <a:lstStyle/>
          <a:p>
            <a:r>
              <a:rPr lang="en-US" dirty="0">
                <a:solidFill>
                  <a:srgbClr val="004E9A"/>
                </a:solidFill>
              </a:rPr>
              <a:t>Application (</a:t>
            </a:r>
            <a:r>
              <a:rPr lang="en-US" dirty="0" err="1">
                <a:solidFill>
                  <a:srgbClr val="004E9A"/>
                </a:solidFill>
              </a:rPr>
              <a:t>tmam</a:t>
            </a:r>
            <a:r>
              <a:rPr lang="en-US" dirty="0">
                <a:solidFill>
                  <a:srgbClr val="004E9A"/>
                </a:solidFill>
              </a:rPr>
              <a:t> Product)</a:t>
            </a:r>
          </a:p>
        </p:txBody>
      </p:sp>
      <p:sp>
        <p:nvSpPr>
          <p:cNvPr id="3" name="Content Placeholder 2">
            <a:extLst>
              <a:ext uri="{FF2B5EF4-FFF2-40B4-BE49-F238E27FC236}">
                <a16:creationId xmlns:a16="http://schemas.microsoft.com/office/drawing/2014/main" id="{3BF25AC3-C75E-1DDA-0B0C-030E9CE26DC9}"/>
              </a:ext>
            </a:extLst>
          </p:cNvPr>
          <p:cNvSpPr>
            <a:spLocks noGrp="1"/>
          </p:cNvSpPr>
          <p:nvPr>
            <p:ph idx="1"/>
          </p:nvPr>
        </p:nvSpPr>
        <p:spPr/>
        <p:txBody>
          <a:bodyPr>
            <a:normAutofit/>
          </a:bodyPr>
          <a:lstStyle/>
          <a:p>
            <a:pPr marL="0" indent="0">
              <a:buNone/>
            </a:pPr>
            <a:r>
              <a:rPr lang="en-US" sz="2600" dirty="0"/>
              <a:t>Once a tribe has an approved TMAM contract, they are eligible to receive payment for the following: </a:t>
            </a:r>
          </a:p>
          <a:p>
            <a:pPr marL="0" indent="0">
              <a:buNone/>
            </a:pPr>
            <a:endParaRPr lang="en-US" sz="2600" dirty="0"/>
          </a:p>
          <a:p>
            <a:pPr marL="457200" lvl="1" indent="0">
              <a:buNone/>
            </a:pPr>
            <a:r>
              <a:rPr lang="en-US" sz="2600" dirty="0"/>
              <a:t>(1) Approved New SoonerCare online application= $40.00</a:t>
            </a:r>
          </a:p>
          <a:p>
            <a:pPr marL="457200" lvl="1" indent="0">
              <a:buNone/>
            </a:pPr>
            <a:r>
              <a:rPr lang="en-US" sz="2600" dirty="0"/>
              <a:t>(2) Approved New SoonerCare paper application= $30.00 </a:t>
            </a:r>
          </a:p>
          <a:p>
            <a:pPr marL="457200" lvl="1" indent="0">
              <a:buNone/>
            </a:pPr>
            <a:r>
              <a:rPr lang="en-US" sz="2600" dirty="0"/>
              <a:t>(3) Approved online renewal SoonerCare= $15.00</a:t>
            </a:r>
            <a:endParaRPr lang="en-US" sz="2600" b="1" dirty="0">
              <a:solidFill>
                <a:srgbClr val="004E9A"/>
              </a:solidFill>
              <a:latin typeface="Montserrat Light" panose="00000400000000000000" pitchFamily="2" charset="0"/>
            </a:endParaRPr>
          </a:p>
          <a:p>
            <a:pPr marL="457200" lvl="1" indent="0">
              <a:buNone/>
            </a:pPr>
            <a:endParaRPr lang="en-US" sz="2000" b="1" dirty="0">
              <a:solidFill>
                <a:srgbClr val="004E9A"/>
              </a:solidFill>
              <a:latin typeface="Montserrat Light" panose="00000400000000000000" pitchFamily="2" charset="0"/>
            </a:endParaRPr>
          </a:p>
          <a:p>
            <a:pPr marL="457200" lvl="1" indent="0">
              <a:buNone/>
            </a:pPr>
            <a:r>
              <a:rPr lang="en-US" sz="2000" b="1" dirty="0">
                <a:solidFill>
                  <a:srgbClr val="004E9A"/>
                </a:solidFill>
                <a:latin typeface="Montserrat Light" panose="00000400000000000000" pitchFamily="2" charset="0"/>
              </a:rPr>
              <a:t>The application is located at </a:t>
            </a:r>
            <a:r>
              <a:rPr lang="en-US" sz="2000" b="1" dirty="0">
                <a:solidFill>
                  <a:srgbClr val="004E9A"/>
                </a:solidFill>
                <a:latin typeface="Montserrat Light" panose="00000400000000000000" pitchFamily="2" charset="0"/>
                <a:hlinkClick r:id="rId2"/>
              </a:rPr>
              <a:t>www.mysoonercare.org</a:t>
            </a:r>
            <a:r>
              <a:rPr lang="en-US" sz="2000" b="1" dirty="0">
                <a:solidFill>
                  <a:srgbClr val="004E9A"/>
                </a:solidFill>
                <a:latin typeface="Montserrat Light" panose="00000400000000000000" pitchFamily="2" charset="0"/>
              </a:rPr>
              <a:t>. There is no contract needed to access the website application.</a:t>
            </a:r>
            <a:endParaRPr lang="en-US" sz="3600" dirty="0"/>
          </a:p>
          <a:p>
            <a:pPr marL="457200" lvl="1" indent="0">
              <a:buNone/>
            </a:pPr>
            <a:endParaRPr lang="en-US" sz="3600" dirty="0"/>
          </a:p>
          <a:p>
            <a:endParaRPr lang="en-US" dirty="0"/>
          </a:p>
        </p:txBody>
      </p:sp>
    </p:spTree>
    <p:extLst>
      <p:ext uri="{BB962C8B-B14F-4D97-AF65-F5344CB8AC3E}">
        <p14:creationId xmlns:p14="http://schemas.microsoft.com/office/powerpoint/2010/main" val="309936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9528-4DF9-4F1A-363A-07D974807040}"/>
              </a:ext>
            </a:extLst>
          </p:cNvPr>
          <p:cNvSpPr>
            <a:spLocks noGrp="1"/>
          </p:cNvSpPr>
          <p:nvPr>
            <p:ph type="title"/>
          </p:nvPr>
        </p:nvSpPr>
        <p:spPr/>
        <p:txBody>
          <a:bodyPr>
            <a:normAutofit/>
          </a:bodyPr>
          <a:lstStyle/>
          <a:p>
            <a:r>
              <a:rPr lang="en-US" dirty="0">
                <a:solidFill>
                  <a:srgbClr val="004E9A"/>
                </a:solidFill>
              </a:rPr>
              <a:t>Approved New application</a:t>
            </a:r>
          </a:p>
        </p:txBody>
      </p:sp>
      <p:sp>
        <p:nvSpPr>
          <p:cNvPr id="3" name="Content Placeholder 2">
            <a:extLst>
              <a:ext uri="{FF2B5EF4-FFF2-40B4-BE49-F238E27FC236}">
                <a16:creationId xmlns:a16="http://schemas.microsoft.com/office/drawing/2014/main" id="{B56C36DD-E4BE-9568-0E52-264B07AD81F9}"/>
              </a:ext>
            </a:extLst>
          </p:cNvPr>
          <p:cNvSpPr>
            <a:spLocks noGrp="1"/>
          </p:cNvSpPr>
          <p:nvPr>
            <p:ph idx="1"/>
          </p:nvPr>
        </p:nvSpPr>
        <p:spPr/>
        <p:txBody>
          <a:bodyPr/>
          <a:lstStyle/>
          <a:p>
            <a:r>
              <a:rPr lang="en-US" sz="2800" dirty="0"/>
              <a:t>The individual has </a:t>
            </a:r>
            <a:r>
              <a:rPr lang="en-US" sz="2800" b="1" u="sng" dirty="0"/>
              <a:t>NOT</a:t>
            </a:r>
            <a:r>
              <a:rPr lang="en-US" sz="2800" dirty="0"/>
              <a:t> had SoonerCare coverage within the last 30 days.</a:t>
            </a:r>
          </a:p>
          <a:p>
            <a:pPr marL="0" indent="0">
              <a:buNone/>
            </a:pPr>
            <a:endParaRPr lang="en-US" sz="2800" dirty="0"/>
          </a:p>
          <a:p>
            <a:r>
              <a:rPr lang="en-US" sz="2800" dirty="0"/>
              <a:t>Moving from one program to another with a separate application.</a:t>
            </a:r>
          </a:p>
          <a:p>
            <a:pPr marL="0" indent="0">
              <a:buNone/>
            </a:pPr>
            <a:endParaRPr lang="en-US" sz="2800" dirty="0"/>
          </a:p>
          <a:p>
            <a:r>
              <a:rPr lang="en-US" sz="2800" dirty="0"/>
              <a:t>Individuals being added to an existing application (e.g., newborns).</a:t>
            </a:r>
          </a:p>
          <a:p>
            <a:pPr marL="0" indent="0">
              <a:buNone/>
            </a:pPr>
            <a:endParaRPr lang="en-US" dirty="0"/>
          </a:p>
        </p:txBody>
      </p:sp>
    </p:spTree>
    <p:extLst>
      <p:ext uri="{BB962C8B-B14F-4D97-AF65-F5344CB8AC3E}">
        <p14:creationId xmlns:p14="http://schemas.microsoft.com/office/powerpoint/2010/main" val="232384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4E9A"/>
                </a:solidFill>
                <a:latin typeface="Montserrat ExtraBold"/>
              </a:rPr>
              <a:t>Disclaimer</a:t>
            </a:r>
          </a:p>
        </p:txBody>
      </p:sp>
      <p:sp>
        <p:nvSpPr>
          <p:cNvPr id="3" name="Content Placeholder 2"/>
          <p:cNvSpPr>
            <a:spLocks noGrp="1"/>
          </p:cNvSpPr>
          <p:nvPr>
            <p:ph idx="1"/>
          </p:nvPr>
        </p:nvSpPr>
        <p:spPr/>
        <p:txBody>
          <a:bodyPr vert="horz" lIns="91440" tIns="45720" rIns="91440" bIns="45720" rtlCol="0" anchor="t">
            <a:normAutofit fontScale="25000" lnSpcReduction="20000"/>
          </a:bodyPr>
          <a:lstStyle/>
          <a:p>
            <a:pPr marL="0" indent="0">
              <a:lnSpc>
                <a:spcPct val="120000"/>
              </a:lnSpc>
              <a:spcBef>
                <a:spcPts val="0"/>
              </a:spcBef>
              <a:buNone/>
            </a:pPr>
            <a:r>
              <a:rPr lang="en-US" sz="9600" dirty="0">
                <a:latin typeface="Montserrat Light"/>
                <a:cs typeface="Arial"/>
              </a:rPr>
              <a:t>This presentation was compiled by OHCA Tribal Government Relations Department.</a:t>
            </a:r>
            <a:endParaRPr lang="en-US" dirty="0"/>
          </a:p>
          <a:p>
            <a:pPr marL="0" indent="0">
              <a:lnSpc>
                <a:spcPct val="120000"/>
              </a:lnSpc>
              <a:spcBef>
                <a:spcPts val="0"/>
              </a:spcBef>
              <a:buNone/>
            </a:pPr>
            <a:endParaRPr lang="en-US" sz="9600" dirty="0">
              <a:latin typeface="Montserrat Light" panose="00000400000000000000" pitchFamily="2" charset="0"/>
            </a:endParaRPr>
          </a:p>
          <a:p>
            <a:pPr marL="0" indent="0">
              <a:lnSpc>
                <a:spcPct val="120000"/>
              </a:lnSpc>
              <a:spcBef>
                <a:spcPts val="0"/>
              </a:spcBef>
              <a:buNone/>
            </a:pPr>
            <a:r>
              <a:rPr lang="en-US" sz="9600" dirty="0">
                <a:latin typeface="Montserrat Light"/>
                <a:cs typeface="Arial"/>
              </a:rPr>
              <a:t>The information contained within this presentation is intended as a reference only and is current as of August 2022. Content is subject to change.</a:t>
            </a:r>
          </a:p>
          <a:p>
            <a:pPr marL="0" lvl="2" indent="0">
              <a:spcBef>
                <a:spcPts val="800"/>
              </a:spcBef>
              <a:buNone/>
            </a:pPr>
            <a:endParaRPr lang="en-US" sz="9600" dirty="0">
              <a:latin typeface="Montserrat Light" panose="00000400000000000000" pitchFamily="2" charset="0"/>
            </a:endParaRPr>
          </a:p>
          <a:p>
            <a:pPr marL="0" lvl="2" indent="0">
              <a:spcBef>
                <a:spcPts val="800"/>
              </a:spcBef>
              <a:buNone/>
            </a:pPr>
            <a:r>
              <a:rPr lang="en-US" sz="9600" b="1" i="1" dirty="0">
                <a:latin typeface="Montserrat Light"/>
                <a:cs typeface="Arial"/>
              </a:rPr>
              <a:t>Stay current with up-to-date information on the OHCA website:</a:t>
            </a:r>
            <a:endParaRPr lang="en-US" sz="9600" b="1" i="1" u="sng" dirty="0">
              <a:solidFill>
                <a:srgbClr val="BC5E21"/>
              </a:solidFill>
              <a:latin typeface="Montserrat Light"/>
              <a:cs typeface="Arial"/>
            </a:endParaRPr>
          </a:p>
          <a:p>
            <a:pPr marL="0" lvl="2" indent="0">
              <a:spcBef>
                <a:spcPts val="800"/>
              </a:spcBef>
              <a:buNone/>
            </a:pPr>
            <a:endParaRPr lang="en-US" sz="9600" b="1" i="1" u="sng" dirty="0">
              <a:solidFill>
                <a:srgbClr val="BC5E21"/>
              </a:solidFill>
              <a:latin typeface="Montserrat Light"/>
              <a:cs typeface="Arial"/>
              <a:hlinkClick r:id="rId3"/>
            </a:endParaRPr>
          </a:p>
          <a:p>
            <a:pPr marL="0" lvl="2" indent="0">
              <a:spcBef>
                <a:spcPts val="800"/>
              </a:spcBef>
              <a:buNone/>
            </a:pPr>
            <a:r>
              <a:rPr lang="en-US" sz="9600" b="1" i="1" u="sng" dirty="0">
                <a:solidFill>
                  <a:srgbClr val="BC5E21"/>
                </a:solidFill>
                <a:latin typeface="Montserrat Light"/>
                <a:cs typeface="Arial"/>
                <a:hlinkClick r:id="rId3"/>
              </a:rPr>
              <a:t>https://oklahoma.gov/ohca/providers/types/tribal-government-relations.html</a:t>
            </a:r>
            <a:endParaRPr lang="en-US" sz="9600" b="1" i="1" u="sng" dirty="0">
              <a:solidFill>
                <a:srgbClr val="BC5E21"/>
              </a:solidFill>
              <a:latin typeface="Montserrat Light"/>
              <a:cs typeface="Arial"/>
            </a:endParaRPr>
          </a:p>
          <a:p>
            <a:pPr marL="0" lvl="2" indent="0">
              <a:spcBef>
                <a:spcPts val="800"/>
              </a:spcBef>
              <a:buNone/>
            </a:pPr>
            <a:endParaRPr lang="en-US" sz="9600" b="1" i="1" u="sng" dirty="0">
              <a:solidFill>
                <a:srgbClr val="BC5E21"/>
              </a:solidFill>
              <a:latin typeface="Montserrat Light"/>
              <a:cs typeface="Arial"/>
            </a:endParaRPr>
          </a:p>
          <a:p>
            <a:pPr marL="0" indent="0">
              <a:buNone/>
            </a:pPr>
            <a:endParaRPr lang="en-US" dirty="0"/>
          </a:p>
        </p:txBody>
      </p:sp>
    </p:spTree>
    <p:extLst>
      <p:ext uri="{BB962C8B-B14F-4D97-AF65-F5344CB8AC3E}">
        <p14:creationId xmlns:p14="http://schemas.microsoft.com/office/powerpoint/2010/main" val="41016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B6F4-B584-5F44-A88A-F8CDCA8E9151}"/>
              </a:ext>
            </a:extLst>
          </p:cNvPr>
          <p:cNvSpPr>
            <a:spLocks noGrp="1"/>
          </p:cNvSpPr>
          <p:nvPr>
            <p:ph type="title"/>
          </p:nvPr>
        </p:nvSpPr>
        <p:spPr/>
        <p:txBody>
          <a:bodyPr>
            <a:normAutofit/>
          </a:bodyPr>
          <a:lstStyle/>
          <a:p>
            <a:r>
              <a:rPr lang="en-US" dirty="0">
                <a:solidFill>
                  <a:srgbClr val="004E9A"/>
                </a:solidFill>
              </a:rPr>
              <a:t>Approved Online Renewal</a:t>
            </a:r>
          </a:p>
        </p:txBody>
      </p:sp>
      <p:sp>
        <p:nvSpPr>
          <p:cNvPr id="3" name="Content Placeholder 2">
            <a:extLst>
              <a:ext uri="{FF2B5EF4-FFF2-40B4-BE49-F238E27FC236}">
                <a16:creationId xmlns:a16="http://schemas.microsoft.com/office/drawing/2014/main" id="{3697376C-A3EA-0963-578B-5083E3E7A73C}"/>
              </a:ext>
            </a:extLst>
          </p:cNvPr>
          <p:cNvSpPr>
            <a:spLocks noGrp="1"/>
          </p:cNvSpPr>
          <p:nvPr>
            <p:ph idx="1"/>
          </p:nvPr>
        </p:nvSpPr>
        <p:spPr/>
        <p:txBody>
          <a:bodyPr/>
          <a:lstStyle/>
          <a:p>
            <a:r>
              <a:rPr lang="en-US" sz="2800" dirty="0"/>
              <a:t>The individual </a:t>
            </a:r>
            <a:r>
              <a:rPr lang="en-US" sz="2800" b="1" i="1" u="sng" dirty="0"/>
              <a:t>has had </a:t>
            </a:r>
            <a:r>
              <a:rPr lang="en-US" sz="2800" dirty="0"/>
              <a:t>SoonerCare coverage within the last 30 days.</a:t>
            </a:r>
          </a:p>
          <a:p>
            <a:endParaRPr lang="en-US" sz="2800" dirty="0"/>
          </a:p>
          <a:p>
            <a:r>
              <a:rPr lang="en-US" sz="2800" dirty="0"/>
              <a:t>SoonerCare renewal applications will only be accepted via online.</a:t>
            </a:r>
          </a:p>
          <a:p>
            <a:endParaRPr lang="en-US" sz="2800" dirty="0"/>
          </a:p>
          <a:p>
            <a:r>
              <a:rPr lang="en-US" sz="2800" dirty="0"/>
              <a:t>The individual moving from one program to another with the same application.</a:t>
            </a:r>
          </a:p>
          <a:p>
            <a:endParaRPr lang="en-US" dirty="0"/>
          </a:p>
        </p:txBody>
      </p:sp>
    </p:spTree>
    <p:extLst>
      <p:ext uri="{BB962C8B-B14F-4D97-AF65-F5344CB8AC3E}">
        <p14:creationId xmlns:p14="http://schemas.microsoft.com/office/powerpoint/2010/main" val="195691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AED7-62A5-770A-0C76-AA51DC219CD0}"/>
              </a:ext>
            </a:extLst>
          </p:cNvPr>
          <p:cNvSpPr>
            <a:spLocks noGrp="1"/>
          </p:cNvSpPr>
          <p:nvPr>
            <p:ph type="title"/>
          </p:nvPr>
        </p:nvSpPr>
        <p:spPr/>
        <p:txBody>
          <a:bodyPr>
            <a:normAutofit fontScale="90000"/>
          </a:bodyPr>
          <a:lstStyle/>
          <a:p>
            <a:br>
              <a:rPr lang="en-US" sz="4400" dirty="0">
                <a:solidFill>
                  <a:srgbClr val="004E9A"/>
                </a:solidFill>
              </a:rPr>
            </a:br>
            <a:r>
              <a:rPr lang="en-US" sz="4900" dirty="0">
                <a:solidFill>
                  <a:srgbClr val="004E9A"/>
                </a:solidFill>
              </a:rPr>
              <a:t>Approved online Applications </a:t>
            </a:r>
            <a:br>
              <a:rPr lang="en-US" sz="4400" dirty="0"/>
            </a:br>
            <a:endParaRPr lang="en-US" dirty="0"/>
          </a:p>
        </p:txBody>
      </p:sp>
      <p:sp>
        <p:nvSpPr>
          <p:cNvPr id="3" name="Content Placeholder 2">
            <a:extLst>
              <a:ext uri="{FF2B5EF4-FFF2-40B4-BE49-F238E27FC236}">
                <a16:creationId xmlns:a16="http://schemas.microsoft.com/office/drawing/2014/main" id="{A5CDD8FB-5115-46E2-9781-97D04F60AA7D}"/>
              </a:ext>
            </a:extLst>
          </p:cNvPr>
          <p:cNvSpPr>
            <a:spLocks noGrp="1"/>
          </p:cNvSpPr>
          <p:nvPr>
            <p:ph idx="1"/>
          </p:nvPr>
        </p:nvSpPr>
        <p:spPr/>
        <p:txBody>
          <a:bodyPr>
            <a:normAutofit/>
          </a:bodyPr>
          <a:lstStyle/>
          <a:p>
            <a:r>
              <a:rPr lang="en-US" sz="2400" dirty="0"/>
              <a:t>Access through Agency View or  public website. </a:t>
            </a:r>
          </a:p>
          <a:p>
            <a:r>
              <a:rPr lang="en-US" sz="2400" dirty="0"/>
              <a:t>Call the </a:t>
            </a:r>
            <a:r>
              <a:rPr lang="en-US" sz="2400" dirty="0" err="1"/>
              <a:t>SoonerCare</a:t>
            </a:r>
            <a:r>
              <a:rPr lang="en-US" sz="2400" dirty="0"/>
              <a:t> helpline at 1-800-987-7767 for application assistance. </a:t>
            </a:r>
          </a:p>
          <a:p>
            <a:pPr lvl="1"/>
            <a:r>
              <a:rPr lang="en-US" sz="2000" dirty="0"/>
              <a:t>Only an approved agency-view contracted partner may access a secure agency portal and input a new application or retrieve an existing saved or previously submitted application.</a:t>
            </a:r>
          </a:p>
          <a:p>
            <a:pPr marL="457200" lvl="1" indent="0">
              <a:buNone/>
            </a:pPr>
            <a:endParaRPr lang="en-US" sz="2000" dirty="0"/>
          </a:p>
          <a:p>
            <a:r>
              <a:rPr lang="en-US" sz="2400" dirty="0"/>
              <a:t>Health Insurance Marketplace (HIM) application(s) resulting in a </a:t>
            </a:r>
            <a:r>
              <a:rPr lang="en-US" sz="2400" dirty="0" err="1"/>
              <a:t>SoonerCare</a:t>
            </a:r>
            <a:r>
              <a:rPr lang="en-US" sz="2400" dirty="0"/>
              <a:t> approval for an individual or family. This shall also be claimed for OK TMAM. </a:t>
            </a:r>
          </a:p>
          <a:p>
            <a:endParaRPr lang="en-US" dirty="0"/>
          </a:p>
        </p:txBody>
      </p:sp>
    </p:spTree>
    <p:extLst>
      <p:ext uri="{BB962C8B-B14F-4D97-AF65-F5344CB8AC3E}">
        <p14:creationId xmlns:p14="http://schemas.microsoft.com/office/powerpoint/2010/main" val="387429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90D-45C8-F605-50E1-BEF5CFABA7B2}"/>
              </a:ext>
            </a:extLst>
          </p:cNvPr>
          <p:cNvSpPr>
            <a:spLocks noGrp="1"/>
          </p:cNvSpPr>
          <p:nvPr>
            <p:ph type="title"/>
          </p:nvPr>
        </p:nvSpPr>
        <p:spPr/>
        <p:txBody>
          <a:bodyPr>
            <a:normAutofit/>
          </a:bodyPr>
          <a:lstStyle/>
          <a:p>
            <a:r>
              <a:rPr lang="en-US" dirty="0">
                <a:solidFill>
                  <a:srgbClr val="004E9A"/>
                </a:solidFill>
              </a:rPr>
              <a:t>Approved Paper  applications</a:t>
            </a:r>
          </a:p>
        </p:txBody>
      </p:sp>
      <p:sp>
        <p:nvSpPr>
          <p:cNvPr id="3" name="Content Placeholder 2">
            <a:extLst>
              <a:ext uri="{FF2B5EF4-FFF2-40B4-BE49-F238E27FC236}">
                <a16:creationId xmlns:a16="http://schemas.microsoft.com/office/drawing/2014/main" id="{5566F9C4-FFA4-5F1F-EDDD-A67511E8BBA7}"/>
              </a:ext>
            </a:extLst>
          </p:cNvPr>
          <p:cNvSpPr>
            <a:spLocks noGrp="1"/>
          </p:cNvSpPr>
          <p:nvPr>
            <p:ph idx="1"/>
          </p:nvPr>
        </p:nvSpPr>
        <p:spPr/>
        <p:txBody>
          <a:bodyPr/>
          <a:lstStyle/>
          <a:p>
            <a:r>
              <a:rPr lang="en-US" sz="2600" dirty="0"/>
              <a:t>Paper applications are located at www.mysoonercare.org. </a:t>
            </a:r>
          </a:p>
          <a:p>
            <a:pPr lvl="1"/>
            <a:r>
              <a:rPr lang="en-US" dirty="0"/>
              <a:t>Please follow instructions found on the application.</a:t>
            </a:r>
          </a:p>
          <a:p>
            <a:pPr marL="457200" lvl="1" indent="0">
              <a:buNone/>
            </a:pPr>
            <a:endParaRPr lang="en-US" dirty="0"/>
          </a:p>
          <a:p>
            <a:r>
              <a:rPr lang="en-US" sz="2600" dirty="0"/>
              <a:t>Although paper applications are accepted, OHCA strongly encourages OK TMAM contractors to utilize the online application system.</a:t>
            </a:r>
          </a:p>
          <a:p>
            <a:endParaRPr lang="en-US" dirty="0"/>
          </a:p>
        </p:txBody>
      </p:sp>
    </p:spTree>
    <p:extLst>
      <p:ext uri="{BB962C8B-B14F-4D97-AF65-F5344CB8AC3E}">
        <p14:creationId xmlns:p14="http://schemas.microsoft.com/office/powerpoint/2010/main" val="354533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6372225" cy="6064250"/>
          </a:xfrm>
        </p:spPr>
        <p:txBody>
          <a:bodyPr>
            <a:normAutofit/>
          </a:bodyPr>
          <a:lstStyle/>
          <a:p>
            <a:r>
              <a:rPr lang="en-US" dirty="0"/>
              <a:t>Invoice Submission</a:t>
            </a:r>
          </a:p>
        </p:txBody>
      </p:sp>
    </p:spTree>
    <p:extLst>
      <p:ext uri="{BB962C8B-B14F-4D97-AF65-F5344CB8AC3E}">
        <p14:creationId xmlns:p14="http://schemas.microsoft.com/office/powerpoint/2010/main" val="428014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74D27-E1B9-A69D-57B3-7D53B6CB030F}"/>
              </a:ext>
            </a:extLst>
          </p:cNvPr>
          <p:cNvSpPr>
            <a:spLocks noGrp="1"/>
          </p:cNvSpPr>
          <p:nvPr>
            <p:ph type="title"/>
          </p:nvPr>
        </p:nvSpPr>
        <p:spPr>
          <a:xfrm>
            <a:off x="242810" y="552091"/>
            <a:ext cx="4640798" cy="5431536"/>
          </a:xfrm>
        </p:spPr>
        <p:txBody>
          <a:bodyPr vert="horz" lIns="91440" tIns="45720" rIns="91440" bIns="45720" rtlCol="0" anchor="ctr">
            <a:normAutofit/>
          </a:bodyPr>
          <a:lstStyle/>
          <a:p>
            <a:r>
              <a:rPr lang="en-US" sz="3800" kern="1200" dirty="0">
                <a:solidFill>
                  <a:srgbClr val="004E9A"/>
                </a:solidFill>
                <a:latin typeface="Montserrat ExtraBold" panose="00000900000000000000" pitchFamily="2" charset="0"/>
              </a:rPr>
              <a:t>Invoice submission </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693D3B-1057-30C0-64F3-3604378D3FB5}"/>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r>
              <a:rPr lang="en-US" dirty="0">
                <a:solidFill>
                  <a:schemeClr val="tx1"/>
                </a:solidFill>
                <a:latin typeface="Montserrat Light" panose="00000400000000000000" pitchFamily="2" charset="0"/>
              </a:rPr>
              <a:t>Only one invoice per tribe will be accepted by OHCA each quarter.</a:t>
            </a:r>
          </a:p>
          <a:p>
            <a:pPr lvl="1"/>
            <a:r>
              <a:rPr lang="en-US" b="1" i="1" u="sng" dirty="0">
                <a:solidFill>
                  <a:srgbClr val="004E9A"/>
                </a:solidFill>
                <a:latin typeface="Montserrat Light" panose="00000400000000000000" pitchFamily="2" charset="0"/>
              </a:rPr>
              <a:t>No opportunity to correct invoice once received by OHCA.</a:t>
            </a:r>
          </a:p>
          <a:p>
            <a:r>
              <a:rPr lang="en-US" dirty="0">
                <a:solidFill>
                  <a:schemeClr val="tx1"/>
                </a:solidFill>
                <a:latin typeface="Montserrat Light" panose="00000400000000000000" pitchFamily="2" charset="0"/>
              </a:rPr>
              <a:t>Application dates need to be within the quarter claimed.</a:t>
            </a:r>
          </a:p>
        </p:txBody>
      </p:sp>
    </p:spTree>
    <p:extLst>
      <p:ext uri="{BB962C8B-B14F-4D97-AF65-F5344CB8AC3E}">
        <p14:creationId xmlns:p14="http://schemas.microsoft.com/office/powerpoint/2010/main" val="121266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74D27-E1B9-A69D-57B3-7D53B6CB030F}"/>
              </a:ext>
            </a:extLst>
          </p:cNvPr>
          <p:cNvSpPr>
            <a:spLocks noGrp="1"/>
          </p:cNvSpPr>
          <p:nvPr>
            <p:ph type="title"/>
          </p:nvPr>
        </p:nvSpPr>
        <p:spPr>
          <a:xfrm>
            <a:off x="242810" y="552091"/>
            <a:ext cx="4640798" cy="5431536"/>
          </a:xfrm>
        </p:spPr>
        <p:txBody>
          <a:bodyPr vert="horz" lIns="91440" tIns="45720" rIns="91440" bIns="45720" rtlCol="0" anchor="ctr">
            <a:normAutofit/>
          </a:bodyPr>
          <a:lstStyle/>
          <a:p>
            <a:r>
              <a:rPr lang="en-US" sz="3800" kern="1200" dirty="0">
                <a:solidFill>
                  <a:srgbClr val="004E9A"/>
                </a:solidFill>
                <a:latin typeface="Montserrat ExtraBold" panose="00000900000000000000" pitchFamily="2" charset="0"/>
              </a:rPr>
              <a:t>Invoice submission </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693D3B-1057-30C0-64F3-3604378D3FB5}"/>
              </a:ext>
            </a:extLst>
          </p:cNvPr>
          <p:cNvSpPr>
            <a:spLocks noGrp="1"/>
          </p:cNvSpPr>
          <p:nvPr>
            <p:ph idx="4294967295"/>
          </p:nvPr>
        </p:nvSpPr>
        <p:spPr>
          <a:xfrm>
            <a:off x="5126418" y="552091"/>
            <a:ext cx="6224335" cy="5431536"/>
          </a:xfrm>
        </p:spPr>
        <p:txBody>
          <a:bodyPr vert="horz" lIns="91440" tIns="45720" rIns="91440" bIns="45720" rtlCol="0" anchor="ctr">
            <a:normAutofit/>
          </a:bodyPr>
          <a:lstStyle/>
          <a:p>
            <a:endParaRPr lang="en-US" dirty="0">
              <a:solidFill>
                <a:schemeClr val="tx1"/>
              </a:solidFill>
              <a:latin typeface="Montserrat Light" panose="00000400000000000000" pitchFamily="2" charset="0"/>
            </a:endParaRPr>
          </a:p>
          <a:p>
            <a:r>
              <a:rPr lang="en-US" dirty="0">
                <a:solidFill>
                  <a:schemeClr val="tx1"/>
                </a:solidFill>
                <a:latin typeface="Montserrat Light" panose="00000400000000000000" pitchFamily="2" charset="0"/>
              </a:rPr>
              <a:t>Invoices submitted to OHCA more than 90 days past the last day of claiming quarter will not be accepted and will be returned as invalid.</a:t>
            </a:r>
          </a:p>
          <a:p>
            <a:r>
              <a:rPr lang="en-US" dirty="0">
                <a:solidFill>
                  <a:schemeClr val="tx1"/>
                </a:solidFill>
                <a:latin typeface="Montserrat Light" panose="00000400000000000000" pitchFamily="2" charset="0"/>
              </a:rPr>
              <a:t>If OHCA verified amount is different; OHCA may extend an opportunity to modify the invoice amount; timely response is required.</a:t>
            </a:r>
          </a:p>
        </p:txBody>
      </p:sp>
    </p:spTree>
    <p:extLst>
      <p:ext uri="{BB962C8B-B14F-4D97-AF65-F5344CB8AC3E}">
        <p14:creationId xmlns:p14="http://schemas.microsoft.com/office/powerpoint/2010/main" val="346294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74D27-E1B9-A69D-57B3-7D53B6CB030F}"/>
              </a:ext>
            </a:extLst>
          </p:cNvPr>
          <p:cNvSpPr>
            <a:spLocks noGrp="1"/>
          </p:cNvSpPr>
          <p:nvPr>
            <p:ph type="title"/>
          </p:nvPr>
        </p:nvSpPr>
        <p:spPr>
          <a:xfrm>
            <a:off x="143465" y="552091"/>
            <a:ext cx="4640798" cy="5431536"/>
          </a:xfrm>
        </p:spPr>
        <p:txBody>
          <a:bodyPr vert="horz" lIns="91440" tIns="45720" rIns="91440" bIns="45720" rtlCol="0" anchor="ctr">
            <a:normAutofit/>
          </a:bodyPr>
          <a:lstStyle/>
          <a:p>
            <a:r>
              <a:rPr lang="en-US" sz="3800" kern="1200" dirty="0">
                <a:solidFill>
                  <a:srgbClr val="004E9A"/>
                </a:solidFill>
                <a:latin typeface="Montserrat ExtraBold" panose="00000900000000000000" pitchFamily="2" charset="0"/>
              </a:rPr>
              <a:t>Invoice submission </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693D3B-1057-30C0-64F3-3604378D3FB5}"/>
              </a:ext>
            </a:extLst>
          </p:cNvPr>
          <p:cNvSpPr>
            <a:spLocks noGrp="1"/>
          </p:cNvSpPr>
          <p:nvPr>
            <p:ph idx="4294967295"/>
          </p:nvPr>
        </p:nvSpPr>
        <p:spPr>
          <a:xfrm>
            <a:off x="5051561" y="552091"/>
            <a:ext cx="6996974" cy="5431536"/>
          </a:xfrm>
        </p:spPr>
        <p:txBody>
          <a:bodyPr vert="horz" lIns="91440" tIns="45720" rIns="91440" bIns="45720" rtlCol="0" anchor="ctr">
            <a:normAutofit/>
          </a:bodyPr>
          <a:lstStyle/>
          <a:p>
            <a:r>
              <a:rPr lang="en-US" sz="3200" dirty="0">
                <a:solidFill>
                  <a:schemeClr val="tx1"/>
                </a:solidFill>
                <a:latin typeface="Montserrat Light" panose="00000400000000000000" pitchFamily="2" charset="0"/>
              </a:rPr>
              <a:t>Submit invoices and attachments via email in a secure and encrypted format to </a:t>
            </a:r>
            <a:r>
              <a:rPr lang="en-US" sz="3200" dirty="0">
                <a:solidFill>
                  <a:schemeClr val="tx1"/>
                </a:solidFill>
                <a:latin typeface="Montserrat Light" panose="00000400000000000000" pitchFamily="2" charset="0"/>
                <a:hlinkClick r:id="rId2"/>
              </a:rPr>
              <a:t>Vickie.Sams@okhca.org</a:t>
            </a:r>
            <a:r>
              <a:rPr lang="en-US" sz="3200" dirty="0">
                <a:solidFill>
                  <a:schemeClr val="tx1"/>
                </a:solidFill>
                <a:latin typeface="Montserrat Light" panose="00000400000000000000" pitchFamily="2" charset="0"/>
              </a:rPr>
              <a:t>.</a:t>
            </a:r>
          </a:p>
          <a:p>
            <a:pPr marL="0" indent="0">
              <a:buNone/>
            </a:pPr>
            <a:endParaRPr lang="en-US" sz="3200" dirty="0">
              <a:solidFill>
                <a:schemeClr val="tx1"/>
              </a:solidFill>
              <a:latin typeface="Montserrat Light" panose="00000400000000000000" pitchFamily="2" charset="0"/>
            </a:endParaRPr>
          </a:p>
          <a:p>
            <a:pPr marL="0" indent="0" algn="ctr">
              <a:buNone/>
            </a:pPr>
            <a:r>
              <a:rPr lang="en-US" sz="3200" b="1" dirty="0">
                <a:solidFill>
                  <a:schemeClr val="tx1"/>
                </a:solidFill>
                <a:latin typeface="Montserrat Light" panose="00000400000000000000" pitchFamily="2" charset="0"/>
              </a:rPr>
              <a:t>Paper, non-secure, non-encrypted, and regular email submissions will not be accepted</a:t>
            </a:r>
          </a:p>
          <a:p>
            <a:pPr marL="0" indent="0" algn="ctr">
              <a:buNone/>
            </a:pPr>
            <a:r>
              <a:rPr lang="en-US" sz="3200" b="1" dirty="0">
                <a:solidFill>
                  <a:schemeClr val="tx1"/>
                </a:solidFill>
                <a:latin typeface="Montserrat Light" panose="00000400000000000000" pitchFamily="2" charset="0"/>
              </a:rPr>
              <a:t>HIPAA compliance applies to TMAM </a:t>
            </a:r>
          </a:p>
          <a:p>
            <a:pPr marL="0" indent="0">
              <a:buNone/>
            </a:pPr>
            <a:endParaRPr lang="en-US" sz="3200" dirty="0">
              <a:solidFill>
                <a:schemeClr val="tx1"/>
              </a:solidFill>
              <a:latin typeface="Montserrat Light" panose="00000400000000000000" pitchFamily="2" charset="0"/>
            </a:endParaRPr>
          </a:p>
        </p:txBody>
      </p:sp>
    </p:spTree>
    <p:extLst>
      <p:ext uri="{BB962C8B-B14F-4D97-AF65-F5344CB8AC3E}">
        <p14:creationId xmlns:p14="http://schemas.microsoft.com/office/powerpoint/2010/main" val="400495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EF02-C275-2F8F-7E46-0B008A950F40}"/>
              </a:ext>
            </a:extLst>
          </p:cNvPr>
          <p:cNvSpPr>
            <a:spLocks noGrp="1"/>
          </p:cNvSpPr>
          <p:nvPr>
            <p:ph type="title"/>
          </p:nvPr>
        </p:nvSpPr>
        <p:spPr/>
        <p:txBody>
          <a:bodyPr/>
          <a:lstStyle/>
          <a:p>
            <a:r>
              <a:rPr lang="en-US" dirty="0">
                <a:solidFill>
                  <a:srgbClr val="004E9A"/>
                </a:solidFill>
              </a:rPr>
              <a:t>Ok </a:t>
            </a:r>
            <a:r>
              <a:rPr lang="en-US" dirty="0" err="1">
                <a:solidFill>
                  <a:srgbClr val="004E9A"/>
                </a:solidFill>
              </a:rPr>
              <a:t>tmam</a:t>
            </a:r>
            <a:r>
              <a:rPr lang="en-US" dirty="0">
                <a:solidFill>
                  <a:srgbClr val="004E9A"/>
                </a:solidFill>
              </a:rPr>
              <a:t> invoice submission dates and deadlines </a:t>
            </a:r>
          </a:p>
        </p:txBody>
      </p:sp>
      <p:pic>
        <p:nvPicPr>
          <p:cNvPr id="5" name="Content Placeholder 4">
            <a:extLst>
              <a:ext uri="{FF2B5EF4-FFF2-40B4-BE49-F238E27FC236}">
                <a16:creationId xmlns:a16="http://schemas.microsoft.com/office/drawing/2014/main" id="{DD94A35A-C220-3D01-989A-B370E868A9A5}"/>
              </a:ext>
            </a:extLst>
          </p:cNvPr>
          <p:cNvPicPr>
            <a:picLocks noGrp="1" noChangeAspect="1"/>
          </p:cNvPicPr>
          <p:nvPr>
            <p:ph idx="1"/>
          </p:nvPr>
        </p:nvPicPr>
        <p:blipFill>
          <a:blip r:embed="rId2"/>
          <a:stretch>
            <a:fillRect/>
          </a:stretch>
        </p:blipFill>
        <p:spPr>
          <a:xfrm>
            <a:off x="1322294" y="1870481"/>
            <a:ext cx="9547412" cy="4487417"/>
          </a:xfrm>
        </p:spPr>
      </p:pic>
    </p:spTree>
    <p:extLst>
      <p:ext uri="{BB962C8B-B14F-4D97-AF65-F5344CB8AC3E}">
        <p14:creationId xmlns:p14="http://schemas.microsoft.com/office/powerpoint/2010/main" val="4151732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8520953" cy="6064250"/>
          </a:xfrm>
        </p:spPr>
        <p:txBody>
          <a:bodyPr>
            <a:normAutofit/>
          </a:bodyPr>
          <a:lstStyle/>
          <a:p>
            <a:r>
              <a:rPr lang="en-US" dirty="0"/>
              <a:t>Required documentation</a:t>
            </a:r>
          </a:p>
        </p:txBody>
      </p:sp>
    </p:spTree>
    <p:extLst>
      <p:ext uri="{BB962C8B-B14F-4D97-AF65-F5344CB8AC3E}">
        <p14:creationId xmlns:p14="http://schemas.microsoft.com/office/powerpoint/2010/main" val="227664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3B93-098C-64D1-5448-022F0B5FFA3E}"/>
              </a:ext>
            </a:extLst>
          </p:cNvPr>
          <p:cNvSpPr>
            <a:spLocks noGrp="1"/>
          </p:cNvSpPr>
          <p:nvPr>
            <p:ph type="title"/>
          </p:nvPr>
        </p:nvSpPr>
        <p:spPr/>
        <p:txBody>
          <a:bodyPr/>
          <a:lstStyle/>
          <a:p>
            <a:r>
              <a:rPr lang="en-US" dirty="0">
                <a:solidFill>
                  <a:srgbClr val="004E9A"/>
                </a:solidFill>
              </a:rPr>
              <a:t>REQUIRED DOCUMENTATION</a:t>
            </a:r>
          </a:p>
        </p:txBody>
      </p:sp>
      <p:graphicFrame>
        <p:nvGraphicFramePr>
          <p:cNvPr id="4" name="Content Placeholder 2">
            <a:extLst>
              <a:ext uri="{FF2B5EF4-FFF2-40B4-BE49-F238E27FC236}">
                <a16:creationId xmlns:a16="http://schemas.microsoft.com/office/drawing/2014/main" id="{6DEAC29A-7414-E5D8-7945-7441BEDDC723}"/>
              </a:ext>
            </a:extLst>
          </p:cNvPr>
          <p:cNvGraphicFramePr>
            <a:graphicFrameLocks noGrp="1"/>
          </p:cNvGraphicFramePr>
          <p:nvPr>
            <p:ph idx="1"/>
            <p:extLst>
              <p:ext uri="{D42A27DB-BD31-4B8C-83A1-F6EECF244321}">
                <p14:modId xmlns:p14="http://schemas.microsoft.com/office/powerpoint/2010/main" val="973107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11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4E9A"/>
                </a:solidFill>
                <a:latin typeface="Montserrat ExtraBold"/>
              </a:rPr>
              <a:t>agenda</a:t>
            </a:r>
            <a:endParaRPr lang="en-US">
              <a:solidFill>
                <a:srgbClr val="004E9A"/>
              </a:solidFill>
              <a:latin typeface="Montserrat ExtraBold"/>
            </a:endParaRPr>
          </a:p>
        </p:txBody>
      </p:sp>
      <p:sp>
        <p:nvSpPr>
          <p:cNvPr id="3" name="Content Placeholder 2"/>
          <p:cNvSpPr>
            <a:spLocks noGrp="1"/>
          </p:cNvSpPr>
          <p:nvPr>
            <p:ph idx="1"/>
          </p:nvPr>
        </p:nvSpPr>
        <p:spPr>
          <a:xfrm>
            <a:off x="704850" y="1422400"/>
            <a:ext cx="11334749" cy="5303520"/>
          </a:xfrm>
        </p:spPr>
        <p:txBody>
          <a:bodyPr>
            <a:normAutofit/>
          </a:bodyPr>
          <a:lstStyle/>
          <a:p>
            <a:endParaRPr lang="en-US" sz="2000" dirty="0"/>
          </a:p>
          <a:p>
            <a:r>
              <a:rPr lang="en-US" sz="2000" dirty="0" err="1"/>
              <a:t>Soonercare</a:t>
            </a:r>
            <a:r>
              <a:rPr lang="en-US" sz="2000" dirty="0"/>
              <a:t> Program &amp; Tribal Government Relations Department</a:t>
            </a:r>
          </a:p>
          <a:p>
            <a:r>
              <a:rPr lang="en-US" sz="2000" dirty="0"/>
              <a:t>Tribal Medicaid Administrative Match (TMAM)</a:t>
            </a:r>
          </a:p>
          <a:p>
            <a:r>
              <a:rPr lang="en-US" sz="2000" dirty="0"/>
              <a:t>Requirements</a:t>
            </a:r>
          </a:p>
          <a:p>
            <a:r>
              <a:rPr lang="en-US" sz="2000" dirty="0"/>
              <a:t>TMAM Invoice Requirements</a:t>
            </a:r>
          </a:p>
          <a:p>
            <a:r>
              <a:rPr lang="en-US" sz="2000" dirty="0"/>
              <a:t>TMAM Payment</a:t>
            </a:r>
          </a:p>
          <a:p>
            <a:r>
              <a:rPr lang="en-US" sz="2000" dirty="0"/>
              <a:t>Invoice Submission </a:t>
            </a:r>
          </a:p>
          <a:p>
            <a:r>
              <a:rPr lang="en-US" sz="2000" dirty="0"/>
              <a:t>Required Documentation</a:t>
            </a:r>
          </a:p>
          <a:p>
            <a:r>
              <a:rPr lang="en-US" sz="2000" dirty="0"/>
              <a:t>Verification of Invoice</a:t>
            </a:r>
          </a:p>
          <a:p>
            <a:r>
              <a:rPr lang="en-US" sz="2000" dirty="0"/>
              <a:t>State Share Bill Back for Administrative Services </a:t>
            </a:r>
          </a:p>
          <a:p>
            <a:r>
              <a:rPr lang="en-US" sz="2000" dirty="0"/>
              <a:t>Reminders and Updates</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9111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E5D-CA39-9330-4A59-E739119C16F1}"/>
              </a:ext>
            </a:extLst>
          </p:cNvPr>
          <p:cNvSpPr>
            <a:spLocks noGrp="1"/>
          </p:cNvSpPr>
          <p:nvPr>
            <p:ph type="title"/>
          </p:nvPr>
        </p:nvSpPr>
        <p:spPr>
          <a:xfrm>
            <a:off x="836611" y="260350"/>
            <a:ext cx="4986594" cy="1325563"/>
          </a:xfrm>
        </p:spPr>
        <p:txBody>
          <a:bodyPr/>
          <a:lstStyle/>
          <a:p>
            <a:r>
              <a:rPr lang="en-US" dirty="0">
                <a:solidFill>
                  <a:srgbClr val="004E9A"/>
                </a:solidFill>
              </a:rPr>
              <a:t>Attachment A</a:t>
            </a:r>
          </a:p>
        </p:txBody>
      </p:sp>
      <p:pic>
        <p:nvPicPr>
          <p:cNvPr id="6" name="Content Placeholder 5">
            <a:extLst>
              <a:ext uri="{FF2B5EF4-FFF2-40B4-BE49-F238E27FC236}">
                <a16:creationId xmlns:a16="http://schemas.microsoft.com/office/drawing/2014/main" id="{5E1FBE9A-D404-AB9B-C8BA-AFC1FD4A9008}"/>
              </a:ext>
            </a:extLst>
          </p:cNvPr>
          <p:cNvPicPr>
            <a:picLocks noGrp="1" noChangeAspect="1"/>
          </p:cNvPicPr>
          <p:nvPr>
            <p:ph sz="half" idx="1"/>
          </p:nvPr>
        </p:nvPicPr>
        <p:blipFill>
          <a:blip r:embed="rId2"/>
          <a:stretch>
            <a:fillRect/>
          </a:stretch>
        </p:blipFill>
        <p:spPr>
          <a:xfrm>
            <a:off x="6368796" y="0"/>
            <a:ext cx="5474207" cy="6858000"/>
          </a:xfrm>
          <a:prstGeom prst="rect">
            <a:avLst/>
          </a:prstGeom>
        </p:spPr>
      </p:pic>
      <p:sp>
        <p:nvSpPr>
          <p:cNvPr id="5" name="Content Placeholder 4">
            <a:extLst>
              <a:ext uri="{FF2B5EF4-FFF2-40B4-BE49-F238E27FC236}">
                <a16:creationId xmlns:a16="http://schemas.microsoft.com/office/drawing/2014/main" id="{717D96F8-9F5F-8C40-17A4-6041BEE7B102}"/>
              </a:ext>
            </a:extLst>
          </p:cNvPr>
          <p:cNvSpPr>
            <a:spLocks noGrp="1"/>
          </p:cNvSpPr>
          <p:nvPr>
            <p:ph sz="half" idx="2"/>
          </p:nvPr>
        </p:nvSpPr>
        <p:spPr>
          <a:xfrm>
            <a:off x="836611" y="1855788"/>
            <a:ext cx="4986594" cy="4216400"/>
          </a:xfrm>
        </p:spPr>
        <p:txBody>
          <a:bodyPr>
            <a:normAutofit lnSpcReduction="10000"/>
          </a:bodyPr>
          <a:lstStyle/>
          <a:p>
            <a:r>
              <a:rPr lang="en-US" dirty="0"/>
              <a:t>List Number of Approved Submissions</a:t>
            </a:r>
          </a:p>
          <a:p>
            <a:r>
              <a:rPr lang="en-US" dirty="0"/>
              <a:t>Add Rate Per Application to Number of Approved Submissions</a:t>
            </a:r>
          </a:p>
          <a:p>
            <a:r>
              <a:rPr lang="en-US" dirty="0"/>
              <a:t>Enter Total Dollar Amount</a:t>
            </a:r>
          </a:p>
          <a:p>
            <a:r>
              <a:rPr lang="en-US" dirty="0"/>
              <a:t>Print, Sign and Date </a:t>
            </a:r>
          </a:p>
          <a:p>
            <a:pPr marL="0" indent="0">
              <a:buNone/>
            </a:pPr>
            <a:endParaRPr lang="en-US" dirty="0"/>
          </a:p>
          <a:p>
            <a:pPr marL="0" indent="0" algn="ctr">
              <a:buNone/>
            </a:pPr>
            <a:r>
              <a:rPr lang="en-US" b="1" dirty="0">
                <a:solidFill>
                  <a:schemeClr val="tx1"/>
                </a:solidFill>
              </a:rPr>
              <a:t>Modified or altered invoices will not be accepted!</a:t>
            </a:r>
          </a:p>
        </p:txBody>
      </p:sp>
    </p:spTree>
    <p:extLst>
      <p:ext uri="{BB962C8B-B14F-4D97-AF65-F5344CB8AC3E}">
        <p14:creationId xmlns:p14="http://schemas.microsoft.com/office/powerpoint/2010/main" val="40219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E5D-CA39-9330-4A59-E739119C16F1}"/>
              </a:ext>
            </a:extLst>
          </p:cNvPr>
          <p:cNvSpPr>
            <a:spLocks noGrp="1"/>
          </p:cNvSpPr>
          <p:nvPr>
            <p:ph type="title"/>
          </p:nvPr>
        </p:nvSpPr>
        <p:spPr>
          <a:xfrm>
            <a:off x="37463" y="433323"/>
            <a:ext cx="5085805" cy="1622321"/>
          </a:xfrm>
        </p:spPr>
        <p:txBody>
          <a:bodyPr vert="horz" lIns="91440" tIns="45720" rIns="91440" bIns="45720" rtlCol="0" anchor="ctr">
            <a:normAutofit/>
          </a:bodyPr>
          <a:lstStyle/>
          <a:p>
            <a:r>
              <a:rPr lang="en-US" sz="3600" kern="1200" dirty="0">
                <a:solidFill>
                  <a:srgbClr val="004E9A"/>
                </a:solidFill>
                <a:latin typeface="Montserrat ExtraBold" panose="00000900000000000000" pitchFamily="2" charset="0"/>
              </a:rPr>
              <a:t>Attachment A</a:t>
            </a:r>
          </a:p>
        </p:txBody>
      </p:sp>
      <p:sp>
        <p:nvSpPr>
          <p:cNvPr id="5" name="Content Placeholder 4">
            <a:extLst>
              <a:ext uri="{FF2B5EF4-FFF2-40B4-BE49-F238E27FC236}">
                <a16:creationId xmlns:a16="http://schemas.microsoft.com/office/drawing/2014/main" id="{717D96F8-9F5F-8C40-17A4-6041BEE7B102}"/>
              </a:ext>
            </a:extLst>
          </p:cNvPr>
          <p:cNvSpPr>
            <a:spLocks noGrp="1"/>
          </p:cNvSpPr>
          <p:nvPr>
            <p:ph sz="half" idx="2"/>
          </p:nvPr>
        </p:nvSpPr>
        <p:spPr>
          <a:xfrm>
            <a:off x="484213" y="1954306"/>
            <a:ext cx="3790903" cy="3785419"/>
          </a:xfrm>
        </p:spPr>
        <p:txBody>
          <a:bodyPr vert="horz" lIns="91440" tIns="45720" rIns="91440" bIns="45720" rtlCol="0">
            <a:noAutofit/>
          </a:bodyPr>
          <a:lstStyle/>
          <a:p>
            <a:r>
              <a:rPr lang="en-US" dirty="0">
                <a:solidFill>
                  <a:schemeClr val="tx1"/>
                </a:solidFill>
                <a:latin typeface="Montserrat Light" panose="00000400000000000000" pitchFamily="2" charset="0"/>
              </a:rPr>
              <a:t>Invoice with correct dollar amounts.</a:t>
            </a:r>
          </a:p>
          <a:p>
            <a:r>
              <a:rPr lang="en-US" dirty="0">
                <a:solidFill>
                  <a:schemeClr val="tx1"/>
                </a:solidFill>
                <a:latin typeface="Montserrat Light" panose="00000400000000000000" pitchFamily="2" charset="0"/>
              </a:rPr>
              <a:t>Invoice numbers cannot be the same as a previously submitted invoice number.</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F08AFE6A-160B-3A38-5402-01A1AFCFDCF1}"/>
              </a:ext>
            </a:extLst>
          </p:cNvPr>
          <p:cNvSpPr>
            <a:spLocks noGrp="1"/>
          </p:cNvSpPr>
          <p:nvPr>
            <p:ph sz="half" idx="1"/>
          </p:nvPr>
        </p:nvSpPr>
        <p:spPr>
          <a:xfrm flipH="1">
            <a:off x="5337022" y="842969"/>
            <a:ext cx="5873283" cy="5168815"/>
          </a:xfrm>
        </p:spPr>
        <p:txBody>
          <a:bodyPr/>
          <a:lstStyle/>
          <a:p>
            <a:r>
              <a:rPr lang="en-US" dirty="0">
                <a:solidFill>
                  <a:srgbClr val="004E9A"/>
                </a:solidFill>
              </a:rPr>
              <a:t>Examples of invoice #’s: </a:t>
            </a:r>
          </a:p>
          <a:p>
            <a:r>
              <a:rPr lang="en-US" dirty="0">
                <a:solidFill>
                  <a:srgbClr val="004E9A"/>
                </a:solidFill>
              </a:rPr>
              <a:t>2022-3, 2022-4, 2023-1, 2023-2 </a:t>
            </a:r>
          </a:p>
          <a:p>
            <a:endParaRPr lang="en-US" dirty="0">
              <a:solidFill>
                <a:srgbClr val="004E9A"/>
              </a:solidFill>
            </a:endParaRPr>
          </a:p>
          <a:p>
            <a:r>
              <a:rPr lang="en-US" dirty="0">
                <a:solidFill>
                  <a:srgbClr val="004E9A"/>
                </a:solidFill>
              </a:rPr>
              <a:t>Reminder: FY begins July 1st</a:t>
            </a:r>
          </a:p>
          <a:p>
            <a:endParaRPr lang="en-US" dirty="0"/>
          </a:p>
        </p:txBody>
      </p:sp>
    </p:spTree>
    <p:extLst>
      <p:ext uri="{BB962C8B-B14F-4D97-AF65-F5344CB8AC3E}">
        <p14:creationId xmlns:p14="http://schemas.microsoft.com/office/powerpoint/2010/main" val="3367846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55A8-C58E-3FF0-A9F0-A2E000DDBE67}"/>
              </a:ext>
            </a:extLst>
          </p:cNvPr>
          <p:cNvSpPr>
            <a:spLocks noGrp="1"/>
          </p:cNvSpPr>
          <p:nvPr>
            <p:ph type="title"/>
          </p:nvPr>
        </p:nvSpPr>
        <p:spPr/>
        <p:txBody>
          <a:bodyPr/>
          <a:lstStyle/>
          <a:p>
            <a:r>
              <a:rPr lang="en-US" dirty="0">
                <a:solidFill>
                  <a:srgbClr val="004E9A"/>
                </a:solidFill>
              </a:rPr>
              <a:t>Attachment b</a:t>
            </a:r>
          </a:p>
        </p:txBody>
      </p:sp>
      <p:sp>
        <p:nvSpPr>
          <p:cNvPr id="3" name="Content Placeholder 2">
            <a:extLst>
              <a:ext uri="{FF2B5EF4-FFF2-40B4-BE49-F238E27FC236}">
                <a16:creationId xmlns:a16="http://schemas.microsoft.com/office/drawing/2014/main" id="{05C8D4CF-7D0C-AB57-29B2-D9F0881C4350}"/>
              </a:ext>
            </a:extLst>
          </p:cNvPr>
          <p:cNvSpPr>
            <a:spLocks noGrp="1"/>
          </p:cNvSpPr>
          <p:nvPr>
            <p:ph idx="1"/>
          </p:nvPr>
        </p:nvSpPr>
        <p:spPr/>
        <p:txBody>
          <a:bodyPr>
            <a:normAutofit/>
          </a:bodyPr>
          <a:lstStyle/>
          <a:p>
            <a:r>
              <a:rPr lang="en-US" sz="2800" dirty="0"/>
              <a:t>Must be submitted in a secure and encrypted Microsoft Excel file.</a:t>
            </a:r>
          </a:p>
          <a:p>
            <a:r>
              <a:rPr lang="en-US" sz="2800" dirty="0"/>
              <a:t>PDF or other applications (i.e. word, outlook, etc.) will not be accepted.</a:t>
            </a:r>
          </a:p>
          <a:p>
            <a:r>
              <a:rPr lang="en-US" sz="2800" dirty="0"/>
              <a:t>All fields must be correctly populated in the correct format; submissions </a:t>
            </a:r>
            <a:r>
              <a:rPr lang="en-US" dirty="0"/>
              <a:t>n</a:t>
            </a:r>
            <a:r>
              <a:rPr lang="en-US" sz="2800" dirty="0"/>
              <a:t>ot properly formatted will be invalid. </a:t>
            </a:r>
          </a:p>
          <a:p>
            <a:r>
              <a:rPr lang="en-US" dirty="0"/>
              <a:t>Transposed numbers, typos and other errors will render the entry as invalid.</a:t>
            </a:r>
          </a:p>
          <a:p>
            <a:pPr marL="0" indent="0" algn="ctr">
              <a:buNone/>
            </a:pPr>
            <a:r>
              <a:rPr lang="en-US" dirty="0"/>
              <a:t>	</a:t>
            </a:r>
            <a:r>
              <a:rPr lang="en-US" b="1" i="1" u="sng" dirty="0">
                <a:solidFill>
                  <a:srgbClr val="004E9A"/>
                </a:solidFill>
              </a:rPr>
              <a:t>Suggestion: Lock excel work sheet</a:t>
            </a:r>
          </a:p>
          <a:p>
            <a:endParaRPr lang="en-US" dirty="0"/>
          </a:p>
        </p:txBody>
      </p:sp>
    </p:spTree>
    <p:extLst>
      <p:ext uri="{BB962C8B-B14F-4D97-AF65-F5344CB8AC3E}">
        <p14:creationId xmlns:p14="http://schemas.microsoft.com/office/powerpoint/2010/main" val="332842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B310-4D6D-E229-C32E-2767E0492810}"/>
              </a:ext>
            </a:extLst>
          </p:cNvPr>
          <p:cNvSpPr>
            <a:spLocks noGrp="1"/>
          </p:cNvSpPr>
          <p:nvPr>
            <p:ph type="title"/>
          </p:nvPr>
        </p:nvSpPr>
        <p:spPr/>
        <p:txBody>
          <a:bodyPr/>
          <a:lstStyle/>
          <a:p>
            <a:r>
              <a:rPr lang="en-US" dirty="0">
                <a:solidFill>
                  <a:srgbClr val="004E9A"/>
                </a:solidFill>
              </a:rPr>
              <a:t>Attachment b</a:t>
            </a:r>
          </a:p>
        </p:txBody>
      </p:sp>
      <p:sp>
        <p:nvSpPr>
          <p:cNvPr id="3" name="Content Placeholder 2">
            <a:extLst>
              <a:ext uri="{FF2B5EF4-FFF2-40B4-BE49-F238E27FC236}">
                <a16:creationId xmlns:a16="http://schemas.microsoft.com/office/drawing/2014/main" id="{5D4B4204-8179-C701-9F40-CEACBA735CE1}"/>
              </a:ext>
            </a:extLst>
          </p:cNvPr>
          <p:cNvSpPr>
            <a:spLocks noGrp="1"/>
          </p:cNvSpPr>
          <p:nvPr>
            <p:ph idx="1"/>
          </p:nvPr>
        </p:nvSpPr>
        <p:spPr/>
        <p:txBody>
          <a:bodyPr/>
          <a:lstStyle/>
          <a:p>
            <a:r>
              <a:rPr lang="en-US" dirty="0"/>
              <a:t>Attachment B is located on the OHCA Tribal Relations webpage: </a:t>
            </a:r>
            <a:r>
              <a:rPr lang="en-US" u="sng" dirty="0">
                <a:solidFill>
                  <a:srgbClr val="004E9A"/>
                </a:solidFill>
              </a:rPr>
              <a:t>www.okhca.org/tribalrelations</a:t>
            </a:r>
          </a:p>
          <a:p>
            <a:r>
              <a:rPr lang="en-US" dirty="0"/>
              <a:t>Only one attachment B will be accepted per invoice each claiming quarter.</a:t>
            </a:r>
          </a:p>
          <a:p>
            <a:r>
              <a:rPr lang="en-US" dirty="0"/>
              <a:t>Modified or altered formats of attachment B will not be accepted.</a:t>
            </a:r>
          </a:p>
          <a:p>
            <a:r>
              <a:rPr lang="en-US" dirty="0"/>
              <a:t>Do not leave any blank fields, as they could result in non-payment.</a:t>
            </a:r>
          </a:p>
          <a:p>
            <a:endParaRPr lang="en-US" dirty="0"/>
          </a:p>
        </p:txBody>
      </p:sp>
    </p:spTree>
    <p:extLst>
      <p:ext uri="{BB962C8B-B14F-4D97-AF65-F5344CB8AC3E}">
        <p14:creationId xmlns:p14="http://schemas.microsoft.com/office/powerpoint/2010/main" val="36561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6781800" cy="6064250"/>
          </a:xfrm>
        </p:spPr>
        <p:txBody>
          <a:bodyPr>
            <a:normAutofit/>
          </a:bodyPr>
          <a:lstStyle/>
          <a:p>
            <a:r>
              <a:rPr lang="en-US" dirty="0"/>
              <a:t>Verification of invoice </a:t>
            </a:r>
          </a:p>
        </p:txBody>
      </p:sp>
    </p:spTree>
    <p:extLst>
      <p:ext uri="{BB962C8B-B14F-4D97-AF65-F5344CB8AC3E}">
        <p14:creationId xmlns:p14="http://schemas.microsoft.com/office/powerpoint/2010/main" val="3458939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5703-B62B-5EEE-4FFF-FA0FC143D18E}"/>
              </a:ext>
            </a:extLst>
          </p:cNvPr>
          <p:cNvSpPr>
            <a:spLocks noGrp="1"/>
          </p:cNvSpPr>
          <p:nvPr>
            <p:ph type="title"/>
          </p:nvPr>
        </p:nvSpPr>
        <p:spPr/>
        <p:txBody>
          <a:bodyPr/>
          <a:lstStyle/>
          <a:p>
            <a:r>
              <a:rPr lang="en-US" dirty="0">
                <a:solidFill>
                  <a:srgbClr val="004E9A"/>
                </a:solidFill>
              </a:rPr>
              <a:t>Verification of invoice</a:t>
            </a:r>
          </a:p>
        </p:txBody>
      </p:sp>
      <p:sp>
        <p:nvSpPr>
          <p:cNvPr id="3" name="Content Placeholder 2">
            <a:extLst>
              <a:ext uri="{FF2B5EF4-FFF2-40B4-BE49-F238E27FC236}">
                <a16:creationId xmlns:a16="http://schemas.microsoft.com/office/drawing/2014/main" id="{EC8059F6-3982-161C-2C9A-D8591C3B637B}"/>
              </a:ext>
            </a:extLst>
          </p:cNvPr>
          <p:cNvSpPr>
            <a:spLocks noGrp="1"/>
          </p:cNvSpPr>
          <p:nvPr>
            <p:ph idx="1"/>
          </p:nvPr>
        </p:nvSpPr>
        <p:spPr/>
        <p:txBody>
          <a:bodyPr>
            <a:normAutofit lnSpcReduction="10000"/>
          </a:bodyPr>
          <a:lstStyle/>
          <a:p>
            <a:r>
              <a:rPr lang="en-US" dirty="0"/>
              <a:t>New or renewed applications will be verified by OHCA.</a:t>
            </a:r>
          </a:p>
          <a:p>
            <a:r>
              <a:rPr lang="en-US" dirty="0"/>
              <a:t>Applications are not verifiable by OHCA will be deducted from the total amount claimed on the invoice.</a:t>
            </a:r>
          </a:p>
          <a:p>
            <a:r>
              <a:rPr lang="en-US" dirty="0"/>
              <a:t>This will need to be the accepted amount if OHCA verified amount on invoice is different from what was submitted.</a:t>
            </a:r>
          </a:p>
          <a:p>
            <a:r>
              <a:rPr lang="en-US" dirty="0"/>
              <a:t>The dollar amount you receive from OHCA is the correct and accurate dollar amount and will not change. </a:t>
            </a:r>
          </a:p>
          <a:p>
            <a:pPr marL="0" indent="0" algn="ctr">
              <a:buNone/>
            </a:pPr>
            <a:r>
              <a:rPr lang="en-US" dirty="0"/>
              <a:t>	</a:t>
            </a:r>
            <a:r>
              <a:rPr lang="en-US" b="1" dirty="0">
                <a:solidFill>
                  <a:srgbClr val="004E9A"/>
                </a:solidFill>
              </a:rPr>
              <a:t>Word for word verbiage that needs to be used to accept 	the amount of invoice is:</a:t>
            </a:r>
          </a:p>
          <a:p>
            <a:pPr marL="0" indent="0">
              <a:buNone/>
            </a:pPr>
            <a:r>
              <a:rPr lang="en-US" b="1" dirty="0">
                <a:solidFill>
                  <a:srgbClr val="004E9A"/>
                </a:solidFill>
              </a:rPr>
              <a:t>		 “I approve the invoice amount for $$$$.” </a:t>
            </a:r>
          </a:p>
          <a:p>
            <a:pPr marL="0" indent="0">
              <a:buNone/>
            </a:pPr>
            <a:endParaRPr lang="en-US" dirty="0"/>
          </a:p>
        </p:txBody>
      </p:sp>
    </p:spTree>
    <p:extLst>
      <p:ext uri="{BB962C8B-B14F-4D97-AF65-F5344CB8AC3E}">
        <p14:creationId xmlns:p14="http://schemas.microsoft.com/office/powerpoint/2010/main" val="2203877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8090647" cy="6064250"/>
          </a:xfrm>
        </p:spPr>
        <p:txBody>
          <a:bodyPr>
            <a:normAutofit/>
          </a:bodyPr>
          <a:lstStyle/>
          <a:p>
            <a:r>
              <a:rPr lang="en-US" dirty="0"/>
              <a:t>State share bill back for administrative services </a:t>
            </a:r>
          </a:p>
        </p:txBody>
      </p:sp>
    </p:spTree>
    <p:extLst>
      <p:ext uri="{BB962C8B-B14F-4D97-AF65-F5344CB8AC3E}">
        <p14:creationId xmlns:p14="http://schemas.microsoft.com/office/powerpoint/2010/main" val="165954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8B477-D1C1-3FE0-9014-6E96835A8F54}"/>
              </a:ext>
            </a:extLst>
          </p:cNvPr>
          <p:cNvSpPr>
            <a:spLocks noGrp="1"/>
          </p:cNvSpPr>
          <p:nvPr>
            <p:ph type="title"/>
          </p:nvPr>
        </p:nvSpPr>
        <p:spPr>
          <a:xfrm>
            <a:off x="635000" y="640823"/>
            <a:ext cx="3418659" cy="5583148"/>
          </a:xfrm>
        </p:spPr>
        <p:txBody>
          <a:bodyPr anchor="ctr">
            <a:normAutofit/>
          </a:bodyPr>
          <a:lstStyle/>
          <a:p>
            <a:r>
              <a:rPr lang="en-US" sz="3800" dirty="0">
                <a:solidFill>
                  <a:srgbClr val="004E9A"/>
                </a:solidFill>
              </a:rPr>
              <a:t>State share bill back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92CAEF2-43DB-FBBE-6C01-56195AF9190F}"/>
              </a:ext>
            </a:extLst>
          </p:cNvPr>
          <p:cNvGraphicFramePr>
            <a:graphicFrameLocks noGrp="1"/>
          </p:cNvGraphicFramePr>
          <p:nvPr>
            <p:ph idx="1"/>
            <p:extLst>
              <p:ext uri="{D42A27DB-BD31-4B8C-83A1-F6EECF244321}">
                <p14:modId xmlns:p14="http://schemas.microsoft.com/office/powerpoint/2010/main" val="2475995460"/>
              </p:ext>
            </p:extLst>
          </p:nvPr>
        </p:nvGraphicFramePr>
        <p:xfrm>
          <a:off x="4648018" y="640823"/>
          <a:ext cx="6900512" cy="5081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60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4E9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200" y="365125"/>
            <a:ext cx="6372225" cy="6064250"/>
          </a:xfrm>
        </p:spPr>
        <p:txBody>
          <a:bodyPr>
            <a:normAutofit/>
          </a:bodyPr>
          <a:lstStyle/>
          <a:p>
            <a:r>
              <a:rPr lang="en-US" dirty="0"/>
              <a:t>Reminders &amp; Updates </a:t>
            </a:r>
          </a:p>
        </p:txBody>
      </p:sp>
    </p:spTree>
    <p:extLst>
      <p:ext uri="{BB962C8B-B14F-4D97-AF65-F5344CB8AC3E}">
        <p14:creationId xmlns:p14="http://schemas.microsoft.com/office/powerpoint/2010/main" val="97795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B477-D1C1-3FE0-9014-6E96835A8F54}"/>
              </a:ext>
            </a:extLst>
          </p:cNvPr>
          <p:cNvSpPr>
            <a:spLocks noGrp="1"/>
          </p:cNvSpPr>
          <p:nvPr>
            <p:ph type="title"/>
          </p:nvPr>
        </p:nvSpPr>
        <p:spPr/>
        <p:txBody>
          <a:bodyPr anchor="ctr">
            <a:normAutofit/>
          </a:bodyPr>
          <a:lstStyle/>
          <a:p>
            <a:r>
              <a:rPr lang="en-US" sz="3800" dirty="0">
                <a:solidFill>
                  <a:srgbClr val="004E9A"/>
                </a:solidFill>
              </a:rPr>
              <a:t>reminders</a:t>
            </a:r>
          </a:p>
        </p:txBody>
      </p:sp>
      <p:sp>
        <p:nvSpPr>
          <p:cNvPr id="4" name="Content Placeholder 3">
            <a:extLst>
              <a:ext uri="{FF2B5EF4-FFF2-40B4-BE49-F238E27FC236}">
                <a16:creationId xmlns:a16="http://schemas.microsoft.com/office/drawing/2014/main" id="{F314D95A-75A7-AC76-D6E4-BD6F0EC61122}"/>
              </a:ext>
            </a:extLst>
          </p:cNvPr>
          <p:cNvSpPr>
            <a:spLocks noGrp="1"/>
          </p:cNvSpPr>
          <p:nvPr>
            <p:ph idx="1"/>
          </p:nvPr>
        </p:nvSpPr>
        <p:spPr/>
        <p:txBody>
          <a:bodyPr>
            <a:normAutofit lnSpcReduction="10000"/>
          </a:bodyPr>
          <a:lstStyle/>
          <a:p>
            <a:r>
              <a:rPr lang="en-US" dirty="0"/>
              <a:t>Tribe must notify OHCA regarding any staff changes.</a:t>
            </a:r>
          </a:p>
          <a:p>
            <a:r>
              <a:rPr lang="en-US" dirty="0"/>
              <a:t>TMAM resources are available at: </a:t>
            </a:r>
            <a:r>
              <a:rPr lang="en-US" dirty="0">
                <a:hlinkClick r:id="rId2"/>
              </a:rPr>
              <a:t>https://oklahoma.gov/ohca/providers/types/tribal-government-relations.html</a:t>
            </a:r>
            <a:endParaRPr lang="en-US" dirty="0"/>
          </a:p>
          <a:p>
            <a:r>
              <a:rPr lang="en-US" dirty="0"/>
              <a:t>The application is located at </a:t>
            </a:r>
            <a:r>
              <a:rPr lang="en-US" dirty="0">
                <a:hlinkClick r:id="rId3"/>
              </a:rPr>
              <a:t>www.mysoonercare.org</a:t>
            </a:r>
            <a:r>
              <a:rPr lang="en-US" dirty="0"/>
              <a:t> There is not contract needed to access the website. </a:t>
            </a:r>
          </a:p>
          <a:p>
            <a:r>
              <a:rPr lang="en-US" dirty="0"/>
              <a:t>Only an approved agency-view contracted partner may access a secure agency portal and input a new application or retrieve an existing saved or previously submitted application. </a:t>
            </a:r>
          </a:p>
          <a:p>
            <a:r>
              <a:rPr lang="en-US" dirty="0"/>
              <a:t>Call SoonerCare helpline at 1-800-987-7767 for application assistance</a:t>
            </a:r>
          </a:p>
        </p:txBody>
      </p:sp>
    </p:spTree>
    <p:extLst>
      <p:ext uri="{BB962C8B-B14F-4D97-AF65-F5344CB8AC3E}">
        <p14:creationId xmlns:p14="http://schemas.microsoft.com/office/powerpoint/2010/main" val="39487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E9A"/>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3DB03-488D-4C1C-B13F-780AA3D2728B}"/>
              </a:ext>
            </a:extLst>
          </p:cNvPr>
          <p:cNvSpPr>
            <a:spLocks noGrp="1"/>
          </p:cNvSpPr>
          <p:nvPr>
            <p:ph type="title"/>
          </p:nvPr>
        </p:nvSpPr>
        <p:spPr>
          <a:xfrm>
            <a:off x="838200" y="365125"/>
            <a:ext cx="8486775" cy="6064250"/>
          </a:xfrm>
        </p:spPr>
        <p:txBody>
          <a:bodyPr>
            <a:normAutofit/>
          </a:bodyPr>
          <a:lstStyle/>
          <a:p>
            <a:r>
              <a:rPr lang="en-US" dirty="0">
                <a:latin typeface="Montserrat ExtraBold"/>
              </a:rPr>
              <a:t>SoonerCare Program</a:t>
            </a:r>
            <a:br>
              <a:rPr lang="en-US" dirty="0">
                <a:latin typeface="Montserrat ExtraBold"/>
              </a:rPr>
            </a:br>
            <a:r>
              <a:rPr lang="en-US" dirty="0">
                <a:latin typeface="Montserrat ExtraBold"/>
              </a:rPr>
              <a:t>&amp;</a:t>
            </a:r>
            <a:br>
              <a:rPr lang="en-US" dirty="0">
                <a:latin typeface="Montserrat ExtraBold"/>
              </a:rPr>
            </a:br>
            <a:r>
              <a:rPr lang="en-US" dirty="0">
                <a:latin typeface="Montserrat ExtraBold"/>
              </a:rPr>
              <a:t>Tribal government relations </a:t>
            </a:r>
          </a:p>
        </p:txBody>
      </p:sp>
    </p:spTree>
    <p:extLst>
      <p:ext uri="{BB962C8B-B14F-4D97-AF65-F5344CB8AC3E}">
        <p14:creationId xmlns:p14="http://schemas.microsoft.com/office/powerpoint/2010/main" val="392257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3716482" y="3101441"/>
            <a:ext cx="4759036" cy="1799705"/>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5367160"/>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4345 N. Lincoln Blvd.</a:t>
                </a:r>
              </a:p>
              <a:p>
                <a:r>
                  <a:rPr lang="en-US" sz="1600" dirty="0">
                    <a:solidFill>
                      <a:srgbClr val="464646"/>
                    </a:solidFill>
                    <a:latin typeface="Montserrat Light" panose="00000400000000000000" pitchFamily="50" charset="0"/>
                    <a:cs typeface="Arial" panose="020B0604020202020204" pitchFamily="34" charset="0"/>
                  </a:rPr>
                  <a:t>Oklahoma City, OK 73145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197222" cy="584775"/>
              <a:chOff x="4546051" y="4195627"/>
              <a:chExt cx="2197222"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089211"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okhca.org</a:t>
                </a:r>
              </a:p>
              <a:p>
                <a:r>
                  <a:rPr lang="en-US" sz="1600" dirty="0">
                    <a:solidFill>
                      <a:srgbClr val="464646"/>
                    </a:solidFill>
                    <a:latin typeface="Montserrat Light" panose="00000400000000000000" pitchFamily="50" charset="0"/>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r>
                  <a:rPr lang="en-US" sz="1600" dirty="0">
                    <a:solidFill>
                      <a:srgbClr val="464646"/>
                    </a:solidFill>
                    <a:latin typeface="Montserrat Light" panose="00000400000000000000" pitchFamily="50" charset="0"/>
                    <a:cs typeface="Arial" panose="020B0604020202020204" pitchFamily="34" charset="0"/>
                  </a:rPr>
                  <a:t>Agency: 405-522-7300</a:t>
                </a:r>
              </a:p>
              <a:p>
                <a:r>
                  <a:rPr lang="en-US" sz="1600" dirty="0">
                    <a:solidFill>
                      <a:srgbClr val="464646"/>
                    </a:solidFill>
                    <a:latin typeface="Montserrat Light" panose="00000400000000000000" pitchFamily="50" charset="0"/>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4643423"/>
            <a:ext cx="4766048" cy="584775"/>
          </a:xfrm>
          <a:prstGeom prst="rect">
            <a:avLst/>
          </a:prstGeom>
        </p:spPr>
        <p:txBody>
          <a:bodyPr wrap="none">
            <a:spAutoFit/>
          </a:bodyPr>
          <a:lstStyle/>
          <a:p>
            <a:pPr algn="ctr"/>
            <a:r>
              <a:rPr lang="en-US" sz="3200" spc="1000" dirty="0">
                <a:solidFill>
                  <a:srgbClr val="464646"/>
                </a:solidFill>
                <a:latin typeface="Montserrat ExtraBold" panose="00000900000000000000" pitchFamily="50" charset="0"/>
              </a:rPr>
              <a:t>GET IN TOUCH</a:t>
            </a:r>
          </a:p>
        </p:txBody>
      </p:sp>
      <p:sp>
        <p:nvSpPr>
          <p:cNvPr id="2" name="TextBox 1"/>
          <p:cNvSpPr txBox="1"/>
          <p:nvPr/>
        </p:nvSpPr>
        <p:spPr>
          <a:xfrm>
            <a:off x="1139952" y="487845"/>
            <a:ext cx="9912096" cy="2635978"/>
          </a:xfrm>
          <a:prstGeom prst="rect">
            <a:avLst/>
          </a:prstGeom>
          <a:noFill/>
        </p:spPr>
        <p:txBody>
          <a:bodyPr wrap="square" lIns="91440" tIns="45720" rIns="91440" bIns="45720" rtlCol="0" anchor="t">
            <a:spAutoFit/>
          </a:bodyPr>
          <a:lstStyle/>
          <a:p>
            <a:pPr lvl="0" algn="ctr"/>
            <a:r>
              <a:rPr lang="en-US" sz="4400" dirty="0">
                <a:solidFill>
                  <a:srgbClr val="004E9A"/>
                </a:solidFill>
                <a:latin typeface="Montserrat ExtraBold" panose="00000900000000000000"/>
                <a:cs typeface="Arial" panose="020B0604020202020204" pitchFamily="34" charset="0"/>
              </a:rPr>
              <a:t>Tribal Government Relations </a:t>
            </a:r>
          </a:p>
          <a:p>
            <a:pPr lvl="0"/>
            <a:endParaRPr lang="en-US" sz="2000" b="1" dirty="0">
              <a:solidFill>
                <a:srgbClr val="464646"/>
              </a:solidFill>
              <a:latin typeface="Montserrat SemiBold"/>
              <a:cs typeface="Arial"/>
            </a:endParaRPr>
          </a:p>
          <a:p>
            <a:pPr lvl="0"/>
            <a:r>
              <a:rPr lang="en-US" sz="2000" b="1" dirty="0">
                <a:solidFill>
                  <a:srgbClr val="464646"/>
                </a:solidFill>
                <a:latin typeface="Montserrat SemiBold"/>
                <a:cs typeface="Arial"/>
              </a:rPr>
              <a:t>Dana Miller, TGR Director                               </a:t>
            </a:r>
            <a:r>
              <a:rPr lang="en-US" sz="2000" b="1" dirty="0">
                <a:latin typeface="Montserrat SemiBold"/>
                <a:cs typeface="Arial"/>
                <a:hlinkClick r:id="rId4"/>
              </a:rPr>
              <a:t>Dana.Miller@okhca.org</a:t>
            </a:r>
            <a:r>
              <a:rPr lang="en-US" sz="2000" b="1" dirty="0">
                <a:latin typeface="Montserrat SemiBold"/>
                <a:cs typeface="Arial"/>
              </a:rPr>
              <a:t> </a:t>
            </a:r>
            <a:endParaRPr lang="en-US" sz="2000" b="1" dirty="0">
              <a:latin typeface="Montserrat SemiBold" pitchFamily="2" charset="77"/>
              <a:cs typeface="Arial" panose="020B0604020202020204" pitchFamily="34" charset="0"/>
            </a:endParaRPr>
          </a:p>
          <a:p>
            <a:pPr lvl="0">
              <a:lnSpc>
                <a:spcPct val="150000"/>
              </a:lnSpc>
            </a:pPr>
            <a:r>
              <a:rPr lang="en-US" sz="2000" b="1" dirty="0">
                <a:solidFill>
                  <a:srgbClr val="464646"/>
                </a:solidFill>
                <a:latin typeface="Montserrat SemiBold" pitchFamily="2" charset="77"/>
                <a:cs typeface="Arial" panose="020B0604020202020204" pitchFamily="34" charset="0"/>
              </a:rPr>
              <a:t>Kathrine McCoy, TGR Sr. Coordinator</a:t>
            </a:r>
            <a:r>
              <a:rPr lang="en-US" sz="2000" b="1" dirty="0">
                <a:solidFill>
                  <a:prstClr val="black"/>
                </a:solidFill>
                <a:latin typeface="Montserrat SemiBold" pitchFamily="2" charset="77"/>
                <a:cs typeface="Arial" panose="020B0604020202020204" pitchFamily="34" charset="0"/>
              </a:rPr>
              <a:t>	</a:t>
            </a:r>
            <a:r>
              <a:rPr lang="en-US" sz="2000" b="1" dirty="0">
                <a:solidFill>
                  <a:prstClr val="black"/>
                </a:solidFill>
                <a:latin typeface="Montserrat SemiBold" pitchFamily="2" charset="77"/>
                <a:cs typeface="Arial" panose="020B0604020202020204" pitchFamily="34" charset="0"/>
                <a:hlinkClick r:id="rId5"/>
              </a:rPr>
              <a:t>Kathrine.Mccoy@okhca.org</a:t>
            </a:r>
            <a:r>
              <a:rPr lang="en-US" sz="2000" b="1" dirty="0">
                <a:solidFill>
                  <a:prstClr val="black"/>
                </a:solidFill>
                <a:latin typeface="Montserrat SemiBold" pitchFamily="2" charset="77"/>
                <a:cs typeface="Arial" panose="020B0604020202020204" pitchFamily="34" charset="0"/>
              </a:rPr>
              <a:t> </a:t>
            </a:r>
          </a:p>
          <a:p>
            <a:pPr lvl="0">
              <a:lnSpc>
                <a:spcPct val="150000"/>
              </a:lnSpc>
            </a:pPr>
            <a:r>
              <a:rPr lang="en-US" sz="2000" b="1" dirty="0">
                <a:solidFill>
                  <a:srgbClr val="464646"/>
                </a:solidFill>
                <a:latin typeface="Montserrat SemiBold" pitchFamily="2" charset="77"/>
                <a:cs typeface="Arial" panose="020B0604020202020204" pitchFamily="34" charset="0"/>
              </a:rPr>
              <a:t>Vickie Sams, TGR Outreach Coordinator</a:t>
            </a:r>
            <a:r>
              <a:rPr lang="en-US" sz="2000" b="1" dirty="0">
                <a:solidFill>
                  <a:prstClr val="black"/>
                </a:solidFill>
                <a:latin typeface="Montserrat SemiBold" pitchFamily="2" charset="77"/>
                <a:cs typeface="Arial" panose="020B0604020202020204" pitchFamily="34" charset="0"/>
              </a:rPr>
              <a:t>	</a:t>
            </a:r>
            <a:r>
              <a:rPr lang="en-US" sz="2000" b="1" dirty="0">
                <a:solidFill>
                  <a:prstClr val="black"/>
                </a:solidFill>
                <a:latin typeface="Montserrat SemiBold" pitchFamily="2" charset="77"/>
                <a:cs typeface="Arial" panose="020B0604020202020204" pitchFamily="34" charset="0"/>
                <a:hlinkClick r:id="rId6"/>
              </a:rPr>
              <a:t>Vickie.Sams@okhca.org</a:t>
            </a:r>
            <a:r>
              <a:rPr lang="en-US" sz="2000" b="1" dirty="0">
                <a:solidFill>
                  <a:prstClr val="black"/>
                </a:solidFill>
                <a:latin typeface="Montserrat SemiBold" pitchFamily="2" charset="77"/>
                <a:cs typeface="Arial" panose="020B0604020202020204" pitchFamily="34" charset="0"/>
              </a:rPr>
              <a:t> </a:t>
            </a:r>
          </a:p>
          <a:p>
            <a:pPr lvl="0">
              <a:lnSpc>
                <a:spcPct val="150000"/>
              </a:lnSpc>
            </a:pPr>
            <a:endParaRPr lang="en-US" sz="1600" b="1" dirty="0">
              <a:solidFill>
                <a:prstClr val="black"/>
              </a:solidFill>
              <a:latin typeface="Montserrat SemiBold" pitchFamily="2" charset="77"/>
              <a:cs typeface="Arial" panose="020B0604020202020204" pitchFamily="34" charset="0"/>
            </a:endParaRPr>
          </a:p>
        </p:txBody>
      </p:sp>
    </p:spTree>
    <p:extLst>
      <p:ext uri="{BB962C8B-B14F-4D97-AF65-F5344CB8AC3E}">
        <p14:creationId xmlns:p14="http://schemas.microsoft.com/office/powerpoint/2010/main" val="364074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99F4-C2D3-56BD-3E6A-AC9A8D61DC9C}"/>
              </a:ext>
            </a:extLst>
          </p:cNvPr>
          <p:cNvSpPr>
            <a:spLocks noGrp="1"/>
          </p:cNvSpPr>
          <p:nvPr>
            <p:ph type="title"/>
          </p:nvPr>
        </p:nvSpPr>
        <p:spPr/>
        <p:txBody>
          <a:bodyPr/>
          <a:lstStyle/>
          <a:p>
            <a:r>
              <a:rPr lang="en-US" dirty="0" err="1">
                <a:solidFill>
                  <a:srgbClr val="004E9A"/>
                </a:solidFill>
                <a:latin typeface="Montserrat ExtraBold"/>
              </a:rPr>
              <a:t>soonercare</a:t>
            </a:r>
          </a:p>
        </p:txBody>
      </p:sp>
      <p:sp>
        <p:nvSpPr>
          <p:cNvPr id="3" name="Content Placeholder 2">
            <a:extLst>
              <a:ext uri="{FF2B5EF4-FFF2-40B4-BE49-F238E27FC236}">
                <a16:creationId xmlns:a16="http://schemas.microsoft.com/office/drawing/2014/main" id="{868CEF88-4CEC-BE9B-F638-2A3D106D244F}"/>
              </a:ext>
            </a:extLst>
          </p:cNvPr>
          <p:cNvSpPr>
            <a:spLocks noGrp="1"/>
          </p:cNvSpPr>
          <p:nvPr>
            <p:ph idx="1"/>
          </p:nvPr>
        </p:nvSpPr>
        <p:spPr/>
        <p:txBody>
          <a:bodyPr vert="horz" lIns="91440" tIns="45720" rIns="91440" bIns="45720" rtlCol="0" anchor="t">
            <a:normAutofit/>
          </a:bodyPr>
          <a:lstStyle/>
          <a:p>
            <a:pPr>
              <a:buFont typeface="Arial,Sans-Serif" panose="020B0604020202020204" pitchFamily="34" charset="0"/>
            </a:pPr>
            <a:r>
              <a:rPr lang="en-US" dirty="0">
                <a:solidFill>
                  <a:schemeClr val="tx1"/>
                </a:solidFill>
                <a:latin typeface="Montserrat Light"/>
              </a:rPr>
              <a:t>SoonerCare (Oklahoma Medicaid) is a health coverage program jointly funded by the federal and state government. </a:t>
            </a:r>
            <a:endParaRPr lang="en-US">
              <a:solidFill>
                <a:schemeClr val="tx1"/>
              </a:solidFill>
            </a:endParaRPr>
          </a:p>
          <a:p>
            <a:pPr marL="0" indent="0">
              <a:buNone/>
            </a:pPr>
            <a:endParaRPr lang="en-US" dirty="0">
              <a:solidFill>
                <a:schemeClr val="tx1"/>
              </a:solidFill>
              <a:latin typeface="Montserrat Light"/>
            </a:endParaRPr>
          </a:p>
          <a:p>
            <a:pPr>
              <a:buFont typeface="Arial,Sans-Serif" panose="020B0604020202020204" pitchFamily="34" charset="0"/>
            </a:pPr>
            <a:r>
              <a:rPr lang="en-US" dirty="0">
                <a:solidFill>
                  <a:schemeClr val="tx1"/>
                </a:solidFill>
                <a:latin typeface="Montserrat Light"/>
              </a:rPr>
              <a:t>This program covers medical expenses for certain groups of people who have limited income and resources. </a:t>
            </a:r>
            <a:endParaRPr lang="en-US">
              <a:solidFill>
                <a:schemeClr val="tx1"/>
              </a:solidFill>
            </a:endParaRPr>
          </a:p>
          <a:p>
            <a:pPr marL="0" indent="0">
              <a:buNone/>
            </a:pPr>
            <a:endParaRPr lang="en-US" dirty="0">
              <a:solidFill>
                <a:schemeClr val="tx1"/>
              </a:solidFill>
              <a:latin typeface="Montserrat Light"/>
            </a:endParaRPr>
          </a:p>
          <a:p>
            <a:pPr>
              <a:buFont typeface="Arial,Sans-Serif" panose="020B0604020202020204" pitchFamily="34" charset="0"/>
            </a:pPr>
            <a:r>
              <a:rPr lang="en-US" dirty="0">
                <a:solidFill>
                  <a:schemeClr val="tx1"/>
                </a:solidFill>
                <a:latin typeface="Montserrat Light"/>
              </a:rPr>
              <a:t>The Oklahoma Health Care Authority is the state agency that administers the program.</a:t>
            </a:r>
          </a:p>
          <a:p>
            <a:endParaRPr lang="en-US" dirty="0"/>
          </a:p>
        </p:txBody>
      </p:sp>
    </p:spTree>
    <p:extLst>
      <p:ext uri="{BB962C8B-B14F-4D97-AF65-F5344CB8AC3E}">
        <p14:creationId xmlns:p14="http://schemas.microsoft.com/office/powerpoint/2010/main" val="360826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2048-66D8-03BC-60AC-1FBD30C3FC3F}"/>
              </a:ext>
            </a:extLst>
          </p:cNvPr>
          <p:cNvSpPr>
            <a:spLocks noGrp="1"/>
          </p:cNvSpPr>
          <p:nvPr>
            <p:ph type="title"/>
          </p:nvPr>
        </p:nvSpPr>
        <p:spPr>
          <a:xfrm>
            <a:off x="448235" y="548464"/>
            <a:ext cx="4329953" cy="2228074"/>
          </a:xfrm>
        </p:spPr>
        <p:txBody>
          <a:bodyPr vert="horz" lIns="91440" tIns="45720" rIns="91440" bIns="45720" rtlCol="0" anchor="ctr">
            <a:normAutofit/>
          </a:bodyPr>
          <a:lstStyle/>
          <a:p>
            <a:pPr algn="ctr"/>
            <a:r>
              <a:rPr lang="en-US" sz="4000" dirty="0">
                <a:solidFill>
                  <a:srgbClr val="004E9A"/>
                </a:solidFill>
                <a:latin typeface="Montserrat ExtraBold" panose="00000900000000000000" pitchFamily="2" charset="0"/>
              </a:rPr>
              <a:t>Who Qualifies for </a:t>
            </a:r>
            <a:r>
              <a:rPr lang="en-US" sz="4000" dirty="0" err="1">
                <a:solidFill>
                  <a:srgbClr val="004E9A"/>
                </a:solidFill>
                <a:latin typeface="Montserrat ExtraBold" panose="00000900000000000000" pitchFamily="2" charset="0"/>
              </a:rPr>
              <a:t>soonercare</a:t>
            </a:r>
            <a:r>
              <a:rPr lang="en-US" sz="4000" dirty="0">
                <a:solidFill>
                  <a:srgbClr val="004E9A"/>
                </a:solidFill>
                <a:latin typeface="Montserrat ExtraBold" panose="00000900000000000000" pitchFamily="2" charset="0"/>
              </a:rPr>
              <a:t>? </a:t>
            </a:r>
          </a:p>
        </p:txBody>
      </p:sp>
      <p:sp>
        <p:nvSpPr>
          <p:cNvPr id="3" name="Content Placeholder 2">
            <a:extLst>
              <a:ext uri="{FF2B5EF4-FFF2-40B4-BE49-F238E27FC236}">
                <a16:creationId xmlns:a16="http://schemas.microsoft.com/office/drawing/2014/main" id="{ACF2CD03-C0A9-80FE-0436-0478B026D2CB}"/>
              </a:ext>
            </a:extLst>
          </p:cNvPr>
          <p:cNvSpPr>
            <a:spLocks noGrp="1"/>
          </p:cNvSpPr>
          <p:nvPr>
            <p:ph sz="half" idx="1"/>
          </p:nvPr>
        </p:nvSpPr>
        <p:spPr>
          <a:xfrm>
            <a:off x="268941" y="2962279"/>
            <a:ext cx="4509247" cy="3143241"/>
          </a:xfrm>
        </p:spPr>
        <p:txBody>
          <a:bodyPr vert="horz" lIns="91440" tIns="45720" rIns="91440" bIns="45720" rtlCol="0">
            <a:normAutofit/>
          </a:bodyPr>
          <a:lstStyle/>
          <a:p>
            <a:pPr indent="-228600" algn="l">
              <a:buFont typeface="Arial" panose="020B0604020202020204" pitchFamily="34" charset="0"/>
              <a:buChar char="•"/>
            </a:pPr>
            <a:r>
              <a:rPr lang="en-US" sz="2000" dirty="0">
                <a:solidFill>
                  <a:schemeClr val="tx1"/>
                </a:solidFill>
                <a:latin typeface="Montserrat Light" panose="00000400000000000000" pitchFamily="2" charset="0"/>
              </a:rPr>
              <a:t>Adults with children under 19 </a:t>
            </a:r>
          </a:p>
          <a:p>
            <a:pPr indent="-228600" algn="l">
              <a:buFont typeface="Arial" panose="020B0604020202020204" pitchFamily="34" charset="0"/>
              <a:buChar char="•"/>
            </a:pPr>
            <a:r>
              <a:rPr lang="en-US" sz="2000" dirty="0">
                <a:solidFill>
                  <a:schemeClr val="tx1"/>
                </a:solidFill>
                <a:latin typeface="Montserrat Light" panose="00000400000000000000" pitchFamily="2" charset="0"/>
              </a:rPr>
              <a:t>Children under 19 and pregnant women</a:t>
            </a:r>
          </a:p>
          <a:p>
            <a:pPr indent="-228600" algn="l">
              <a:buFont typeface="Arial" panose="020B0604020202020204" pitchFamily="34" charset="0"/>
              <a:buChar char="•"/>
            </a:pPr>
            <a:r>
              <a:rPr lang="en-US" sz="2000" dirty="0">
                <a:solidFill>
                  <a:schemeClr val="tx1"/>
                </a:solidFill>
                <a:latin typeface="Montserrat Light" panose="00000400000000000000" pitchFamily="2" charset="0"/>
              </a:rPr>
              <a:t>Adults, not eligible for Medicare, age 19-64</a:t>
            </a:r>
          </a:p>
          <a:p>
            <a:pPr indent="-228600" algn="l">
              <a:buFont typeface="Arial" panose="020B0604020202020204" pitchFamily="34" charset="0"/>
              <a:buChar char="•"/>
            </a:pPr>
            <a:r>
              <a:rPr lang="en-US" sz="2000" dirty="0">
                <a:solidFill>
                  <a:schemeClr val="tx1"/>
                </a:solidFill>
                <a:latin typeface="Montserrat Light" panose="00000400000000000000" pitchFamily="2" charset="0"/>
              </a:rPr>
              <a:t>Individuals 65 and older </a:t>
            </a:r>
          </a:p>
          <a:p>
            <a:pPr indent="-228600" algn="l">
              <a:buFont typeface="Arial" panose="020B0604020202020204" pitchFamily="34" charset="0"/>
              <a:buChar char="•"/>
            </a:pPr>
            <a:r>
              <a:rPr lang="en-US" sz="2000" dirty="0">
                <a:solidFill>
                  <a:schemeClr val="tx1"/>
                </a:solidFill>
                <a:latin typeface="Montserrat Light" panose="00000400000000000000" pitchFamily="2" charset="0"/>
              </a:rPr>
              <a:t>Individuals who are blind or who have disabilities</a:t>
            </a:r>
          </a:p>
        </p:txBody>
      </p:sp>
      <p:pic>
        <p:nvPicPr>
          <p:cNvPr id="7" name="Content Placeholder 6" descr="Calendar&#10;&#10;Description automatically generated">
            <a:extLst>
              <a:ext uri="{FF2B5EF4-FFF2-40B4-BE49-F238E27FC236}">
                <a16:creationId xmlns:a16="http://schemas.microsoft.com/office/drawing/2014/main" id="{7FD9C5D0-0427-070C-06B6-083C6916E675}"/>
              </a:ext>
            </a:extLst>
          </p:cNvPr>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7332" r="22767" b="-1"/>
          <a:stretch/>
        </p:blipFill>
        <p:spPr>
          <a:xfrm>
            <a:off x="5010386" y="10"/>
            <a:ext cx="7181613" cy="6857990"/>
          </a:xfrm>
          <a:prstGeom prst="rect">
            <a:avLst/>
          </a:prstGeom>
          <a:effectLst/>
        </p:spPr>
      </p:pic>
    </p:spTree>
    <p:extLst>
      <p:ext uri="{BB962C8B-B14F-4D97-AF65-F5344CB8AC3E}">
        <p14:creationId xmlns:p14="http://schemas.microsoft.com/office/powerpoint/2010/main" val="156867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BE4EB-860D-2C79-6E3A-3F8E0E9AD7BF}"/>
              </a:ext>
            </a:extLst>
          </p:cNvPr>
          <p:cNvSpPr>
            <a:spLocks noGrp="1"/>
          </p:cNvSpPr>
          <p:nvPr>
            <p:ph type="title"/>
          </p:nvPr>
        </p:nvSpPr>
        <p:spPr/>
        <p:txBody>
          <a:bodyPr/>
          <a:lstStyle/>
          <a:p>
            <a:r>
              <a:rPr lang="en-US" dirty="0">
                <a:solidFill>
                  <a:srgbClr val="004E9A"/>
                </a:solidFill>
              </a:rPr>
              <a:t>Tribal Government Relations mission</a:t>
            </a:r>
          </a:p>
        </p:txBody>
      </p:sp>
      <p:sp>
        <p:nvSpPr>
          <p:cNvPr id="6" name="Content Placeholder 5">
            <a:extLst>
              <a:ext uri="{FF2B5EF4-FFF2-40B4-BE49-F238E27FC236}">
                <a16:creationId xmlns:a16="http://schemas.microsoft.com/office/drawing/2014/main" id="{2F6DEB90-5F91-3D21-924E-15AC13C646F6}"/>
              </a:ext>
            </a:extLst>
          </p:cNvPr>
          <p:cNvSpPr>
            <a:spLocks noGrp="1"/>
          </p:cNvSpPr>
          <p:nvPr>
            <p:ph idx="1"/>
          </p:nvPr>
        </p:nvSpPr>
        <p:spPr/>
        <p:txBody>
          <a:bodyPr/>
          <a:lstStyle/>
          <a:p>
            <a:r>
              <a:rPr lang="en-US" dirty="0"/>
              <a:t>To create and promote collaborative relationships among the Oklahoma Health Care Authority, tribal health care stakeholders, sovereign tribal governments, federal agencies and nontraditional partners through meaningful communication. We strive to maximize partnerships to achieve shared goals and improve the health outcomes of Oklahomans.</a:t>
            </a:r>
          </a:p>
          <a:p>
            <a:endParaRPr lang="en-US" dirty="0"/>
          </a:p>
        </p:txBody>
      </p:sp>
    </p:spTree>
    <p:extLst>
      <p:ext uri="{BB962C8B-B14F-4D97-AF65-F5344CB8AC3E}">
        <p14:creationId xmlns:p14="http://schemas.microsoft.com/office/powerpoint/2010/main" val="366804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87A0-F7DA-1DBE-4C02-89B701F0EC8B}"/>
              </a:ext>
            </a:extLst>
          </p:cNvPr>
          <p:cNvSpPr>
            <a:spLocks noGrp="1"/>
          </p:cNvSpPr>
          <p:nvPr>
            <p:ph type="title"/>
          </p:nvPr>
        </p:nvSpPr>
        <p:spPr/>
        <p:txBody>
          <a:bodyPr>
            <a:normAutofit/>
          </a:bodyPr>
          <a:lstStyle/>
          <a:p>
            <a:r>
              <a:rPr lang="en-US" sz="4400" b="1" dirty="0">
                <a:solidFill>
                  <a:srgbClr val="004E9A"/>
                </a:solidFill>
                <a:latin typeface="Montserrat ExtraBold" panose="00000900000000000000" pitchFamily="2" charset="0"/>
              </a:rPr>
              <a:t>Purpose and function</a:t>
            </a:r>
            <a:endParaRPr lang="en-US" dirty="0">
              <a:solidFill>
                <a:srgbClr val="004E9A"/>
              </a:solidFill>
            </a:endParaRPr>
          </a:p>
        </p:txBody>
      </p:sp>
      <p:sp>
        <p:nvSpPr>
          <p:cNvPr id="3" name="Content Placeholder 2">
            <a:extLst>
              <a:ext uri="{FF2B5EF4-FFF2-40B4-BE49-F238E27FC236}">
                <a16:creationId xmlns:a16="http://schemas.microsoft.com/office/drawing/2014/main" id="{53347C1B-A8E8-6B10-F5D3-C77CB34B7C17}"/>
              </a:ext>
            </a:extLst>
          </p:cNvPr>
          <p:cNvSpPr>
            <a:spLocks noGrp="1"/>
          </p:cNvSpPr>
          <p:nvPr>
            <p:ph idx="1"/>
          </p:nvPr>
        </p:nvSpPr>
        <p:spPr/>
        <p:txBody>
          <a:bodyPr/>
          <a:lstStyle/>
          <a:p>
            <a:pPr marL="0" indent="0">
              <a:buNone/>
            </a:pPr>
            <a:r>
              <a:rPr lang="en-US" dirty="0">
                <a:solidFill>
                  <a:schemeClr val="tx1"/>
                </a:solidFill>
                <a:latin typeface="Montserrat Light" panose="00000400000000000000" pitchFamily="2" charset="0"/>
              </a:rPr>
              <a:t>Agency subject matter expertise:</a:t>
            </a:r>
          </a:p>
          <a:p>
            <a:pPr lvl="1"/>
            <a:r>
              <a:rPr lang="en-US" dirty="0">
                <a:solidFill>
                  <a:schemeClr val="tx1"/>
                </a:solidFill>
                <a:latin typeface="Montserrat Light" panose="00000400000000000000" pitchFamily="2" charset="0"/>
              </a:rPr>
              <a:t>Dedicated OHCA tribal government relations team.</a:t>
            </a:r>
          </a:p>
          <a:p>
            <a:pPr lvl="1"/>
            <a:r>
              <a:rPr lang="en-US" dirty="0">
                <a:solidFill>
                  <a:schemeClr val="tx1"/>
                </a:solidFill>
                <a:latin typeface="Montserrat Light" panose="00000400000000000000" pitchFamily="2" charset="0"/>
              </a:rPr>
              <a:t>Stay informed of national tribal health care trends and political issues.</a:t>
            </a:r>
          </a:p>
          <a:p>
            <a:pPr lvl="1"/>
            <a:r>
              <a:rPr lang="en-US" dirty="0">
                <a:solidFill>
                  <a:schemeClr val="tx1"/>
                </a:solidFill>
                <a:latin typeface="Montserrat Light" panose="00000400000000000000" pitchFamily="2" charset="0"/>
              </a:rPr>
              <a:t>Advise on tribal sovereignty issues.</a:t>
            </a:r>
          </a:p>
          <a:p>
            <a:pPr lvl="1"/>
            <a:r>
              <a:rPr lang="en-US" dirty="0">
                <a:solidFill>
                  <a:schemeClr val="tx1"/>
                </a:solidFill>
                <a:latin typeface="Montserrat Light" panose="00000400000000000000" pitchFamily="2" charset="0"/>
              </a:rPr>
              <a:t>Liaison between agency and tribal elected officials.</a:t>
            </a:r>
            <a:endParaRPr lang="en-US" dirty="0"/>
          </a:p>
        </p:txBody>
      </p:sp>
    </p:spTree>
    <p:extLst>
      <p:ext uri="{BB962C8B-B14F-4D97-AF65-F5344CB8AC3E}">
        <p14:creationId xmlns:p14="http://schemas.microsoft.com/office/powerpoint/2010/main" val="296431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251A-292B-F780-9C85-114E89DAA2B8}"/>
              </a:ext>
            </a:extLst>
          </p:cNvPr>
          <p:cNvSpPr>
            <a:spLocks noGrp="1"/>
          </p:cNvSpPr>
          <p:nvPr>
            <p:ph type="title"/>
          </p:nvPr>
        </p:nvSpPr>
        <p:spPr/>
        <p:txBody>
          <a:bodyPr/>
          <a:lstStyle/>
          <a:p>
            <a:r>
              <a:rPr lang="en-US" dirty="0">
                <a:solidFill>
                  <a:srgbClr val="004E9A"/>
                </a:solidFill>
              </a:rPr>
              <a:t>Purpose and function</a:t>
            </a:r>
          </a:p>
        </p:txBody>
      </p:sp>
      <p:sp>
        <p:nvSpPr>
          <p:cNvPr id="3" name="Content Placeholder 2">
            <a:extLst>
              <a:ext uri="{FF2B5EF4-FFF2-40B4-BE49-F238E27FC236}">
                <a16:creationId xmlns:a16="http://schemas.microsoft.com/office/drawing/2014/main" id="{E6E72A22-FB15-16A1-2896-0B25BC5F449A}"/>
              </a:ext>
            </a:extLst>
          </p:cNvPr>
          <p:cNvSpPr>
            <a:spLocks noGrp="1"/>
          </p:cNvSpPr>
          <p:nvPr>
            <p:ph idx="1"/>
          </p:nvPr>
        </p:nvSpPr>
        <p:spPr/>
        <p:txBody>
          <a:bodyPr/>
          <a:lstStyle/>
          <a:p>
            <a:pPr marL="0" indent="0">
              <a:buNone/>
            </a:pPr>
            <a:r>
              <a:rPr lang="en-US" dirty="0"/>
              <a:t>Tribal consultation:</a:t>
            </a:r>
          </a:p>
          <a:p>
            <a:r>
              <a:rPr lang="en-US" dirty="0"/>
              <a:t>OHCA’s rules promulgation process begins with tribal consultation.</a:t>
            </a:r>
          </a:p>
          <a:p>
            <a:r>
              <a:rPr lang="en-US" dirty="0"/>
              <a:t>Leads agency efforts on tribal consultation.</a:t>
            </a:r>
          </a:p>
          <a:p>
            <a:r>
              <a:rPr lang="en-US" dirty="0"/>
              <a:t>Carries out OHCA policy to ensure effective communication.</a:t>
            </a:r>
          </a:p>
          <a:p>
            <a:r>
              <a:rPr lang="en-US" dirty="0"/>
              <a:t>Provides technical assistance for consultation needs.</a:t>
            </a:r>
          </a:p>
        </p:txBody>
      </p:sp>
    </p:spTree>
    <p:extLst>
      <p:ext uri="{BB962C8B-B14F-4D97-AF65-F5344CB8AC3E}">
        <p14:creationId xmlns:p14="http://schemas.microsoft.com/office/powerpoint/2010/main" val="2823007156"/>
      </p:ext>
    </p:extLst>
  </p:cSld>
  <p:clrMapOvr>
    <a:masterClrMapping/>
  </p:clrMapOvr>
</p:sld>
</file>

<file path=ppt/theme/theme1.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F6EAE2EA26F4B8933A93B6A3D15B7" ma:contentTypeVersion="1" ma:contentTypeDescription="Create a new document." ma:contentTypeScope="" ma:versionID="f8732f4e0ad04d60716ed6a6a5890040">
  <xsd:schema xmlns:xsd="http://www.w3.org/2001/XMLSchema" xmlns:xs="http://www.w3.org/2001/XMLSchema" xmlns:p="http://schemas.microsoft.com/office/2006/metadata/properties" xmlns:ns1="http://schemas.microsoft.com/sharepoint/v3" targetNamespace="http://schemas.microsoft.com/office/2006/metadata/properties" ma:root="true" ma:fieldsID="894058c2a45bc2b97db111a5699d74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7582AE-2FCD-4121-8D59-9D8B3A7B2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9909F-BDBE-4C01-A2C2-8F881A2A07EC}">
  <ds:schemaRefs>
    <ds:schemaRef ds:uri="http://schemas.microsoft.com/sharepoint/v3/contenttype/forms"/>
  </ds:schemaRefs>
</ds:datastoreItem>
</file>

<file path=customXml/itemProps3.xml><?xml version="1.0" encoding="utf-8"?>
<ds:datastoreItem xmlns:ds="http://schemas.openxmlformats.org/officeDocument/2006/customXml" ds:itemID="{496A4274-95D9-46A8-9880-BAC3678CE188}">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31828</TotalTime>
  <Words>1600</Words>
  <Application>Microsoft Macintosh PowerPoint</Application>
  <PresentationFormat>Widescreen</PresentationFormat>
  <Paragraphs>197</Paragraphs>
  <Slides>40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Arial,Sans-Serif</vt:lpstr>
      <vt:lpstr>Calibri</vt:lpstr>
      <vt:lpstr>Georgia</vt:lpstr>
      <vt:lpstr>Montserrat ExtraBold</vt:lpstr>
      <vt:lpstr>Montserrat Light</vt:lpstr>
      <vt:lpstr>Montserrat SemiBold</vt:lpstr>
      <vt:lpstr>Montserrat Thin</vt:lpstr>
      <vt:lpstr>Gold Layout</vt:lpstr>
      <vt:lpstr>Dark Blue Layout</vt:lpstr>
      <vt:lpstr>Cover Slide Only</vt:lpstr>
      <vt:lpstr>PowerPoint Presentation</vt:lpstr>
      <vt:lpstr>Disclaimer</vt:lpstr>
      <vt:lpstr>agenda</vt:lpstr>
      <vt:lpstr>SoonerCare Program &amp; Tribal government relations </vt:lpstr>
      <vt:lpstr>soonercare</vt:lpstr>
      <vt:lpstr>Who Qualifies for soonercare? </vt:lpstr>
      <vt:lpstr>Tribal Government Relations mission</vt:lpstr>
      <vt:lpstr>Purpose and function</vt:lpstr>
      <vt:lpstr>Purpose and function</vt:lpstr>
      <vt:lpstr>Purpose and function</vt:lpstr>
      <vt:lpstr>Purpose and function </vt:lpstr>
      <vt:lpstr>Tribal Medicaid administrative match (TMAM)</vt:lpstr>
      <vt:lpstr>TMAM Program</vt:lpstr>
      <vt:lpstr>Requirements</vt:lpstr>
      <vt:lpstr>Requirements</vt:lpstr>
      <vt:lpstr>Requirements</vt:lpstr>
      <vt:lpstr>Tmam invoice requirements</vt:lpstr>
      <vt:lpstr>Application (tmam Product)</vt:lpstr>
      <vt:lpstr>Approved New application</vt:lpstr>
      <vt:lpstr>Approved Online Renewal</vt:lpstr>
      <vt:lpstr> Approved online Applications  </vt:lpstr>
      <vt:lpstr>Approved Paper  applications</vt:lpstr>
      <vt:lpstr>Invoice Submission</vt:lpstr>
      <vt:lpstr>Invoice submission </vt:lpstr>
      <vt:lpstr>Invoice submission </vt:lpstr>
      <vt:lpstr>Invoice submission </vt:lpstr>
      <vt:lpstr>Ok tmam invoice submission dates and deadlines </vt:lpstr>
      <vt:lpstr>Required documentation</vt:lpstr>
      <vt:lpstr>REQUIRED DOCUMENTATION</vt:lpstr>
      <vt:lpstr>Attachment A</vt:lpstr>
      <vt:lpstr>Attachment A</vt:lpstr>
      <vt:lpstr>Attachment b</vt:lpstr>
      <vt:lpstr>Attachment b</vt:lpstr>
      <vt:lpstr>Verification of invoice </vt:lpstr>
      <vt:lpstr>Verification of invoice</vt:lpstr>
      <vt:lpstr>State share bill back for administrative services </vt:lpstr>
      <vt:lpstr>State share bill back </vt:lpstr>
      <vt:lpstr>Reminders &amp; Updates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Emily Long</cp:lastModifiedBy>
  <cp:revision>353</cp:revision>
  <dcterms:created xsi:type="dcterms:W3CDTF">2020-03-27T18:06:33Z</dcterms:created>
  <dcterms:modified xsi:type="dcterms:W3CDTF">2022-11-03T18:53:12Z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0x010100273F6EAE2EA26F4B8933A93B6A3D15B7</vt:lpwstr>
  </property>
</Properties>
</file>